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x="12192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/Relationships>
</file>

<file path=ppt/notesSlides/_rels/notesSlide1.xml.rels><?xml version='1.0' encoding='UTF-8' standalone='yes'?>
<Relationships xmlns="http://schemas.openxmlformats.org/package/2006/relationships"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dirty="0"/>
              <a:t>大家好，欢迎来到今天的直播课。</a:t>
            </a:r>
          </a:p>
          <a:p>
            <a:endParaRPr lang="zh-CN" dirty="0"/>
          </a:p>
          <a:p>
            <a:r>
              <a:rPr lang="zh-CN" dirty="0"/>
              <a:t>今天我们第一节的主题是"从零上手 Claude"。不管你之前有没有用过 AI 工具，只要跟着今天的内容，结束之后你就能真正把 Claude 用起来，用到你的实际工作当中。</a:t>
            </a:r>
          </a:p>
          <a:p>
            <a:endParaRPr lang="zh-CN" dirty="0"/>
          </a:p>
          <a:p>
            <a:r>
              <a:rPr lang="zh-CN" dirty="0"/>
              <a:t>今天 100 分钟，我们做四件事：认识 Claude 是什么、能做什么；了解 Cowork 的核心功能；实战演示一条完整的求职 JD 处理流水线；最后布置课后作业。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dirty="0"/>
              <a:t>先来看错误用法。</a:t>
            </a:r>
          </a:p>
          <a:p>
            <a:endParaRPr lang="zh-CN" dirty="0"/>
          </a:p>
          <a:p>
            <a:r>
              <a:rPr lang="zh-CN" dirty="0"/>
              <a:t>"帮我写封邮件"——这样说 AI 会懵，因为它不知道写给谁、什么语气、什么目的，只能给你一个平庸的模板。</a:t>
            </a:r>
          </a:p>
          <a:p>
            <a:endParaRPr lang="zh-CN" dirty="0"/>
          </a:p>
          <a:p>
            <a:r>
              <a:rPr lang="zh-CN" dirty="0"/>
              <a:t>"第一条回复不好就放弃"——这是把 AI 当成一次性工具，而不是一个可以迭代的工作流程。</a:t>
            </a:r>
          </a:p>
          <a:p>
            <a:endParaRPr lang="zh-CN" dirty="0"/>
          </a:p>
          <a:p>
            <a:r>
              <a:rPr lang="zh-CN" dirty="0"/>
              <a:t>"AI 说什么我就用什么"——这是最危险的，你放弃了自己的判断力。</a:t>
            </a:r>
          </a:p>
          <a:p>
            <a:endParaRPr lang="zh-CN" dirty="0"/>
          </a:p>
          <a:p>
            <a:r>
              <a:rPr lang="zh-CN" dirty="0"/>
              <a:t>正确的做法：给完整的背景和要求；把 AI 的回复当成草稿来迭代；最终决策永远是你的。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dirty="0"/>
              <a:t>前面说了给上下文的重要性，每次都要重新介绍背景太麻烦了——这时候 Projects 就是解决方案。</a:t>
            </a:r>
          </a:p>
          <a:p>
            <a:endParaRPr lang="zh-CN" dirty="0"/>
          </a:p>
          <a:p>
            <a:r>
              <a:rPr lang="zh-CN" dirty="0"/>
              <a:t>在 Claude 里，你可以创建一个 Project，写入你的角色、偏好、行业背景——比如"我是一个外贸公司的市场经理，主要处理英语客户询盘，语气要专业但不失亲切"。</a:t>
            </a:r>
          </a:p>
          <a:p>
            <a:endParaRPr lang="zh-CN" dirty="0"/>
          </a:p>
          <a:p>
            <a:r>
              <a:rPr lang="zh-CN" dirty="0"/>
              <a:t>写进去一次，之后每次在这个 Project 里开始对话，Claude 就自动知道这些背景了。</a:t>
            </a:r>
          </a:p>
          <a:p>
            <a:endParaRPr lang="zh-CN" dirty="0"/>
          </a:p>
          <a:p>
            <a:r>
              <a:rPr lang="zh-CN" dirty="0"/>
              <a:t>这样你就彻底告别每次重新自我介绍的麻烦，Claude 真正变成你的专属助理。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dirty="0"/>
              <a:t>今天的演示分两段：</a:t>
            </a:r>
          </a:p>
          <a:p>
            <a:endParaRPr lang="zh-CN" dirty="0"/>
          </a:p>
          <a:p>
            <a:r>
              <a:rPr lang="zh-CN" dirty="0"/>
              <a:t>第一段——手把手写提示词（约 40 分钟）</a:t>
            </a:r>
          </a:p>
          <a:p>
            <a:endParaRPr lang="zh-CN" dirty="0"/>
          </a:p>
          <a:p>
            <a:r>
              <a:rPr lang="zh-CN" dirty="0"/>
              <a:t>我们一起把 4 个 Agent 的提示词从头写出来：</a:t>
            </a:r>
          </a:p>
          <a:p>
            <a:r>
              <a:rPr lang="zh-CN" dirty="0"/>
              <a:t>• Agent 1：分析 JD 和简历的匹配度</a:t>
            </a:r>
          </a:p>
          <a:p>
            <a:r>
              <a:rPr lang="zh-CN" dirty="0"/>
              <a:t>• Agent 2：调研目标公司</a:t>
            </a:r>
          </a:p>
          <a:p>
            <a:r>
              <a:rPr lang="zh-CN" dirty="0"/>
              <a:t>• Agent 3：起草 LinkedIn outreach</a:t>
            </a:r>
          </a:p>
          <a:p>
            <a:r>
              <a:rPr lang="zh-CN" dirty="0"/>
              <a:t>• Agent 4：记录到求职追踪表</a:t>
            </a:r>
          </a:p>
          <a:p>
            <a:endParaRPr lang="zh-CN" dirty="0"/>
          </a:p>
          <a:p>
            <a:r>
              <a:rPr lang="zh-CN" dirty="0"/>
              <a:t>每个 Agent 怎么写、为什么这样写，你都能看到。</a:t>
            </a:r>
          </a:p>
          <a:p>
            <a:endParaRPr lang="zh-CN" dirty="0"/>
          </a:p>
          <a:p>
            <a:r>
              <a:rPr lang="zh-CN" dirty="0"/>
              <a:t>第二段——Pipeline 自动跑（约 10 分钟）</a:t>
            </a:r>
          </a:p>
          <a:p>
            <a:endParaRPr lang="zh-CN" dirty="0"/>
          </a:p>
          <a:p>
            <a:r>
              <a:rPr lang="zh-CN" dirty="0"/>
              <a:t>把这 4 段提示词存成文件，上传到 Project。</a:t>
            </a:r>
          </a:p>
          <a:p>
            <a:r>
              <a:rPr lang="zh-CN" dirty="0"/>
              <a:t>新 JD 来了，发一句话，4 个文件自动生成。</a:t>
            </a:r>
          </a:p>
          <a:p>
            <a:endParaRPr lang="zh-CN" dirty="0"/>
          </a:p>
          <a:p>
            <a:r>
              <a:rPr lang="zh-CN" dirty="0"/>
              <a:t>第一段你学会写，第二段你看到复用。这就是今天的完整演示。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dirty="0"/>
              <a:t>普通对话有个麻烦——每次新对话都要重新介绍自己。每周处理 10 条 JD，就要重复 10 次背景介绍。</a:t>
            </a:r>
          </a:p>
          <a:p>
            <a:endParaRPr lang="zh-CN" dirty="0"/>
          </a:p>
          <a:p>
            <a:r>
              <a:rPr lang="zh-CN" dirty="0"/>
              <a:t>Cowork 的记忆文件解决了这个问题：你把自己的背景、目标、偏好写进一个 Markdown 文件，放在 ABOUT_ME/ 文件夹里。每次 Cowork 启动，自动读取，永远记得你是谁。</a:t>
            </a:r>
          </a:p>
          <a:p>
            <a:endParaRPr lang="zh-CN" dirty="0"/>
          </a:p>
          <a:p>
            <a:r>
              <a:rPr lang="zh-CN" dirty="0"/>
              <a:t>记忆在文件里，不在对话历史里——这是 Cowork 和普通 Claude 对话最核心的区别之一。</a:t>
            </a:r>
          </a:p>
          <a:p>
            <a:endParaRPr lang="zh-CN" dirty="0"/>
          </a:p>
          <a:p>
            <a:r>
              <a:rPr lang="zh-CN" dirty="0"/>
              <a:t>文件写一次，之后每次跑流水线都自动带着你的背景：输出质量稳定，不需要每次粘贴，不会因为忘记说背景而导致分析偏差。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dirty="0"/>
              <a:t>Dispatch 解决的是"你不在场"的问题。</a:t>
            </a:r>
          </a:p>
          <a:p>
            <a:endParaRPr lang="zh-CN" dirty="0"/>
          </a:p>
          <a:p>
            <a:r>
              <a:rPr lang="zh-CN" dirty="0"/>
              <a:t>早上 8 点，你在通勤路上，手机发一句话给 Cowork："帮我处理今天收到的 3 条 JD"。</a:t>
            </a:r>
          </a:p>
          <a:p>
            <a:endParaRPr lang="zh-CN" dirty="0"/>
          </a:p>
          <a:p>
            <a:r>
              <a:rPr lang="zh-CN" dirty="0"/>
              <a:t>晚上到家，打开电脑，OUTPUTS/ 里已经有 3 份完整分析报告。</a:t>
            </a:r>
          </a:p>
          <a:p>
            <a:endParaRPr lang="zh-CN" dirty="0"/>
          </a:p>
          <a:p>
            <a:r>
              <a:rPr lang="zh-CN" dirty="0"/>
              <a:t>中间发生了什么？你在喝咖啡。Cowork 在干活。你只出了一句话。</a:t>
            </a:r>
          </a:p>
          <a:p>
            <a:endParaRPr lang="zh-CN" dirty="0"/>
          </a:p>
          <a:p>
            <a:r>
              <a:rPr lang="zh-CN" dirty="0"/>
              <a:t>Dispatch 的核心：任务派发和任务执行是分离的。你不需要在场盯着，不需要一步一步手动操作。你说"做什么"，它自己跑完整个流水线。</a:t>
            </a:r>
          </a:p>
          <a:p>
            <a:endParaRPr lang="zh-CN" dirty="0"/>
          </a:p>
          <a:p>
            <a:r>
              <a:rPr lang="zh-CN" dirty="0"/>
              <a:t>定时触发的场景举例：</a:t>
            </a:r>
          </a:p>
          <a:p>
            <a:endParaRPr lang="zh-CN" dirty="0"/>
          </a:p>
          <a:p>
            <a:r>
              <a:rPr lang="zh-CN" dirty="0"/>
              <a:t>• 每周一早上 8 点，自动读取上周的会议记录，生成本周工作优先级清单</a:t>
            </a:r>
          </a:p>
          <a:p>
            <a:r>
              <a:rPr lang="zh-CN" dirty="0"/>
              <a:t>• 每天下午 5 点，扫描当天收到的客户邮件，生成回复草稿列表</a:t>
            </a:r>
          </a:p>
          <a:p>
            <a:r>
              <a:rPr lang="zh-CN" dirty="0"/>
              <a:t>• 每月 1 号，汇总上月的项目进展，生成月报初稿</a:t>
            </a:r>
          </a:p>
          <a:p>
            <a:endParaRPr lang="zh-CN" dirty="0"/>
          </a:p>
          <a:p>
            <a:r>
              <a:rPr lang="zh-CN" dirty="0"/>
              <a:t>不需要你记得去触发，不需要你在场。时间到了，它自己跑。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dirty="0"/>
              <a:t>连接器解决的是数据搬运问题。</a:t>
            </a:r>
          </a:p>
          <a:p>
            <a:endParaRPr lang="zh-CN" dirty="0"/>
          </a:p>
          <a:p>
            <a:r>
              <a:rPr lang="zh-CN" dirty="0"/>
              <a:t>以前你可能是这样的：打开 Gmail，复制 JD 正文，粘贴到 Claude，再把结果复制出来保存。每条 JD 都要这样操作一遍。</a:t>
            </a:r>
          </a:p>
          <a:p>
            <a:endParaRPr lang="zh-CN" dirty="0"/>
          </a:p>
          <a:p>
            <a:r>
              <a:rPr lang="zh-CN" dirty="0"/>
              <a:t>连接器把这个流程省掉了——Gmail 连接器让 Cowork 直接读取你的邮件，不需要人工中转。</a:t>
            </a:r>
          </a:p>
          <a:p>
            <a:endParaRPr lang="zh-CN" dirty="0"/>
          </a:p>
          <a:p>
            <a:r>
              <a:rPr lang="zh-CN" dirty="0"/>
              <a:t>今天的演示流程：Gmail 连接器读取 JD 邮件 → Cowork 自动提取正文 → 4 个 Agent 依次处理 → 产出文件存入 OUTPUTS/。全程你不需要打开 Gmail，不需要复制粘贴。</a:t>
            </a:r>
          </a:p>
          <a:p>
            <a:endParaRPr lang="zh-CN" dirty="0"/>
          </a:p>
          <a:p>
            <a:r>
              <a:rPr lang="zh-CN" dirty="0"/>
              <a:t>目前支持的连接器和典型用法：</a:t>
            </a:r>
          </a:p>
          <a:p>
            <a:endParaRPr lang="zh-CN" dirty="0"/>
          </a:p>
          <a:p>
            <a:r>
              <a:rPr lang="zh-CN" dirty="0"/>
              <a:t>| 连接器 | 典型场景 |</a:t>
            </a:r>
          </a:p>
          <a:p>
            <a:r>
              <a:rPr lang="zh-CN" dirty="0"/>
              <a:t>|--------|---------|</a:t>
            </a:r>
          </a:p>
          <a:p>
            <a:r>
              <a:rPr lang="zh-CN" dirty="0"/>
              <a:t>| Gmail | 读取客户询盘邮件 → 自动分类 + 生成回复草稿 |</a:t>
            </a:r>
          </a:p>
          <a:p>
            <a:r>
              <a:rPr lang="zh-CN" dirty="0"/>
              <a:t>| Google Drive | 读取会议记录文档 → 生成行动清单 |</a:t>
            </a:r>
          </a:p>
          <a:p>
            <a:r>
              <a:rPr lang="zh-CN" dirty="0"/>
              <a:t>| Google Calendar | 读取本周日程 → 生成会议准备提示 |</a:t>
            </a:r>
          </a:p>
          <a:p>
            <a:r>
              <a:rPr lang="zh-CN" dirty="0"/>
              <a:t>| Slack | 读取频道讨论 → 汇总关键决策和待办 |</a:t>
            </a:r>
          </a:p>
          <a:p>
            <a:r>
              <a:rPr lang="zh-CN" dirty="0"/>
              <a:t>| Notion | 读取项目数据库 → 生成进度周报 |</a:t>
            </a:r>
          </a:p>
          <a:p>
            <a:endParaRPr lang="zh-CN" dirty="0"/>
          </a:p>
          <a:p>
            <a:r>
              <a:rPr lang="zh-CN" dirty="0"/>
              <a:t>你用什么工具，Cowork 就能接入什么工具。数据在哪里，AI 就去哪里取。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dirty="0"/>
              <a:t>今天的演示用的是 Nan Li 的 5C 求职方法论。5C 是一套系统化的求职框架：</a:t>
            </a:r>
          </a:p>
          <a:p>
            <a:endParaRPr lang="zh-CN" dirty="0"/>
          </a:p>
          <a:p>
            <a:r>
              <a:rPr lang="zh-CN" dirty="0"/>
              <a:t>C1 方向清晰（Clarity）：热情 × 技能 × 市场需求三者交叉点就是你的赛道。先慢后快，方向对了再开始发力。今天演示。</a:t>
            </a:r>
          </a:p>
          <a:p>
            <a:endParaRPr lang="zh-CN" dirty="0"/>
          </a:p>
          <a:p>
            <a:r>
              <a:rPr lang="zh-CN" dirty="0"/>
              <a:t>C2 建立底气（Confidence）：找到真实能力缺口，用实力替代表演式自信。不是头衔，而是你真正能代表什么。Session 2 重点。</a:t>
            </a:r>
          </a:p>
          <a:p>
            <a:endParaRPr lang="zh-CN" dirty="0"/>
          </a:p>
          <a:p>
            <a:r>
              <a:rPr lang="zh-CN" dirty="0"/>
              <a:t>C3 建立人脉（Connection）：口碑重于数量，让机会主动找上门。给予优先于索取。今天演示。</a:t>
            </a:r>
          </a:p>
          <a:p>
            <a:endParaRPr lang="zh-CN" dirty="0"/>
          </a:p>
          <a:p>
            <a:r>
              <a:rPr lang="zh-CN" dirty="0"/>
              <a:t>C4 高效转化（Conversion）：JD → 分析 → 面试邀约，系统化流水线，不靠运气。同时推进 10-15 个机会，单一机会取消不是危机。今天演示重点。</a:t>
            </a:r>
          </a:p>
          <a:p>
            <a:endParaRPr lang="zh-CN" dirty="0"/>
          </a:p>
          <a:p>
            <a:r>
              <a:rPr lang="zh-CN" dirty="0"/>
              <a:t>C5 做出承诺（Commitment）：选对了再接受，对齐重于薪资。现在还没到。</a:t>
            </a:r>
          </a:p>
          <a:p>
            <a:endParaRPr lang="zh-CN" dirty="0"/>
          </a:p>
          <a:p>
            <a:r>
              <a:rPr lang="zh-CN" dirty="0"/>
              <a:t>今天我们跑通 C1 + C3 + C4 的完整流水线：1 条 JD → 方向判断（C1）+ 公司调研 + Outreach（C3）+ 流水线追踪（C4）。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dirty="0"/>
              <a:t>好，理论讲完了。接下来我们看一个真实场景——</a:t>
            </a:r>
          </a:p>
          <a:p>
            <a:endParaRPr lang="zh-CN" dirty="0"/>
          </a:p>
          <a:p>
            <a:r>
              <a:rPr lang="zh-CN" dirty="0"/>
              <a:t>我现在正在找工作，每天收到猎头推送和 LinkedIn JD，今天我把这个流程接入了 Cowork。</a:t>
            </a:r>
          </a:p>
          <a:p>
            <a:endParaRPr lang="zh-CN" dirty="0"/>
          </a:p>
          <a:p>
            <a:r>
              <a:rPr lang="zh-CN" dirty="0"/>
              <a:t>我来切换到屏幕共享，给大家演示一个完整的工作流：</a:t>
            </a:r>
          </a:p>
          <a:p>
            <a:endParaRPr lang="zh-CN" dirty="0"/>
          </a:p>
          <a:p>
            <a:r>
              <a:rPr lang="zh-CN" dirty="0"/>
              <a:t>一条 JD 进来 → 4 个 Agent 流水线协同 → 报告 + Outreach + 追踪表。</a:t>
            </a:r>
          </a:p>
          <a:p>
            <a:endParaRPr lang="zh-CN" dirty="0"/>
          </a:p>
          <a:p>
            <a:r>
              <a:rPr lang="zh-CN" dirty="0"/>
              <a:t>我们来看。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dirty="0"/>
              <a:t>今天演示分两段。</a:t>
            </a:r>
          </a:p>
          <a:p>
            <a:endParaRPr lang="zh-CN" dirty="0"/>
          </a:p>
          <a:p>
            <a:r>
              <a:rPr lang="zh-CN" dirty="0"/>
              <a:t>第一段：手写（约 40 分钟）</a:t>
            </a:r>
          </a:p>
          <a:p>
            <a:endParaRPr lang="zh-CN" dirty="0"/>
          </a:p>
          <a:p>
            <a:r>
              <a:rPr lang="zh-CN" dirty="0"/>
              <a:t>起点只有两个文件——简历和 5C 方法论。Project 上传好，Connector 连上 Gmail，就可以开始。</a:t>
            </a:r>
          </a:p>
          <a:p>
            <a:endParaRPr lang="zh-CN" dirty="0"/>
          </a:p>
          <a:p>
            <a:r>
              <a:rPr lang="zh-CN" dirty="0"/>
              <a:t>四个 Agent 提示词全部手写——JD 分析、公司调研、Outreach 草稿、Pipeline 追踪。每写一个，立刻测试，效果不好就迭代。写完存成一个 pipeline-prompts.md 文件。</a:t>
            </a:r>
          </a:p>
          <a:p>
            <a:endParaRPr lang="zh-CN" dirty="0"/>
          </a:p>
          <a:p>
            <a:r>
              <a:rPr lang="zh-CN" dirty="0"/>
              <a:t>这是唯一一次手写。</a:t>
            </a:r>
          </a:p>
          <a:p>
            <a:endParaRPr lang="zh-CN" dirty="0"/>
          </a:p>
          <a:p>
            <a:r>
              <a:rPr lang="zh-CN" dirty="0"/>
              <a:t>过渡：一次手写，之后长期自动。</a:t>
            </a:r>
          </a:p>
          <a:p>
            <a:endParaRPr lang="zh-CN" dirty="0"/>
          </a:p>
          <a:p>
            <a:r>
              <a:rPr lang="zh-CN" dirty="0"/>
              <a:t>第二段：自动（约 10 分钟）</a:t>
            </a:r>
          </a:p>
          <a:p>
            <a:endParaRPr lang="zh-CN" dirty="0"/>
          </a:p>
          <a:p>
            <a:r>
              <a:rPr lang="zh-CN" dirty="0"/>
              <a:t>新 JD 邮件到达，发一句"检查新JD"，四个 Agent 自动跑完——分析、调研、Outreach、更新 Pipeline。</a:t>
            </a:r>
          </a:p>
          <a:p>
            <a:endParaRPr lang="zh-CN" dirty="0"/>
          </a:p>
          <a:p>
            <a:r>
              <a:rPr lang="zh-CN" dirty="0"/>
              <a:t>你什么都没写，结果跑出来了。</a:t>
            </a:r>
          </a:p>
          <a:p>
            <a:endParaRPr lang="zh-CN" dirty="0"/>
          </a:p>
          <a:p>
            <a:r>
              <a:rPr lang="zh-CN" dirty="0"/>
              <a:t>这就是 Cowork 的核心：把流程编写一次，之后永远自动执行。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dirty="0"/>
              <a:t>今天这条 pipeline 是一个起点，不是终点。</a:t>
            </a:r>
          </a:p>
          <a:p>
            <a:endParaRPr lang="zh-CN" dirty="0"/>
          </a:p>
          <a:p>
            <a:r>
              <a:rPr lang="zh-CN" dirty="0"/>
              <a:t>1. 接入更多工具——现在 Tracker 是 Project 里的 Markdown 文件。接上 Notion Connector，直接写进数据库；接上 Google Drive，分析报告自动存入文件夹。数据不再需要你手动搬运。</a:t>
            </a:r>
          </a:p>
          <a:p>
            <a:endParaRPr lang="zh-CN" dirty="0"/>
          </a:p>
          <a:p>
            <a:r>
              <a:rPr lang="zh-CN" dirty="0"/>
              <a:t>2. 封装成 Skill——把四个 Agent 的提示词打包成一个 .skill 文件。双击安装，任何 Project 里都能调用。分享给朋友，换上自己的简历直接用。</a:t>
            </a:r>
          </a:p>
          <a:p>
            <a:endParaRPr lang="zh-CN" dirty="0"/>
          </a:p>
          <a:p>
            <a:r>
              <a:rPr lang="zh-CN" dirty="0"/>
              <a:t>3. 加 Schedule 定时跑——设定一个 Cron 任务，每天早上 8 点自动检查新邮件、自动更新 Pipeline。你不需要发那句"检查新JD"，Pipeline 已经在跑了。</a:t>
            </a:r>
          </a:p>
          <a:p>
            <a:endParaRPr lang="zh-CN" dirty="0"/>
          </a:p>
          <a:p>
            <a:r>
              <a:rPr lang="zh-CN" dirty="0"/>
              <a:t>4. 用 Dispatch 移动触发——手机微信发一条消息，Pipeline 就启动了。不需要打开电脑，不需要开 Claude。</a:t>
            </a:r>
          </a:p>
          <a:p>
            <a:endParaRPr lang="zh-CN" dirty="0"/>
          </a:p>
          <a:p>
            <a:r>
              <a:rPr lang="zh-CN" dirty="0"/>
              <a:t>这四个方向，Session 2 和 Session 3 会逐步带大家做到。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dirty="0"/>
              <a:t>（无演讲备注）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dirty="0"/>
              <a:t>（无演讲备注）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dirty="0"/>
              <a:t>这是今天演示背后的五条方法论，以后用 AI 都适用。</a:t>
            </a:r>
          </a:p>
          <a:p>
            <a:endParaRPr lang="zh-CN" dirty="0"/>
          </a:p>
          <a:p>
            <a:r>
              <a:rPr lang="zh-CN" dirty="0"/>
              <a:t>01 迭代，不要等完美——第一轮是草稿，告诉它哪里不够，它会改。迭代成本极低——一句话，30 秒。不要因为怕麻烦就接受将就的结果。</a:t>
            </a:r>
          </a:p>
          <a:p>
            <a:endParaRPr lang="zh-CN" dirty="0"/>
          </a:p>
          <a:p>
            <a:r>
              <a:rPr lang="zh-CN" dirty="0"/>
              <a:t>02 不断挑战 AI，主动提高标准——你有权利不满意，即使说不清哪里有问题。AI 不会因为你要求高就拒绝，它会帮你把标准提上去。让 Claude 诊断自己的提示词，是很重要的习惯。</a:t>
            </a:r>
          </a:p>
          <a:p>
            <a:endParaRPr lang="zh-CN" dirty="0"/>
          </a:p>
          <a:p>
            <a:r>
              <a:rPr lang="zh-CN" dirty="0"/>
              <a:t>03 像老板指挥员工，不是像学生求答案——指令越具体，执行越可靠。定角色、定任务、定格式、定路径——把 AI 想象成能力很强但需要清晰指令的员工。你的工作是把任务拆清楚。</a:t>
            </a:r>
          </a:p>
          <a:p>
            <a:endParaRPr lang="zh-CN" dirty="0"/>
          </a:p>
          <a:p>
            <a:r>
              <a:rPr lang="zh-CN" dirty="0"/>
              <a:t>04 永远不改结果，回到指令层——不满意就返回提示词层修改。改指令层，你是在建系统；改结果，你只是在救火。一次改动沉淀到提示词，永久生效。</a:t>
            </a:r>
          </a:p>
          <a:p>
            <a:endParaRPr lang="zh-CN" dirty="0"/>
          </a:p>
          <a:p>
            <a:r>
              <a:rPr lang="zh-CN" dirty="0"/>
              <a:t>05 文件即真相，结果要落地——聊天记录会消失，文件不会。每一次有价值的输出，都应该有一个对应的文件。AI 生成了什么不重要，存下来了什么才重要。</a:t>
            </a:r>
          </a:p>
          <a:p>
            <a:endParaRPr lang="zh-CN" dirty="0"/>
          </a:p>
          <a:p>
            <a:r>
              <a:rPr lang="zh-CN" dirty="0"/>
              <a:t>记住这五条，你用 AI 的效率会和别人拉开差距。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dirty="0"/>
              <a:t>好，大家有什么问题？</a:t>
            </a:r>
          </a:p>
          <a:p>
            <a:endParaRPr lang="zh-CN" dirty="0"/>
          </a:p>
          <a:p>
            <a:r>
              <a:rPr lang="zh-CN" dirty="0"/>
              <a:t>几个常被问到的问题，我先说一下：</a:t>
            </a:r>
          </a:p>
          <a:p>
            <a:endParaRPr lang="zh-CN" dirty="0"/>
          </a:p>
          <a:p>
            <a:r>
              <a:rPr lang="zh-CN" dirty="0"/>
              <a:t>流水线怎么搭？——今天你看到了完整流程，作业就是让你用自己的场景搭一遍。不一定要四个 Agent，从两个开始就好。</a:t>
            </a:r>
          </a:p>
          <a:p>
            <a:endParaRPr lang="zh-CN" dirty="0"/>
          </a:p>
          <a:p>
            <a:r>
              <a:rPr lang="zh-CN" dirty="0"/>
              <a:t>我的场景能用 Cowork 吗？——只要是有规律的重复性任务，基本都可以。常见场景：邮件处理、报告生成、信息整理、内容创作。</a:t>
            </a:r>
          </a:p>
          <a:p>
            <a:endParaRPr lang="zh-CN" dirty="0"/>
          </a:p>
          <a:p>
            <a:r>
              <a:rPr lang="zh-CN" dirty="0"/>
              <a:t>下节课讲什么？——Session 2 进入 C2，用 Claude Code 和知识库让 AI 了解你的专业背景，帮你做面试准备。</a:t>
            </a:r>
          </a:p>
          <a:p>
            <a:endParaRPr lang="zh-CN" dirty="0"/>
          </a:p>
          <a:p>
            <a:r>
              <a:rPr lang="zh-CN" dirty="0"/>
              <a:t>现在开放提问——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dirty="0"/>
              <a:t>（无演讲备注）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dirty="0"/>
              <a:t>今天的作业：用 Cowork 搭一条你自己场景的 2-3 Agent 流水线。</a:t>
            </a:r>
          </a:p>
          <a:p>
            <a:endParaRPr lang="zh-CN" dirty="0"/>
          </a:p>
          <a:p>
            <a:r>
              <a:rPr lang="zh-CN" dirty="0"/>
              <a:t>选一个你真实遇到的场景——找工作、工作汇报、市场调研、内容创作都可以。不需要完美，跑通就算完成。</a:t>
            </a:r>
          </a:p>
          <a:p>
            <a:endParaRPr lang="zh-CN" dirty="0"/>
          </a:p>
          <a:p>
            <a:r>
              <a:rPr lang="zh-CN" dirty="0"/>
              <a:t>提交方式：发邮件到 austin.aicourse@gmail.com，三件事：</a:t>
            </a:r>
          </a:p>
          <a:p>
            <a:r>
              <a:rPr lang="zh-CN" dirty="0"/>
              <a:t>1. 你写的 Agent 提示词（2-3 段）</a:t>
            </a:r>
          </a:p>
          <a:p>
            <a:r>
              <a:rPr lang="zh-CN" dirty="0"/>
              <a:t>2. 最终输出片段（分析报告前 100 字，或完整 Outreach 草稿）</a:t>
            </a:r>
          </a:p>
          <a:p>
            <a:r>
              <a:rPr lang="zh-CN" dirty="0"/>
              <a:t>3. 200 字以上心得：Cowork 到底有什么用？</a:t>
            </a:r>
          </a:p>
          <a:p>
            <a:endParaRPr lang="zh-CN" dirty="0"/>
          </a:p>
          <a:p>
            <a:r>
              <a:rPr lang="zh-CN" dirty="0"/>
              <a:t>跑不顺也没关系——发邮件说明情况，下节课集中答疑。</a:t>
            </a:r>
          </a:p>
          <a:p>
            <a:endParaRPr lang="zh-CN" dirty="0"/>
          </a:p>
          <a:p>
            <a:r>
              <a:rPr lang="zh-CN" dirty="0"/>
              <a:t>Session 2 预告：Claude Code 入门、LLM Wiki 知识库搭建、Superpowers 实战——让 AI 真正了解你的专业背景。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dirty="0"/>
              <a:t>（无演讲备注）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dirty="0"/>
              <a:t>今天 100 分钟，我们分四个环节：</a:t>
            </a:r>
          </a:p>
          <a:p>
            <a:endParaRPr lang="zh-CN" dirty="0"/>
          </a:p>
          <a:p>
            <a:r>
              <a:rPr lang="zh-CN" dirty="0"/>
              <a:t>第一个环节（0:00–0:20）：Claude + Cowork 介绍——核心差异、正确协作方式、Projects、记忆文件、Dispatch、连接器。这 20 分钟是今天的理论基础。</a:t>
            </a:r>
          </a:p>
          <a:p>
            <a:endParaRPr lang="zh-CN" dirty="0"/>
          </a:p>
          <a:p>
            <a:r>
              <a:rPr lang="zh-CN" dirty="0"/>
              <a:t>第二个环节（0:20–1:00）：实战 Demo——1 条 JD 进来，4 个 Agent 依次协同，产出分析报告、Outreach 草稿、求职追踪表。我们会手把手写每一个 Agent 的提示词，然后展示如何把它们存成 Pipeline 复用。</a:t>
            </a:r>
          </a:p>
          <a:p>
            <a:endParaRPr lang="zh-CN" dirty="0"/>
          </a:p>
          <a:p>
            <a:r>
              <a:rPr lang="zh-CN" dirty="0"/>
              <a:t>第三个环节（1:00–1:35）：答疑 Q&amp;A——你的场景能用 Cowork 吗？流水线怎么搭？现场提问。</a:t>
            </a:r>
          </a:p>
          <a:p>
            <a:endParaRPr lang="zh-CN" dirty="0"/>
          </a:p>
          <a:p>
            <a:r>
              <a:rPr lang="zh-CN" dirty="0"/>
              <a:t>第四个环节（1:35–1:40）：课后作业——用 Cowork 搭一条你自己场景的流水线，截图发群。</a:t>
            </a:r>
          </a:p>
          <a:p>
            <a:endParaRPr lang="zh-CN" dirty="0"/>
          </a:p>
          <a:p>
            <a:r>
              <a:rPr lang="zh-CN" dirty="0"/>
              <a:t>建议大家现在打开 claude.ai，跟着一起操作，今天结束后就能拿出第一条自己的流水线。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dirty="0"/>
              <a:t>先来个小调查——屏幕外的你现在在用什么 AI 工具？</a:t>
            </a:r>
          </a:p>
          <a:p>
            <a:endParaRPr lang="zh-CN" dirty="0"/>
          </a:p>
          <a:p>
            <a:r>
              <a:rPr lang="zh-CN" dirty="0"/>
              <a:t>ChatGPT、Kimi、文心一言这些都是很好的工具，大家多少都用过。但你有没有遇到过这些情况：每次问问题都要重新介绍背景；回答好像挺全面但总是有点偏；或者长文件分析一半就跑了？</a:t>
            </a:r>
          </a:p>
          <a:p>
            <a:endParaRPr lang="zh-CN" dirty="0"/>
          </a:p>
          <a:p>
            <a:r>
              <a:rPr lang="zh-CN" dirty="0"/>
              <a:t>这不是你的问题，是工具特性决定的。接下来介绍一个普通人用好 AI 的更优选。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dirty="0"/>
              <a:t>先说一下 Claude.ai 这个平台——它现在集成了三个产品：Claude 对话助手、Cowork 自动化工作流，以及 Claude Code 编程工具。今天这节课我们主要围绕这三个产品展开。</a:t>
            </a:r>
          </a:p>
          <a:p>
            <a:endParaRPr lang="zh-CN" dirty="0"/>
          </a:p>
          <a:p>
            <a:r>
              <a:rPr lang="zh-CN" dirty="0"/>
              <a:t>那 Claude 套件和其他工具相比有什么真正不同的地方？</a:t>
            </a:r>
          </a:p>
          <a:p>
            <a:endParaRPr lang="zh-CN" dirty="0"/>
          </a:p>
          <a:p>
            <a:r>
              <a:rPr lang="zh-CN" dirty="0"/>
              <a:t>第一个产品：Claude 对话助手。</a:t>
            </a:r>
          </a:p>
          <a:p>
            <a:r>
              <a:rPr lang="zh-CN" dirty="0"/>
              <a:t>核心是两点：超长上下文和精准指令遵循。200k tokens 相当于一次对话可以处理一整本书，这是绝大多数竞品做不到的。而且它的指令遵循非常准——你说要什么格式、什么风格，它就给你什么，不会自作聪明乱发挥。</a:t>
            </a:r>
          </a:p>
          <a:p>
            <a:endParaRPr lang="zh-CN" dirty="0"/>
          </a:p>
          <a:p>
            <a:r>
              <a:rPr lang="zh-CN" dirty="0"/>
              <a:t>第二个产品：Cowork 自动化工作流。</a:t>
            </a:r>
          </a:p>
          <a:p>
            <a:r>
              <a:rPr lang="zh-CN" dirty="0"/>
              <a:t>Cowork 解决的是重复性工作的问题。你把流程设置好、提示词写好，之后每次只需要触发一句话，Claude 就自动跑完整条流水线。多个 Agent 串联协作，提取信息、分析内容、生成草稿，全程不需要你盯着。</a:t>
            </a:r>
          </a:p>
          <a:p>
            <a:endParaRPr lang="zh-CN" dirty="0"/>
          </a:p>
          <a:p>
            <a:r>
              <a:rPr lang="zh-CN" dirty="0"/>
              <a:t>第三个产品：Claude Code。</a:t>
            </a:r>
          </a:p>
          <a:p>
            <a:r>
              <a:rPr lang="zh-CN" dirty="0"/>
              <a:t>Claude Code 本质上是目前最强大的 AI 编程工具——会写代码的人用它来辅助编程、调试、重构，开发效率可以大幅提升。但就算你完全不会写代码，Claude Code 对你一样非常有用——它有丰富的 Skills 系统，可以安装现成的 Skill，让 Claude Code 变成针对你工作场景的专家。后续课程会专门深入讲。</a:t>
            </a:r>
          </a:p>
          <a:p>
            <a:endParaRPr lang="zh-CN" dirty="0"/>
          </a:p>
          <a:p>
            <a:r>
              <a:rPr lang="zh-CN" dirty="0"/>
              <a:t>正确协作的三个原则：</a:t>
            </a:r>
          </a:p>
          <a:p>
            <a:r>
              <a:rPr lang="zh-CN" dirty="0"/>
              <a:t>一：给上下文——告诉 AI 你是谁、任务背景、期望格式，质量可以提高 3 倍以上。</a:t>
            </a:r>
          </a:p>
          <a:p>
            <a:r>
              <a:rPr lang="zh-CN" dirty="0"/>
              <a:t>二：迭代而非追求一次完美——第一轮是草稿，告诉它哪里不好，反复几轮就到满意结果。</a:t>
            </a:r>
          </a:p>
          <a:p>
            <a:r>
              <a:rPr lang="zh-CN" dirty="0"/>
              <a:t>三：你负责判断——AI 提供选项和素材，最终决策永远是你的。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dirty="0"/>
              <a:t>Claude 能做的事情其实非常广——</a:t>
            </a:r>
          </a:p>
          <a:p>
            <a:endParaRPr lang="zh-CN" dirty="0"/>
          </a:p>
          <a:p>
            <a:r>
              <a:rPr lang="zh-CN" dirty="0"/>
              <a:t>写作润色：无论是邮件、报告、社交媒体文章，给它背景和要求，它可以生成高质量的初稿。</a:t>
            </a:r>
          </a:p>
          <a:p>
            <a:endParaRPr lang="zh-CN" dirty="0"/>
          </a:p>
          <a:p>
            <a:r>
              <a:rPr lang="zh-CN" dirty="0"/>
              <a:t>信息整理：上传一份 PDF、一个 Excel，让它帮你提炼要点、做分析，非常高效。</a:t>
            </a:r>
          </a:p>
          <a:p>
            <a:endParaRPr lang="zh-CN" dirty="0"/>
          </a:p>
          <a:p>
            <a:r>
              <a:rPr lang="zh-CN" dirty="0"/>
              <a:t>自动化工作流：这就是我们今天 Cowork 要演示的部分——把重复性的任务变成自动流程。</a:t>
            </a:r>
          </a:p>
          <a:p>
            <a:endParaRPr lang="zh-CN" dirty="0"/>
          </a:p>
          <a:p>
            <a:r>
              <a:rPr lang="zh-CN" dirty="0"/>
              <a:t>文件操作：通过 Claude Code，你不用写代码也能处理各种文件和数据。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dirty="0"/>
              <a:t>怎么开始用 Claude？三步就够了。</a:t>
            </a:r>
          </a:p>
          <a:p>
            <a:endParaRPr lang="zh-CN" dirty="0"/>
          </a:p>
          <a:p>
            <a:r>
              <a:rPr lang="zh-CN" dirty="0"/>
              <a:t>第一步：打开浏览器，访问 claude.ai——这是官网，手机电脑都可以。</a:t>
            </a:r>
          </a:p>
          <a:p>
            <a:endParaRPr lang="zh-CN" dirty="0"/>
          </a:p>
          <a:p>
            <a:r>
              <a:rPr lang="zh-CN" dirty="0"/>
              <a:t>第二步：注册账号，推荐选 Pro 计划，$20 一个月。为什么推荐 Pro？因为免费版有用量限制，而且 Projects 功能、更多的上下文都在 Pro 里，用起来才顺畅。</a:t>
            </a:r>
          </a:p>
          <a:p>
            <a:endParaRPr lang="zh-CN" dirty="0"/>
          </a:p>
          <a:p>
            <a:r>
              <a:rPr lang="zh-CN" dirty="0"/>
              <a:t>第三步：创建账号，开始第一次对话。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dirty="0"/>
              <a:t>我想用一句话总结 Claude 和 GPT 的核心区别：</a:t>
            </a:r>
          </a:p>
          <a:p>
            <a:endParaRPr lang="zh-CN" dirty="0"/>
          </a:p>
          <a:p>
            <a:r>
              <a:rPr lang="zh-CN" dirty="0"/>
              <a:t>"GPT 是百科全书，Claude 是你的专属助理——你告诉它越多，它就越懂你。"</a:t>
            </a:r>
          </a:p>
          <a:p>
            <a:endParaRPr lang="zh-CN" dirty="0"/>
          </a:p>
          <a:p>
            <a:r>
              <a:rPr lang="zh-CN" dirty="0"/>
              <a:t>GPT 更像是一个知识库，你问它什么它回答什么；而 Claude 更像一个会记住你偏好的助理，越用越好用。</a:t>
            </a:r>
          </a:p>
          <a:p>
            <a:endParaRPr lang="zh-CN" dirty="0"/>
          </a:p>
          <a:p>
            <a:r>
              <a:rPr lang="zh-CN" dirty="0"/>
              <a:t>这一句话记住了，接下来的内容就好理解了。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dirty="0"/>
              <a:t>在演示之前，先解释一下今天演示的两个阶段。</a:t>
            </a:r>
          </a:p>
          <a:p>
            <a:endParaRPr lang="zh-CN" dirty="0"/>
          </a:p>
          <a:p>
            <a:r>
              <a:rPr lang="zh-CN" dirty="0"/>
              <a:t>第一段：我们一起手把手写 4 个 Agent 的提示词——你能看到每一步在做什么、为什么这样写。这一段花时间，但值得，因为你真正理解了它。</a:t>
            </a:r>
          </a:p>
          <a:p>
            <a:endParaRPr lang="zh-CN" dirty="0"/>
          </a:p>
          <a:p>
            <a:r>
              <a:rPr lang="zh-CN" dirty="0"/>
              <a:t>第二段：我把这 4 段提示词存成一个文件，上传到 Project。下次有新 JD 进来，发一句话，4 个 Agent 自动依次跑完。</a:t>
            </a:r>
          </a:p>
          <a:p>
            <a:endParaRPr lang="zh-CN" dirty="0"/>
          </a:p>
          <a:p>
            <a:r>
              <a:rPr lang="zh-CN" dirty="0"/>
              <a:t>从第一段到第二段，是一个很重要的升级——从"每次手动做"到"第一次做好，之后自动复用"。</a:t>
            </a:r>
          </a:p>
          <a:p>
            <a:endParaRPr lang="zh-CN" dirty="0"/>
          </a:p>
          <a:p>
            <a:r>
              <a:rPr lang="zh-CN" dirty="0"/>
              <a:t>这就是 Cowork 的核心价值：你的经验和判断变成可以重复调用的系统，而不是每次从零开始。</a:t>
            </a:r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_c92ccd6fc39a8fa5.jpg"/><Relationship Id="rId3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_c92ccd6fc39a8fa5.jpg"/><Relationship Id="rId3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_c92ccd6fc39a8fa5.jpg"/><Relationship Id="rId3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learn.austinxyz.ai/dl/session1-demo-materials.zip" TargetMode="Externa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_c92ccd6fc39a8fa5.jpg"/><Relationship Id="rId3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_c92ccd6fc39a8fa5.jpg"/><Relationship Id="rId3" Type="http://schemas.openxmlformats.org/officeDocument/2006/relationships/image" Target="../media/image_dd79c1ec70368b09.png"/><Relationship Id="rId4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_c92ccd6fc39a8fa5.jpg"/><Relationship Id="rId3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docs.anthropic.com" TargetMode="External"/><Relationship Id="rId4" Type="http://schemas.openxmlformats.org/officeDocument/2006/relationships/hyperlink" Target="https://claude.com/blog/the-founders-playbook" TargetMode="External"/><Relationship Id="rId5" Type="http://schemas.openxmlformats.org/officeDocument/2006/relationships/hyperlink" Target="https://support.claude.com/en/articles/13345190-get-started-with-claude-cowork" TargetMode="External"/><Relationship Id="rId6" Type="http://schemas.openxmlformats.org/officeDocument/2006/relationships/hyperlink" Target="https://anthropic.skilljar.com" TargetMode="External"/><Relationship Id="rId7" Type="http://schemas.openxmlformats.org/officeDocument/2006/relationships/hyperlink" Target="https://youtu.be/_cVTzXvb7xs" TargetMode="External"/><Relationship Id="rId8" Type="http://schemas.openxmlformats.org/officeDocument/2006/relationships/hyperlink" Target="https://juejin.cn/post/7626336868328718376" TargetMode="External"/><Relationship Id="rId9" Type="http://schemas.openxmlformats.org/officeDocument/2006/relationships/hyperlink" Target="https://juejin.cn/post/7636587578021560355" TargetMode="Externa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learn.austinxyz.ai/dl/session1-homework-materials.zip" TargetMode="Externa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_c92ccd6fc39a8fa5.jpg"/><Relationship Id="rId3" Type="http://schemas.openxmlformats.org/officeDocument/2006/relationships/image" Target="../media/image_21ac1e0f3fbc972e.jpg"/><Relationship Id="rId4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learn.austinxyz.ai/dl/session1-demo-materials.zip" TargetMode="Externa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_c92ccd6fc39a8fa5.jpg"/><Relationship Id="rId3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_c92ccd6fc39a8fa5.jpg"/><Relationship Id="rId3" Type="http://schemas.openxmlformats.org/officeDocument/2006/relationships/notesSlide" Target="../notesSlides/notesSlide6.xml"/><Relationship Id="rId4" Type="http://schemas.openxmlformats.org/officeDocument/2006/relationships/hyperlink" Target="https://github.com/austinxyz" TargetMode="Externa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_c92ccd6fc39a8fa5.jpg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>
            <a:noFill/>
          </a:ln>
        </p:spPr>
      </p:sp>
      <p:sp>
        <p:nvSpPr>
          <p:cNvPr id="3" name="Ellipse 3"/>
          <p:cNvSpPr/>
          <p:nvPr/>
        </p:nvSpPr>
        <p:spPr>
          <a:xfrm>
            <a:off x="7429500" y="-1333500"/>
            <a:ext cx="5715000" cy="5715000"/>
          </a:xfrm>
          <a:prstGeom prst="ellipse">
            <a:avLst/>
          </a:prstGeom>
          <a:solidFill>
            <a:srgbClr val="C96133">
              <a:alpha val="6000"/>
            </a:srgbClr>
          </a:solidFill>
          <a:ln>
            <a:noFill/>
          </a:ln>
        </p:spPr>
      </p:sp>
      <p:sp>
        <p:nvSpPr>
          <p:cNvPr id="4" name="Ellipse 4"/>
          <p:cNvSpPr/>
          <p:nvPr/>
        </p:nvSpPr>
        <p:spPr>
          <a:xfrm>
            <a:off x="9048750" y="3810000"/>
            <a:ext cx="3810000" cy="3810000"/>
          </a:xfrm>
          <a:prstGeom prst="ellipse">
            <a:avLst/>
          </a:prstGeom>
          <a:solidFill>
            <a:srgbClr val="3D7DE4">
              <a:alpha val="7000"/>
            </a:srgbClr>
          </a:solidFill>
          <a:ln>
            <a:noFill/>
          </a:ln>
        </p:spPr>
      </p:sp>
      <p:sp>
        <p:nvSpPr>
          <p:cNvPr id="5" name="Ellipse 5"/>
          <p:cNvSpPr/>
          <p:nvPr/>
        </p:nvSpPr>
        <p:spPr>
          <a:xfrm>
            <a:off x="7429500" y="2667000"/>
            <a:ext cx="2667000" cy="2667000"/>
          </a:xfrm>
          <a:prstGeom prst="ellipse">
            <a:avLst/>
          </a:prstGeom>
          <a:solidFill>
            <a:srgbClr val="C96133">
              <a:alpha val="4000"/>
            </a:srgbClr>
          </a:solidFill>
          <a:ln>
            <a:noFill/>
          </a:ln>
        </p:spPr>
      </p:sp>
      <p:sp>
        <p:nvSpPr>
          <p:cNvPr id="6" name="Rectangle 6"/>
          <p:cNvSpPr/>
          <p:nvPr/>
        </p:nvSpPr>
        <p:spPr>
          <a:xfrm>
            <a:off x="0" y="0"/>
            <a:ext cx="76200" cy="6858000"/>
          </a:xfrm>
          <a:prstGeom prst="rect">
            <a:avLst/>
          </a:prstGeom>
          <a:solidFill>
            <a:srgbClr val="C96133"/>
          </a:solidFill>
          <a:ln>
            <a:noFill/>
          </a:ln>
        </p:spPr>
      </p:sp>
      <p:sp>
        <p:nvSpPr>
          <p:cNvPr id="7" name="Rectangle 7"/>
          <p:cNvSpPr/>
          <p:nvPr/>
        </p:nvSpPr>
        <p:spPr>
          <a:xfrm>
            <a:off x="609600" y="762000"/>
            <a:ext cx="1524000" cy="342900"/>
          </a:xfrm>
          <a:prstGeom prst="roundRect">
            <a:avLst>
              <a:gd name="adj" fmla="val 5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8" name="TextBox 8"/>
          <p:cNvSpPr txBox="1"/>
          <p:nvPr/>
        </p:nvSpPr>
        <p:spPr>
          <a:xfrm>
            <a:off x="1025119" y="851535"/>
            <a:ext cx="692963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200" b="1" dirty="0">
                <a:solidFill>
                  <a:srgbClr val="FFFFFF"/>
                </a:solidFill>
                <a:latin typeface="Arial"/>
                <a:ea typeface="Microsoft YaHei"/>
                <a:cs typeface="Arial"/>
              </a:rPr>
              <a:t>第 一 节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4360" y="1451610"/>
            <a:ext cx="1429055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CLAUDE 入门课程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56260" y="2213610"/>
            <a:ext cx="2683002" cy="8534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42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从零上手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6260" y="2975610"/>
            <a:ext cx="2071126" cy="8534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4200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Claude</a:t>
            </a:r>
          </a:p>
        </p:txBody>
      </p:sp>
      <p:sp>
        <p:nvSpPr>
          <p:cNvPr id="12" name="Rectangle 12"/>
          <p:cNvSpPr/>
          <p:nvPr/>
        </p:nvSpPr>
        <p:spPr>
          <a:xfrm>
            <a:off x="609600" y="3714750"/>
            <a:ext cx="1143000" cy="38100"/>
          </a:xfrm>
          <a:prstGeom prst="roundRect">
            <a:avLst>
              <a:gd name="adj" fmla="val 5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13" name="Rectangle 13"/>
          <p:cNvSpPr/>
          <p:nvPr/>
        </p:nvSpPr>
        <p:spPr>
          <a:xfrm>
            <a:off x="1866900" y="3714750"/>
            <a:ext cx="381000" cy="38100"/>
          </a:xfrm>
          <a:prstGeom prst="roundRect">
            <a:avLst>
              <a:gd name="adj" fmla="val 50000"/>
            </a:avLst>
          </a:prstGeom>
          <a:solidFill>
            <a:srgbClr val="3D7DE4"/>
          </a:solidFill>
          <a:ln>
            <a:noFill/>
          </a:ln>
        </p:spPr>
      </p:sp>
      <p:sp>
        <p:nvSpPr>
          <p:cNvPr id="14" name="TextBox 14"/>
          <p:cNvSpPr txBox="1"/>
          <p:nvPr/>
        </p:nvSpPr>
        <p:spPr>
          <a:xfrm>
            <a:off x="584835" y="3980498"/>
            <a:ext cx="5019246" cy="3962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95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认识 Claude · 学会协作 · 掌握 Cowork</a:t>
            </a:r>
          </a:p>
        </p:txBody>
      </p:sp>
      <p:sp>
        <p:nvSpPr>
          <p:cNvPr id="15" name="Rectangle 15"/>
          <p:cNvSpPr/>
          <p:nvPr/>
        </p:nvSpPr>
        <p:spPr>
          <a:xfrm>
            <a:off x="609600" y="4762500"/>
            <a:ext cx="1714500" cy="381000"/>
          </a:xfrm>
          <a:prstGeom prst="roundRect">
            <a:avLst>
              <a:gd name="adj" fmla="val 20000"/>
            </a:avLst>
          </a:prstGeom>
          <a:solidFill>
            <a:srgbClr val="F0EDE8"/>
          </a:solidFill>
          <a:ln>
            <a:noFill/>
          </a:ln>
        </p:spPr>
      </p:sp>
      <p:sp>
        <p:nvSpPr>
          <p:cNvPr id="16" name="TextBox 16"/>
          <p:cNvSpPr txBox="1"/>
          <p:nvPr/>
        </p:nvSpPr>
        <p:spPr>
          <a:xfrm>
            <a:off x="959348" y="4880610"/>
            <a:ext cx="1015003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200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认识 Claude</a:t>
            </a:r>
          </a:p>
        </p:txBody>
      </p:sp>
      <p:sp>
        <p:nvSpPr>
          <p:cNvPr id="17" name="Rectangle 17"/>
          <p:cNvSpPr/>
          <p:nvPr/>
        </p:nvSpPr>
        <p:spPr>
          <a:xfrm>
            <a:off x="2476500" y="4762500"/>
            <a:ext cx="1714500" cy="381000"/>
          </a:xfrm>
          <a:prstGeom prst="roundRect">
            <a:avLst>
              <a:gd name="adj" fmla="val 20000"/>
            </a:avLst>
          </a:prstGeom>
          <a:solidFill>
            <a:srgbClr val="F0EDE8"/>
          </a:solidFill>
          <a:ln>
            <a:noFill/>
          </a:ln>
        </p:spPr>
      </p:sp>
      <p:sp>
        <p:nvSpPr>
          <p:cNvPr id="18" name="TextBox 18"/>
          <p:cNvSpPr txBox="1"/>
          <p:nvPr/>
        </p:nvSpPr>
        <p:spPr>
          <a:xfrm>
            <a:off x="2844651" y="4880610"/>
            <a:ext cx="978198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200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AI 协作方法</a:t>
            </a:r>
          </a:p>
        </p:txBody>
      </p:sp>
      <p:sp>
        <p:nvSpPr>
          <p:cNvPr id="19" name="Rectangle 19"/>
          <p:cNvSpPr/>
          <p:nvPr/>
        </p:nvSpPr>
        <p:spPr>
          <a:xfrm>
            <a:off x="4343400" y="4762500"/>
            <a:ext cx="1905000" cy="381000"/>
          </a:xfrm>
          <a:prstGeom prst="roundRect">
            <a:avLst>
              <a:gd name="adj" fmla="val 20000"/>
            </a:avLst>
          </a:prstGeom>
          <a:solidFill>
            <a:srgbClr val="EDF2FC"/>
          </a:solidFill>
          <a:ln>
            <a:noFill/>
          </a:ln>
        </p:spPr>
      </p:sp>
      <p:sp>
        <p:nvSpPr>
          <p:cNvPr id="20" name="TextBox 20"/>
          <p:cNvSpPr txBox="1"/>
          <p:nvPr/>
        </p:nvSpPr>
        <p:spPr>
          <a:xfrm>
            <a:off x="4654982" y="4880610"/>
            <a:ext cx="1281836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200" b="1" dirty="0">
                <a:solidFill>
                  <a:srgbClr val="3D7DE4"/>
                </a:solidFill>
                <a:latin typeface="Arial"/>
                <a:ea typeface="Microsoft YaHei"/>
                <a:cs typeface="Arial"/>
              </a:rPr>
              <a:t>Cowork 工作流</a:t>
            </a:r>
          </a:p>
        </p:txBody>
      </p:sp>
      <p:sp>
        <p:nvSpPr>
          <p:cNvPr id="21" name="Freeform 21"/>
          <p:cNvSpPr/>
          <p:nvPr/>
        </p:nvSpPr>
        <p:spPr>
          <a:xfrm>
            <a:off x="8505406" y="2635250"/>
            <a:ext cx="1277188" cy="1616948"/>
          </a:xfrm>
          <a:custGeom>
            <a:avLst/>
            <a:gdLst/>
            <a:ahLst/>
            <a:cxnLst/>
            <a:rect l="l" t="t" r="r" b="b"/>
            <a:pathLst>
              <a:path w="1277188" h="1616948">
                <a:moveTo>
                  <a:pt x="717969" y="0"/>
                </a:moveTo>
                <a:lnTo>
                  <a:pt x="719398" y="79"/>
                </a:lnTo>
                <a:lnTo>
                  <a:pt x="720668" y="159"/>
                </a:lnTo>
                <a:lnTo>
                  <a:pt x="727256" y="556"/>
                </a:lnTo>
                <a:lnTo>
                  <a:pt x="728129" y="714"/>
                </a:lnTo>
                <a:lnTo>
                  <a:pt x="729002" y="714"/>
                </a:lnTo>
                <a:lnTo>
                  <a:pt x="732018" y="1429"/>
                </a:lnTo>
                <a:lnTo>
                  <a:pt x="736146" y="2064"/>
                </a:lnTo>
                <a:lnTo>
                  <a:pt x="737416" y="2540"/>
                </a:lnTo>
                <a:lnTo>
                  <a:pt x="738289" y="2619"/>
                </a:lnTo>
                <a:lnTo>
                  <a:pt x="740591" y="3492"/>
                </a:lnTo>
                <a:lnTo>
                  <a:pt x="744718" y="4604"/>
                </a:lnTo>
                <a:lnTo>
                  <a:pt x="746226" y="5318"/>
                </a:lnTo>
                <a:lnTo>
                  <a:pt x="747417" y="5636"/>
                </a:lnTo>
                <a:lnTo>
                  <a:pt x="749639" y="6747"/>
                </a:lnTo>
                <a:lnTo>
                  <a:pt x="752814" y="8096"/>
                </a:lnTo>
                <a:lnTo>
                  <a:pt x="754481" y="9049"/>
                </a:lnTo>
                <a:lnTo>
                  <a:pt x="756228" y="9842"/>
                </a:lnTo>
                <a:lnTo>
                  <a:pt x="758053" y="11033"/>
                </a:lnTo>
                <a:lnTo>
                  <a:pt x="760514" y="12382"/>
                </a:lnTo>
                <a:lnTo>
                  <a:pt x="763213" y="14287"/>
                </a:lnTo>
                <a:lnTo>
                  <a:pt x="764641" y="15161"/>
                </a:lnTo>
                <a:lnTo>
                  <a:pt x="765673" y="16113"/>
                </a:lnTo>
                <a:lnTo>
                  <a:pt x="767578" y="17462"/>
                </a:lnTo>
                <a:lnTo>
                  <a:pt x="770594" y="20161"/>
                </a:lnTo>
                <a:lnTo>
                  <a:pt x="772341" y="21511"/>
                </a:lnTo>
                <a:lnTo>
                  <a:pt x="772976" y="22304"/>
                </a:lnTo>
                <a:lnTo>
                  <a:pt x="774087" y="23257"/>
                </a:lnTo>
                <a:lnTo>
                  <a:pt x="776944" y="26511"/>
                </a:lnTo>
                <a:lnTo>
                  <a:pt x="779008" y="28654"/>
                </a:lnTo>
                <a:lnTo>
                  <a:pt x="779484" y="29369"/>
                </a:lnTo>
                <a:cubicBezTo>
                  <a:pt x="789009" y="41037"/>
                  <a:pt x="795042" y="54927"/>
                  <a:pt x="796788" y="70088"/>
                </a:cubicBezTo>
                <a:lnTo>
                  <a:pt x="796868" y="71041"/>
                </a:lnTo>
                <a:lnTo>
                  <a:pt x="797026" y="74295"/>
                </a:lnTo>
                <a:lnTo>
                  <a:pt x="797344" y="79375"/>
                </a:lnTo>
                <a:lnTo>
                  <a:pt x="797344" y="555625"/>
                </a:lnTo>
                <a:lnTo>
                  <a:pt x="1194219" y="555625"/>
                </a:lnTo>
                <a:cubicBezTo>
                  <a:pt x="1222531" y="555618"/>
                  <a:pt x="1248704" y="570692"/>
                  <a:pt x="1262906" y="595185"/>
                </a:cubicBezTo>
                <a:cubicBezTo>
                  <a:pt x="1277107" y="619678"/>
                  <a:pt x="1277188" y="649881"/>
                  <a:pt x="1263116" y="674449"/>
                </a:cubicBezTo>
                <a:lnTo>
                  <a:pt x="1258354" y="681672"/>
                </a:lnTo>
                <a:lnTo>
                  <a:pt x="623354" y="1554797"/>
                </a:lnTo>
                <a:cubicBezTo>
                  <a:pt x="578269" y="1616948"/>
                  <a:pt x="479844" y="1584960"/>
                  <a:pt x="479844" y="1508125"/>
                </a:cubicBezTo>
                <a:lnTo>
                  <a:pt x="479844" y="1031875"/>
                </a:lnTo>
                <a:lnTo>
                  <a:pt x="82969" y="1031875"/>
                </a:lnTo>
                <a:cubicBezTo>
                  <a:pt x="54656" y="1031882"/>
                  <a:pt x="28484" y="1016808"/>
                  <a:pt x="14282" y="992315"/>
                </a:cubicBezTo>
                <a:cubicBezTo>
                  <a:pt x="80" y="967822"/>
                  <a:pt x="0" y="937619"/>
                  <a:pt x="14071" y="913051"/>
                </a:cubicBezTo>
                <a:lnTo>
                  <a:pt x="18834" y="905827"/>
                </a:lnTo>
                <a:lnTo>
                  <a:pt x="653834" y="32702"/>
                </a:lnTo>
                <a:lnTo>
                  <a:pt x="654628" y="31671"/>
                </a:lnTo>
                <a:lnTo>
                  <a:pt x="656056" y="29766"/>
                </a:lnTo>
                <a:lnTo>
                  <a:pt x="658676" y="26749"/>
                </a:lnTo>
                <a:lnTo>
                  <a:pt x="660104" y="25003"/>
                </a:lnTo>
                <a:lnTo>
                  <a:pt x="660819" y="24368"/>
                </a:lnTo>
                <a:lnTo>
                  <a:pt x="661851" y="23257"/>
                </a:lnTo>
                <a:lnTo>
                  <a:pt x="665026" y="20399"/>
                </a:lnTo>
                <a:lnTo>
                  <a:pt x="667248" y="18336"/>
                </a:lnTo>
                <a:lnTo>
                  <a:pt x="667883" y="17859"/>
                </a:lnTo>
                <a:cubicBezTo>
                  <a:pt x="677186" y="10246"/>
                  <a:pt x="688097" y="4845"/>
                  <a:pt x="699792" y="2064"/>
                </a:cubicBezTo>
                <a:lnTo>
                  <a:pt x="700665" y="1984"/>
                </a:lnTo>
                <a:lnTo>
                  <a:pt x="702808" y="1587"/>
                </a:lnTo>
                <a:lnTo>
                  <a:pt x="708682" y="556"/>
                </a:lnTo>
                <a:lnTo>
                  <a:pt x="709555" y="476"/>
                </a:lnTo>
                <a:lnTo>
                  <a:pt x="712809" y="317"/>
                </a:lnTo>
                <a:close/>
              </a:path>
            </a:pathLst>
          </a:custGeom>
          <a:solidFill>
            <a:srgbClr val="C96133"/>
          </a:solidFill>
          <a:ln>
            <a:noFill/>
          </a:ln>
        </p:spPr>
      </p:sp>
      <p:grpSp>
        <p:nvGrpSpPr>
          <p:cNvPr id="25" name="Group 25"/>
          <p:cNvGrpSpPr/>
          <p:nvPr/>
        </p:nvGrpSpPr>
        <p:grpSpPr>
          <a:xfrm>
            <a:off x="10040945" y="3683008"/>
            <a:ext cx="468298" cy="444484"/>
            <a:chOff x="10040945" y="3683008"/>
            <a:chExt cx="468298" cy="444484"/>
          </a:xfrm>
        </p:grpSpPr>
        <p:sp>
          <p:nvSpPr>
            <p:cNvPr id="22" name="Freeform 22"/>
            <p:cNvSpPr/>
            <p:nvPr/>
          </p:nvSpPr>
          <p:spPr>
            <a:xfrm>
              <a:off x="10358438" y="3968758"/>
              <a:ext cx="150805" cy="158734"/>
            </a:xfrm>
            <a:custGeom>
              <a:avLst/>
              <a:gdLst/>
              <a:ahLst/>
              <a:cxnLst/>
              <a:rect l="l" t="t" r="r" b="b"/>
              <a:pathLst>
                <a:path w="150805" h="158734">
                  <a:moveTo>
                    <a:pt x="23812" y="103180"/>
                  </a:moveTo>
                  <a:cubicBezTo>
                    <a:pt x="10661" y="103180"/>
                    <a:pt x="0" y="92518"/>
                    <a:pt x="0" y="79367"/>
                  </a:cubicBezTo>
                  <a:cubicBezTo>
                    <a:pt x="0" y="66216"/>
                    <a:pt x="10661" y="55555"/>
                    <a:pt x="23812" y="55555"/>
                  </a:cubicBezTo>
                  <a:cubicBezTo>
                    <a:pt x="36964" y="55555"/>
                    <a:pt x="47625" y="44893"/>
                    <a:pt x="47625" y="31742"/>
                  </a:cubicBezTo>
                  <a:cubicBezTo>
                    <a:pt x="47625" y="0"/>
                    <a:pt x="95250" y="0"/>
                    <a:pt x="95250" y="31742"/>
                  </a:cubicBezTo>
                  <a:cubicBezTo>
                    <a:pt x="95250" y="44893"/>
                    <a:pt x="105911" y="55555"/>
                    <a:pt x="119062" y="55555"/>
                  </a:cubicBezTo>
                  <a:cubicBezTo>
                    <a:pt x="150805" y="55555"/>
                    <a:pt x="150805" y="103180"/>
                    <a:pt x="119062" y="103180"/>
                  </a:cubicBezTo>
                  <a:cubicBezTo>
                    <a:pt x="105911" y="103180"/>
                    <a:pt x="95250" y="113841"/>
                    <a:pt x="95250" y="126992"/>
                  </a:cubicBezTo>
                  <a:cubicBezTo>
                    <a:pt x="95250" y="158734"/>
                    <a:pt x="47625" y="158734"/>
                    <a:pt x="47625" y="126992"/>
                  </a:cubicBezTo>
                  <a:cubicBezTo>
                    <a:pt x="47625" y="113841"/>
                    <a:pt x="36964" y="103180"/>
                    <a:pt x="23812" y="103180"/>
                  </a:cubicBezTo>
                </a:path>
              </a:pathLst>
            </a:custGeom>
            <a:solidFill>
              <a:srgbClr val="3D7DE4"/>
            </a:solidFill>
            <a:ln>
              <a:noFill/>
            </a:ln>
          </p:spPr>
        </p:sp>
        <p:sp>
          <p:nvSpPr>
            <p:cNvPr id="23" name="Freeform 23"/>
            <p:cNvSpPr/>
            <p:nvPr/>
          </p:nvSpPr>
          <p:spPr>
            <a:xfrm>
              <a:off x="10040945" y="3730633"/>
              <a:ext cx="349234" cy="341305"/>
            </a:xfrm>
            <a:custGeom>
              <a:avLst/>
              <a:gdLst/>
              <a:ahLst/>
              <a:cxnLst/>
              <a:rect l="l" t="t" r="r" b="b"/>
              <a:pathLst>
                <a:path w="349234" h="341305">
                  <a:moveTo>
                    <a:pt x="31742" y="150805"/>
                  </a:moveTo>
                  <a:cubicBezTo>
                    <a:pt x="97498" y="150805"/>
                    <a:pt x="150805" y="97498"/>
                    <a:pt x="150805" y="31742"/>
                  </a:cubicBezTo>
                  <a:cubicBezTo>
                    <a:pt x="150805" y="0"/>
                    <a:pt x="198430" y="0"/>
                    <a:pt x="198430" y="31742"/>
                  </a:cubicBezTo>
                  <a:cubicBezTo>
                    <a:pt x="198430" y="97498"/>
                    <a:pt x="251736" y="150805"/>
                    <a:pt x="317492" y="150805"/>
                  </a:cubicBezTo>
                  <a:cubicBezTo>
                    <a:pt x="349234" y="150805"/>
                    <a:pt x="349234" y="198430"/>
                    <a:pt x="317492" y="198430"/>
                  </a:cubicBezTo>
                  <a:cubicBezTo>
                    <a:pt x="251736" y="198430"/>
                    <a:pt x="198430" y="251736"/>
                    <a:pt x="198430" y="317492"/>
                  </a:cubicBezTo>
                  <a:cubicBezTo>
                    <a:pt x="198430" y="330643"/>
                    <a:pt x="187768" y="341305"/>
                    <a:pt x="174617" y="341305"/>
                  </a:cubicBezTo>
                  <a:cubicBezTo>
                    <a:pt x="161466" y="341305"/>
                    <a:pt x="150805" y="330643"/>
                    <a:pt x="150805" y="317492"/>
                  </a:cubicBezTo>
                  <a:cubicBezTo>
                    <a:pt x="150805" y="251736"/>
                    <a:pt x="97498" y="198430"/>
                    <a:pt x="31742" y="198430"/>
                  </a:cubicBezTo>
                  <a:cubicBezTo>
                    <a:pt x="0" y="198430"/>
                    <a:pt x="0" y="150805"/>
                    <a:pt x="31742" y="150805"/>
                  </a:cubicBezTo>
                </a:path>
              </a:pathLst>
            </a:custGeom>
            <a:solidFill>
              <a:srgbClr val="3D7DE4"/>
            </a:solidFill>
            <a:ln>
              <a:noFill/>
            </a:ln>
          </p:spPr>
        </p:sp>
        <p:sp>
          <p:nvSpPr>
            <p:cNvPr id="24" name="Freeform 24"/>
            <p:cNvSpPr/>
            <p:nvPr/>
          </p:nvSpPr>
          <p:spPr>
            <a:xfrm>
              <a:off x="10358438" y="3683008"/>
              <a:ext cx="150805" cy="158734"/>
            </a:xfrm>
            <a:custGeom>
              <a:avLst/>
              <a:gdLst/>
              <a:ahLst/>
              <a:cxnLst/>
              <a:rect l="l" t="t" r="r" b="b"/>
              <a:pathLst>
                <a:path w="150805" h="158734">
                  <a:moveTo>
                    <a:pt x="23812" y="103180"/>
                  </a:moveTo>
                  <a:cubicBezTo>
                    <a:pt x="10661" y="103180"/>
                    <a:pt x="0" y="92518"/>
                    <a:pt x="0" y="79367"/>
                  </a:cubicBezTo>
                  <a:cubicBezTo>
                    <a:pt x="0" y="66216"/>
                    <a:pt x="10661" y="55555"/>
                    <a:pt x="23812" y="55555"/>
                  </a:cubicBezTo>
                  <a:cubicBezTo>
                    <a:pt x="36964" y="55555"/>
                    <a:pt x="47625" y="44893"/>
                    <a:pt x="47625" y="31742"/>
                  </a:cubicBezTo>
                  <a:cubicBezTo>
                    <a:pt x="47625" y="0"/>
                    <a:pt x="95250" y="0"/>
                    <a:pt x="95250" y="31742"/>
                  </a:cubicBezTo>
                  <a:cubicBezTo>
                    <a:pt x="95250" y="44893"/>
                    <a:pt x="105911" y="55555"/>
                    <a:pt x="119062" y="55555"/>
                  </a:cubicBezTo>
                  <a:cubicBezTo>
                    <a:pt x="150805" y="55555"/>
                    <a:pt x="150805" y="103180"/>
                    <a:pt x="119062" y="103180"/>
                  </a:cubicBezTo>
                  <a:cubicBezTo>
                    <a:pt x="105911" y="103180"/>
                    <a:pt x="95250" y="113841"/>
                    <a:pt x="95250" y="126992"/>
                  </a:cubicBezTo>
                  <a:cubicBezTo>
                    <a:pt x="95250" y="158734"/>
                    <a:pt x="47625" y="158734"/>
                    <a:pt x="47625" y="126992"/>
                  </a:cubicBezTo>
                  <a:cubicBezTo>
                    <a:pt x="47625" y="113841"/>
                    <a:pt x="36964" y="103180"/>
                    <a:pt x="23812" y="103180"/>
                  </a:cubicBezTo>
                </a:path>
              </a:pathLst>
            </a:custGeom>
            <a:solidFill>
              <a:srgbClr val="3D7DE4"/>
            </a:solidFill>
            <a:ln>
              <a:noFill/>
            </a:ln>
          </p:spPr>
        </p:sp>
      </p:grpSp>
      <p:sp>
        <p:nvSpPr>
          <p:cNvPr id="26" name="Rectangle 26"/>
          <p:cNvSpPr/>
          <p:nvPr/>
        </p:nvSpPr>
        <p:spPr>
          <a:xfrm>
            <a:off x="0" y="6743700"/>
            <a:ext cx="12192000" cy="114300"/>
          </a:xfrm>
          <a:prstGeom prst="rect">
            <a:avLst/>
          </a:prstGeom>
          <a:solidFill>
            <a:srgbClr val="C96133"/>
          </a:solidFill>
          <a:ln>
            <a:noFill/>
          </a:ln>
        </p:spPr>
      </p:sp>
      <p:sp>
        <p:nvSpPr>
          <p:cNvPr id="27" name="TextBox 27"/>
          <p:cNvSpPr txBox="1"/>
          <p:nvPr/>
        </p:nvSpPr>
        <p:spPr>
          <a:xfrm>
            <a:off x="11438715" y="6554152"/>
            <a:ext cx="157020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105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01</a:t>
            </a:r>
          </a:p>
        </p:txBody>
      </p:sp>
    </p:spTree>
  </p:cSld>
  <p:clrMapOvr>
    <a:masterClrMapping/>
  </p:clrMapOvr>
  <p:transition xmlns:p14="http://schemas.microsoft.com/office/powerpoint/2010/main" p14:dur="4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>
            <a:noFill/>
          </a:ln>
        </p:spPr>
      </p:sp>
      <p:pic>
        <p:nvPicPr>
          <p:cNvPr id="3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023" y="95250"/>
            <a:ext cx="606053" cy="838200"/>
          </a:xfrm>
          <a:prstGeom prst="rect">
            <a:avLst/>
          </a:prstGeom>
        </p:spPr>
      </p:pic>
      <p:sp>
        <p:nvSpPr>
          <p:cNvPr id="4" name="Rectangle 4"/>
          <p:cNvSpPr/>
          <p:nvPr/>
        </p:nvSpPr>
        <p:spPr>
          <a:xfrm>
            <a:off x="609600" y="342900"/>
            <a:ext cx="47625" cy="495300"/>
          </a:xfrm>
          <a:prstGeom prst="roundRect">
            <a:avLst>
              <a:gd name="adj" fmla="val 4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5" name="TextBox 5"/>
          <p:cNvSpPr txBox="1"/>
          <p:nvPr/>
        </p:nvSpPr>
        <p:spPr>
          <a:xfrm>
            <a:off x="765810" y="337185"/>
            <a:ext cx="5637576" cy="548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27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为什么你的 AI 用起来不好用？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4860" y="746760"/>
            <a:ext cx="4345819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b="1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COMMON MISTAKES · BEFORE &amp; AFTER COMPARISON</a:t>
            </a:r>
          </a:p>
        </p:txBody>
      </p:sp>
      <p:sp>
        <p:nvSpPr>
          <p:cNvPr id="7" name="Rectangle 7"/>
          <p:cNvSpPr/>
          <p:nvPr/>
        </p:nvSpPr>
        <p:spPr>
          <a:xfrm>
            <a:off x="571500" y="1123950"/>
            <a:ext cx="5372100" cy="476250"/>
          </a:xfrm>
          <a:prstGeom prst="roundRect">
            <a:avLst>
              <a:gd name="adj" fmla="val 20000"/>
            </a:avLst>
          </a:prstGeom>
          <a:solidFill>
            <a:srgbClr val="D44545">
              <a:alpha val="10000"/>
            </a:srgbClr>
          </a:solidFill>
          <a:ln>
            <a:noFill/>
          </a:ln>
        </p:spPr>
      </p:sp>
      <p:grpSp>
        <p:nvGrpSpPr>
          <p:cNvPr id="10" name="Group 10"/>
          <p:cNvGrpSpPr/>
          <p:nvPr/>
        </p:nvGrpSpPr>
        <p:grpSpPr>
          <a:xfrm>
            <a:off x="787400" y="1247572"/>
            <a:ext cx="241300" cy="228906"/>
            <a:chOff x="787400" y="1247572"/>
            <a:chExt cx="241300" cy="228906"/>
          </a:xfrm>
        </p:grpSpPr>
        <p:sp>
          <p:nvSpPr>
            <p:cNvPr id="8" name="Freeform 8"/>
            <p:cNvSpPr/>
            <p:nvPr/>
          </p:nvSpPr>
          <p:spPr>
            <a:xfrm>
              <a:off x="863600" y="1247572"/>
              <a:ext cx="165100" cy="228906"/>
            </a:xfrm>
            <a:custGeom>
              <a:avLst/>
              <a:gdLst/>
              <a:ahLst/>
              <a:cxnLst/>
              <a:rect l="l" t="t" r="r" b="b"/>
              <a:pathLst>
                <a:path w="165100" h="228906">
                  <a:moveTo>
                    <a:pt x="63500" y="228905"/>
                  </a:moveTo>
                  <a:cubicBezTo>
                    <a:pt x="83670" y="228906"/>
                    <a:pt x="100346" y="213188"/>
                    <a:pt x="101536" y="193053"/>
                  </a:cubicBezTo>
                  <a:lnTo>
                    <a:pt x="101600" y="190805"/>
                  </a:lnTo>
                  <a:lnTo>
                    <a:pt x="101600" y="140005"/>
                  </a:lnTo>
                  <a:lnTo>
                    <a:pt x="127000" y="140005"/>
                  </a:lnTo>
                  <a:cubicBezTo>
                    <a:pt x="146325" y="140008"/>
                    <a:pt x="162591" y="125543"/>
                    <a:pt x="164846" y="106350"/>
                  </a:cubicBezTo>
                  <a:lnTo>
                    <a:pt x="165036" y="104153"/>
                  </a:lnTo>
                  <a:lnTo>
                    <a:pt x="165100" y="101905"/>
                  </a:lnTo>
                  <a:lnTo>
                    <a:pt x="164846" y="99416"/>
                  </a:lnTo>
                  <a:lnTo>
                    <a:pt x="152070" y="35509"/>
                  </a:lnTo>
                  <a:cubicBezTo>
                    <a:pt x="147231" y="14872"/>
                    <a:pt x="132994" y="0"/>
                    <a:pt x="116383" y="203"/>
                  </a:cubicBezTo>
                  <a:lnTo>
                    <a:pt x="114300" y="305"/>
                  </a:lnTo>
                  <a:lnTo>
                    <a:pt x="12700" y="305"/>
                  </a:lnTo>
                  <a:cubicBezTo>
                    <a:pt x="6257" y="306"/>
                    <a:pt x="836" y="5132"/>
                    <a:pt x="89" y="11532"/>
                  </a:cubicBezTo>
                  <a:lnTo>
                    <a:pt x="0" y="13005"/>
                  </a:lnTo>
                  <a:lnTo>
                    <a:pt x="13" y="134112"/>
                  </a:lnTo>
                  <a:cubicBezTo>
                    <a:pt x="13" y="138649"/>
                    <a:pt x="2433" y="142842"/>
                    <a:pt x="6363" y="145110"/>
                  </a:cubicBezTo>
                  <a:cubicBezTo>
                    <a:pt x="17357" y="151460"/>
                    <a:pt x="24463" y="162872"/>
                    <a:pt x="25311" y="175539"/>
                  </a:cubicBezTo>
                  <a:lnTo>
                    <a:pt x="25400" y="178105"/>
                  </a:lnTo>
                  <a:lnTo>
                    <a:pt x="25400" y="190805"/>
                  </a:lnTo>
                  <a:cubicBezTo>
                    <a:pt x="25400" y="211847"/>
                    <a:pt x="42458" y="228905"/>
                    <a:pt x="63500" y="228905"/>
                  </a:cubicBezTo>
                  <a:close/>
                </a:path>
              </a:pathLst>
            </a:custGeom>
            <a:solidFill>
              <a:srgbClr val="D44545"/>
            </a:solidFill>
            <a:ln>
              <a:noFill/>
            </a:ln>
          </p:spPr>
        </p:sp>
        <p:sp>
          <p:nvSpPr>
            <p:cNvPr id="9" name="Freeform 9"/>
            <p:cNvSpPr/>
            <p:nvPr/>
          </p:nvSpPr>
          <p:spPr>
            <a:xfrm>
              <a:off x="787400" y="1247873"/>
              <a:ext cx="50800" cy="139716"/>
            </a:xfrm>
            <a:custGeom>
              <a:avLst/>
              <a:gdLst/>
              <a:ahLst/>
              <a:cxnLst/>
              <a:rect l="l" t="t" r="r" b="b"/>
              <a:pathLst>
                <a:path w="50800" h="139716">
                  <a:moveTo>
                    <a:pt x="38100" y="139703"/>
                  </a:moveTo>
                  <a:cubicBezTo>
                    <a:pt x="44539" y="139702"/>
                    <a:pt x="49958" y="134883"/>
                    <a:pt x="50711" y="128489"/>
                  </a:cubicBezTo>
                  <a:lnTo>
                    <a:pt x="50800" y="127003"/>
                  </a:lnTo>
                  <a:lnTo>
                    <a:pt x="50800" y="12703"/>
                  </a:lnTo>
                  <a:cubicBezTo>
                    <a:pt x="50799" y="6265"/>
                    <a:pt x="45980" y="845"/>
                    <a:pt x="39586" y="92"/>
                  </a:cubicBezTo>
                  <a:lnTo>
                    <a:pt x="38100" y="3"/>
                  </a:lnTo>
                  <a:lnTo>
                    <a:pt x="25400" y="3"/>
                  </a:lnTo>
                  <a:cubicBezTo>
                    <a:pt x="12099" y="0"/>
                    <a:pt x="1048" y="10259"/>
                    <a:pt x="63" y="23524"/>
                  </a:cubicBezTo>
                  <a:lnTo>
                    <a:pt x="0" y="25429"/>
                  </a:lnTo>
                  <a:lnTo>
                    <a:pt x="0" y="114329"/>
                  </a:lnTo>
                  <a:cubicBezTo>
                    <a:pt x="2" y="127616"/>
                    <a:pt x="10245" y="138656"/>
                    <a:pt x="23495" y="139652"/>
                  </a:cubicBezTo>
                  <a:lnTo>
                    <a:pt x="25400" y="139716"/>
                  </a:lnTo>
                  <a:lnTo>
                    <a:pt x="38100" y="139716"/>
                  </a:lnTo>
                  <a:close/>
                </a:path>
              </a:pathLst>
            </a:custGeom>
            <a:solidFill>
              <a:srgbClr val="D44545"/>
            </a:solidFill>
            <a:ln>
              <a:noFill/>
            </a:ln>
          </p:spPr>
        </p:sp>
      </p:grpSp>
      <p:sp>
        <p:nvSpPr>
          <p:cNvPr id="11" name="TextBox 11"/>
          <p:cNvSpPr txBox="1"/>
          <p:nvPr/>
        </p:nvSpPr>
        <p:spPr>
          <a:xfrm>
            <a:off x="2719317" y="1273492"/>
            <a:ext cx="1038365" cy="2743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350" b="1" dirty="0">
                <a:solidFill>
                  <a:srgbClr val="D44545"/>
                </a:solidFill>
                <a:latin typeface="Arial"/>
                <a:ea typeface="Microsoft YaHei"/>
                <a:cs typeface="Arial"/>
              </a:rPr>
              <a:t>❌ 错误用法</a:t>
            </a:r>
          </a:p>
        </p:txBody>
      </p:sp>
      <p:sp>
        <p:nvSpPr>
          <p:cNvPr id="12" name="Rectangle 12"/>
          <p:cNvSpPr/>
          <p:nvPr/>
        </p:nvSpPr>
        <p:spPr>
          <a:xfrm>
            <a:off x="6248400" y="1123950"/>
            <a:ext cx="5372100" cy="476250"/>
          </a:xfrm>
          <a:prstGeom prst="roundRect">
            <a:avLst>
              <a:gd name="adj" fmla="val 20000"/>
            </a:avLst>
          </a:prstGeom>
          <a:solidFill>
            <a:srgbClr val="3A9E6A">
              <a:alpha val="10000"/>
            </a:srgbClr>
          </a:solidFill>
          <a:ln>
            <a:noFill/>
          </a:ln>
        </p:spPr>
      </p:sp>
      <p:grpSp>
        <p:nvGrpSpPr>
          <p:cNvPr id="15" name="Group 15"/>
          <p:cNvGrpSpPr/>
          <p:nvPr/>
        </p:nvGrpSpPr>
        <p:grpSpPr>
          <a:xfrm>
            <a:off x="6464296" y="1247774"/>
            <a:ext cx="241304" cy="228906"/>
            <a:chOff x="6464296" y="1247774"/>
            <a:chExt cx="241304" cy="228906"/>
          </a:xfrm>
        </p:grpSpPr>
        <p:sp>
          <p:nvSpPr>
            <p:cNvPr id="13" name="Freeform 13"/>
            <p:cNvSpPr/>
            <p:nvPr/>
          </p:nvSpPr>
          <p:spPr>
            <a:xfrm>
              <a:off x="6540500" y="1247774"/>
              <a:ext cx="165100" cy="228906"/>
            </a:xfrm>
            <a:custGeom>
              <a:avLst/>
              <a:gdLst/>
              <a:ahLst/>
              <a:cxnLst/>
              <a:rect l="l" t="t" r="r" b="b"/>
              <a:pathLst>
                <a:path w="165100" h="228906">
                  <a:moveTo>
                    <a:pt x="63500" y="1"/>
                  </a:moveTo>
                  <a:cubicBezTo>
                    <a:pt x="83675" y="0"/>
                    <a:pt x="100353" y="15726"/>
                    <a:pt x="101537" y="35866"/>
                  </a:cubicBezTo>
                  <a:lnTo>
                    <a:pt x="101600" y="38101"/>
                  </a:lnTo>
                  <a:lnTo>
                    <a:pt x="101600" y="88901"/>
                  </a:lnTo>
                  <a:lnTo>
                    <a:pt x="127000" y="88901"/>
                  </a:lnTo>
                  <a:cubicBezTo>
                    <a:pt x="146325" y="88898"/>
                    <a:pt x="162591" y="103363"/>
                    <a:pt x="164846" y="122556"/>
                  </a:cubicBezTo>
                  <a:lnTo>
                    <a:pt x="165037" y="124766"/>
                  </a:lnTo>
                  <a:lnTo>
                    <a:pt x="165100" y="127001"/>
                  </a:lnTo>
                  <a:lnTo>
                    <a:pt x="164846" y="129490"/>
                  </a:lnTo>
                  <a:lnTo>
                    <a:pt x="152070" y="193397"/>
                  </a:lnTo>
                  <a:cubicBezTo>
                    <a:pt x="147231" y="214047"/>
                    <a:pt x="132994" y="228906"/>
                    <a:pt x="116383" y="228703"/>
                  </a:cubicBezTo>
                  <a:lnTo>
                    <a:pt x="114300" y="228601"/>
                  </a:lnTo>
                  <a:lnTo>
                    <a:pt x="12700" y="228601"/>
                  </a:lnTo>
                  <a:cubicBezTo>
                    <a:pt x="6261" y="228600"/>
                    <a:pt x="842" y="223781"/>
                    <a:pt x="89" y="217387"/>
                  </a:cubicBezTo>
                  <a:lnTo>
                    <a:pt x="0" y="215901"/>
                  </a:lnTo>
                  <a:lnTo>
                    <a:pt x="13" y="94794"/>
                  </a:lnTo>
                  <a:cubicBezTo>
                    <a:pt x="17" y="90261"/>
                    <a:pt x="2437" y="86075"/>
                    <a:pt x="6363" y="83808"/>
                  </a:cubicBezTo>
                  <a:cubicBezTo>
                    <a:pt x="17361" y="77457"/>
                    <a:pt x="24468" y="66039"/>
                    <a:pt x="25311" y="53367"/>
                  </a:cubicBezTo>
                  <a:lnTo>
                    <a:pt x="25400" y="50801"/>
                  </a:lnTo>
                  <a:lnTo>
                    <a:pt x="25400" y="38101"/>
                  </a:lnTo>
                  <a:cubicBezTo>
                    <a:pt x="25400" y="17059"/>
                    <a:pt x="42458" y="1"/>
                    <a:pt x="63500" y="1"/>
                  </a:cubicBezTo>
                  <a:close/>
                </a:path>
              </a:pathLst>
            </a:custGeom>
            <a:solidFill>
              <a:srgbClr val="3A9E6A"/>
            </a:solidFill>
            <a:ln>
              <a:noFill/>
            </a:ln>
          </p:spPr>
        </p:sp>
        <p:sp>
          <p:nvSpPr>
            <p:cNvPr id="14" name="Freeform 14"/>
            <p:cNvSpPr/>
            <p:nvPr/>
          </p:nvSpPr>
          <p:spPr>
            <a:xfrm>
              <a:off x="6464296" y="1336675"/>
              <a:ext cx="50804" cy="139704"/>
            </a:xfrm>
            <a:custGeom>
              <a:avLst/>
              <a:gdLst/>
              <a:ahLst/>
              <a:cxnLst/>
              <a:rect l="l" t="t" r="r" b="b"/>
              <a:pathLst>
                <a:path w="50804" h="139704">
                  <a:moveTo>
                    <a:pt x="38104" y="0"/>
                  </a:moveTo>
                  <a:cubicBezTo>
                    <a:pt x="44543" y="1"/>
                    <a:pt x="49962" y="4820"/>
                    <a:pt x="50715" y="11214"/>
                  </a:cubicBezTo>
                  <a:lnTo>
                    <a:pt x="50804" y="12700"/>
                  </a:lnTo>
                  <a:lnTo>
                    <a:pt x="50804" y="127000"/>
                  </a:lnTo>
                  <a:cubicBezTo>
                    <a:pt x="50803" y="133439"/>
                    <a:pt x="45984" y="138858"/>
                    <a:pt x="39590" y="139611"/>
                  </a:cubicBezTo>
                  <a:lnTo>
                    <a:pt x="38104" y="139700"/>
                  </a:lnTo>
                  <a:lnTo>
                    <a:pt x="25404" y="139700"/>
                  </a:lnTo>
                  <a:cubicBezTo>
                    <a:pt x="12112" y="139704"/>
                    <a:pt x="1065" y="129460"/>
                    <a:pt x="68" y="116205"/>
                  </a:cubicBezTo>
                  <a:lnTo>
                    <a:pt x="4" y="114300"/>
                  </a:lnTo>
                  <a:lnTo>
                    <a:pt x="4" y="25400"/>
                  </a:lnTo>
                  <a:cubicBezTo>
                    <a:pt x="0" y="12108"/>
                    <a:pt x="10245" y="1060"/>
                    <a:pt x="23499" y="63"/>
                  </a:cubicBezTo>
                  <a:lnTo>
                    <a:pt x="25404" y="0"/>
                  </a:lnTo>
                  <a:lnTo>
                    <a:pt x="38104" y="0"/>
                  </a:lnTo>
                  <a:close/>
                </a:path>
              </a:pathLst>
            </a:custGeom>
            <a:solidFill>
              <a:srgbClr val="3A9E6A"/>
            </a:solidFill>
            <a:ln>
              <a:noFill/>
            </a:ln>
          </p:spPr>
        </p:sp>
      </p:grpSp>
      <p:sp>
        <p:nvSpPr>
          <p:cNvPr id="16" name="TextBox 16"/>
          <p:cNvSpPr txBox="1"/>
          <p:nvPr/>
        </p:nvSpPr>
        <p:spPr>
          <a:xfrm>
            <a:off x="8415267" y="1273492"/>
            <a:ext cx="1038365" cy="2743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350" b="1" dirty="0">
                <a:solidFill>
                  <a:srgbClr val="3A9E6A"/>
                </a:solidFill>
                <a:latin typeface="Arial"/>
                <a:ea typeface="Microsoft YaHei"/>
                <a:cs typeface="Arial"/>
              </a:rPr>
              <a:t>✅ 正确方式</a:t>
            </a:r>
          </a:p>
        </p:txBody>
      </p:sp>
      <p:sp>
        <p:nvSpPr>
          <p:cNvPr id="17" name="Line 17"/>
          <p:cNvSpPr/>
          <p:nvPr/>
        </p:nvSpPr>
        <p:spPr>
          <a:xfrm>
            <a:off x="6096000" y="1695450"/>
            <a:ext cx="9525" cy="3829050"/>
          </a:xfrm>
          <a:custGeom>
            <a:avLst/>
            <a:gdLst/>
            <a:ahLst/>
            <a:cxnLst/>
            <a:rect l="l" t="t" r="r" b="b"/>
            <a:pathLst>
              <a:path w="9525" h="3829050">
                <a:moveTo>
                  <a:pt x="0" y="0"/>
                </a:moveTo>
                <a:lnTo>
                  <a:pt x="0" y="3829050"/>
                </a:lnTo>
              </a:path>
            </a:pathLst>
          </a:custGeom>
          <a:noFill/>
          <a:ln w="19050">
            <a:solidFill>
              <a:srgbClr val="E0D8D0"/>
            </a:solidFill>
            <a:custDash>
              <a:ds d="300000" sp="250000"/>
            </a:custDash>
          </a:ln>
        </p:spPr>
      </p:sp>
      <p:sp>
        <p:nvSpPr>
          <p:cNvPr id="18" name="Ellipse 18"/>
          <p:cNvSpPr/>
          <p:nvPr/>
        </p:nvSpPr>
        <p:spPr>
          <a:xfrm>
            <a:off x="5848350" y="3371850"/>
            <a:ext cx="495300" cy="495300"/>
          </a:xfrm>
          <a:prstGeom prst="ellipse">
            <a:avLst/>
          </a:prstGeom>
          <a:solidFill>
            <a:srgbClr val="FFFFFF"/>
          </a:solidFill>
          <a:ln w="19050">
            <a:solidFill>
              <a:srgbClr val="E0D8D0"/>
            </a:solidFill>
          </a:ln>
          <a:effectLst>
            <a:outerShdw blurRad="95250" dist="28575" dir="5400000" algn="ctr" rotWithShape="0">
              <a:srgbClr val="1E1E1E">
                <a:alpha val="5250"/>
              </a:srgbClr>
            </a:outerShdw>
          </a:effectLst>
        </p:spPr>
      </p:sp>
      <p:sp>
        <p:nvSpPr>
          <p:cNvPr id="19" name="TextBox 19"/>
          <p:cNvSpPr txBox="1"/>
          <p:nvPr/>
        </p:nvSpPr>
        <p:spPr>
          <a:xfrm>
            <a:off x="5994104" y="3572828"/>
            <a:ext cx="203792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050" b="1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VS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571500" y="1695450"/>
            <a:ext cx="5372100" cy="1123950"/>
            <a:chOff x="571500" y="1695450"/>
            <a:chExt cx="5372100" cy="1123950"/>
          </a:xfrm>
        </p:grpSpPr>
        <p:sp>
          <p:nvSpPr>
            <p:cNvPr id="20" name="Rectangle 20"/>
            <p:cNvSpPr/>
            <p:nvPr/>
          </p:nvSpPr>
          <p:spPr>
            <a:xfrm>
              <a:off x="571500" y="1695450"/>
              <a:ext cx="5372100" cy="1123950"/>
            </a:xfrm>
            <a:prstGeom prst="roundRect">
              <a:avLst>
                <a:gd name="adj" fmla="val 10169"/>
              </a:avLst>
            </a:prstGeom>
            <a:solidFill>
              <a:srgbClr val="FFFFFF"/>
            </a:solidFill>
            <a:ln w="14288">
              <a:solidFill>
                <a:srgbClr val="E0D8D0"/>
              </a:solidFill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</p:sp>
        <p:sp>
          <p:nvSpPr>
            <p:cNvPr id="21" name="Line 21"/>
            <p:cNvSpPr/>
            <p:nvPr/>
          </p:nvSpPr>
          <p:spPr>
            <a:xfrm>
              <a:off x="647700" y="1924050"/>
              <a:ext cx="9525" cy="666750"/>
            </a:xfrm>
            <a:custGeom>
              <a:avLst/>
              <a:gdLst/>
              <a:ahLst/>
              <a:cxnLst/>
              <a:rect l="l" t="t" r="r" b="b"/>
              <a:pathLst>
                <a:path w="9525"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57150" cap="rnd">
              <a:solidFill>
                <a:srgbClr val="D44545"/>
              </a:solidFill>
            </a:ln>
          </p:spPr>
        </p:sp>
        <p:sp>
          <p:nvSpPr>
            <p:cNvPr id="22" name="Ellipse 22"/>
            <p:cNvSpPr/>
            <p:nvPr/>
          </p:nvSpPr>
          <p:spPr>
            <a:xfrm>
              <a:off x="838200" y="2047875"/>
              <a:ext cx="419100" cy="419100"/>
            </a:xfrm>
            <a:prstGeom prst="ellipse">
              <a:avLst/>
            </a:prstGeom>
            <a:solidFill>
              <a:srgbClr val="FDE8E8"/>
            </a:solidFill>
            <a:ln>
              <a:noFill/>
            </a:ln>
          </p:spPr>
        </p:sp>
        <p:grpSp>
          <p:nvGrpSpPr>
            <p:cNvPr id="25" name="Group 25"/>
            <p:cNvGrpSpPr/>
            <p:nvPr/>
          </p:nvGrpSpPr>
          <p:grpSpPr>
            <a:xfrm>
              <a:off x="889000" y="2114296"/>
              <a:ext cx="301625" cy="286133"/>
              <a:chOff x="889000" y="2114296"/>
              <a:chExt cx="301625" cy="286133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984250" y="2114296"/>
                <a:ext cx="206375" cy="286133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86133">
                    <a:moveTo>
                      <a:pt x="79375" y="286131"/>
                    </a:moveTo>
                    <a:cubicBezTo>
                      <a:pt x="104588" y="286133"/>
                      <a:pt x="125433" y="266485"/>
                      <a:pt x="126921" y="241316"/>
                    </a:cubicBezTo>
                    <a:lnTo>
                      <a:pt x="127000" y="238506"/>
                    </a:lnTo>
                    <a:lnTo>
                      <a:pt x="127000" y="175006"/>
                    </a:lnTo>
                    <a:lnTo>
                      <a:pt x="158750" y="175006"/>
                    </a:lnTo>
                    <a:cubicBezTo>
                      <a:pt x="182906" y="175010"/>
                      <a:pt x="203239" y="156928"/>
                      <a:pt x="206058" y="132937"/>
                    </a:cubicBezTo>
                    <a:lnTo>
                      <a:pt x="206296" y="130191"/>
                    </a:lnTo>
                    <a:lnTo>
                      <a:pt x="206375" y="127381"/>
                    </a:lnTo>
                    <a:lnTo>
                      <a:pt x="206058" y="124270"/>
                    </a:lnTo>
                    <a:lnTo>
                      <a:pt x="190087" y="44386"/>
                    </a:lnTo>
                    <a:cubicBezTo>
                      <a:pt x="184039" y="18590"/>
                      <a:pt x="166243" y="0"/>
                      <a:pt x="145479" y="254"/>
                    </a:cubicBezTo>
                    <a:lnTo>
                      <a:pt x="142875" y="381"/>
                    </a:lnTo>
                    <a:lnTo>
                      <a:pt x="15875" y="381"/>
                    </a:lnTo>
                    <a:cubicBezTo>
                      <a:pt x="7821" y="383"/>
                      <a:pt x="1045" y="6415"/>
                      <a:pt x="111" y="14415"/>
                    </a:cubicBezTo>
                    <a:lnTo>
                      <a:pt x="0" y="16256"/>
                    </a:lnTo>
                    <a:lnTo>
                      <a:pt x="16" y="167640"/>
                    </a:lnTo>
                    <a:cubicBezTo>
                      <a:pt x="16" y="173311"/>
                      <a:pt x="3042" y="178552"/>
                      <a:pt x="7953" y="181388"/>
                    </a:cubicBezTo>
                    <a:cubicBezTo>
                      <a:pt x="21696" y="189325"/>
                      <a:pt x="30579" y="203589"/>
                      <a:pt x="31639" y="219424"/>
                    </a:cubicBezTo>
                    <a:lnTo>
                      <a:pt x="31750" y="222631"/>
                    </a:lnTo>
                    <a:lnTo>
                      <a:pt x="31750" y="238506"/>
                    </a:lnTo>
                    <a:cubicBezTo>
                      <a:pt x="31750" y="264809"/>
                      <a:pt x="53072" y="286131"/>
                      <a:pt x="79375" y="286131"/>
                    </a:cubicBezTo>
                    <a:close/>
                  </a:path>
                </a:pathLst>
              </a:custGeom>
              <a:solidFill>
                <a:srgbClr val="D44545"/>
              </a:solidFill>
              <a:ln>
                <a:noFill/>
              </a:ln>
            </p:spPr>
          </p:sp>
          <p:sp>
            <p:nvSpPr>
              <p:cNvPr id="24" name="Freeform 24"/>
              <p:cNvSpPr/>
              <p:nvPr/>
            </p:nvSpPr>
            <p:spPr>
              <a:xfrm>
                <a:off x="889000" y="2114673"/>
                <a:ext cx="63500" cy="174645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174645">
                    <a:moveTo>
                      <a:pt x="47625" y="174629"/>
                    </a:moveTo>
                    <a:cubicBezTo>
                      <a:pt x="55673" y="174628"/>
                      <a:pt x="62447" y="168604"/>
                      <a:pt x="63389" y="160611"/>
                    </a:cubicBezTo>
                    <a:lnTo>
                      <a:pt x="63500" y="158754"/>
                    </a:lnTo>
                    <a:lnTo>
                      <a:pt x="63500" y="15879"/>
                    </a:lnTo>
                    <a:cubicBezTo>
                      <a:pt x="63499" y="7831"/>
                      <a:pt x="57475" y="1057"/>
                      <a:pt x="49482" y="115"/>
                    </a:cubicBezTo>
                    <a:lnTo>
                      <a:pt x="47625" y="4"/>
                    </a:lnTo>
                    <a:lnTo>
                      <a:pt x="31750" y="4"/>
                    </a:lnTo>
                    <a:cubicBezTo>
                      <a:pt x="15123" y="0"/>
                      <a:pt x="1310" y="12824"/>
                      <a:pt x="79" y="29405"/>
                    </a:cubicBezTo>
                    <a:lnTo>
                      <a:pt x="0" y="31786"/>
                    </a:lnTo>
                    <a:lnTo>
                      <a:pt x="0" y="142911"/>
                    </a:lnTo>
                    <a:cubicBezTo>
                      <a:pt x="3" y="159520"/>
                      <a:pt x="12806" y="173320"/>
                      <a:pt x="29369" y="174566"/>
                    </a:cubicBezTo>
                    <a:lnTo>
                      <a:pt x="31750" y="174645"/>
                    </a:lnTo>
                    <a:lnTo>
                      <a:pt x="47625" y="174645"/>
                    </a:lnTo>
                    <a:close/>
                  </a:path>
                </a:pathLst>
              </a:custGeom>
              <a:solidFill>
                <a:srgbClr val="D44545"/>
              </a:solidFill>
              <a:ln>
                <a:noFill/>
              </a:ln>
            </p:spPr>
          </p:sp>
        </p:grpSp>
        <p:sp>
          <p:nvSpPr>
            <p:cNvPr id="26" name="TextBox 26"/>
            <p:cNvSpPr txBox="1"/>
            <p:nvPr/>
          </p:nvSpPr>
          <p:spPr>
            <a:xfrm>
              <a:off x="1410652" y="1941671"/>
              <a:ext cx="1347359" cy="2895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425" b="1" dirty="0">
                  <a:solidFill>
                    <a:srgbClr val="1E1E1E"/>
                  </a:solidFill>
                  <a:latin typeface="Arial"/>
                  <a:ea typeface="Microsoft YaHei"/>
                  <a:cs typeface="Arial"/>
                </a:rPr>
                <a:t>没有背景信息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412558" y="2205514"/>
              <a:ext cx="1354503" cy="25908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275" dirty="0">
                  <a:solidFill>
                    <a:srgbClr val="D44545"/>
                  </a:solidFill>
                  <a:latin typeface="Consolas"/>
                  <a:ea typeface="Microsoft YaHei"/>
                  <a:cs typeface="Consolas"/>
                </a:rPr>
                <a:t>"帮我写封邮件"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571500" y="3009900"/>
            <a:ext cx="5372100" cy="1123950"/>
            <a:chOff x="571500" y="3009900"/>
            <a:chExt cx="5372100" cy="1123950"/>
          </a:xfrm>
        </p:grpSpPr>
        <p:sp>
          <p:nvSpPr>
            <p:cNvPr id="29" name="Rectangle 29"/>
            <p:cNvSpPr/>
            <p:nvPr/>
          </p:nvSpPr>
          <p:spPr>
            <a:xfrm>
              <a:off x="571500" y="3009900"/>
              <a:ext cx="5372100" cy="1123950"/>
            </a:xfrm>
            <a:prstGeom prst="roundRect">
              <a:avLst>
                <a:gd name="adj" fmla="val 10169"/>
              </a:avLst>
            </a:prstGeom>
            <a:solidFill>
              <a:srgbClr val="FFFFFF"/>
            </a:solidFill>
            <a:ln w="14288">
              <a:solidFill>
                <a:srgbClr val="E0D8D0"/>
              </a:solidFill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</p:sp>
        <p:sp>
          <p:nvSpPr>
            <p:cNvPr id="30" name="Line 30"/>
            <p:cNvSpPr/>
            <p:nvPr/>
          </p:nvSpPr>
          <p:spPr>
            <a:xfrm>
              <a:off x="647700" y="3238500"/>
              <a:ext cx="9525" cy="666750"/>
            </a:xfrm>
            <a:custGeom>
              <a:avLst/>
              <a:gdLst/>
              <a:ahLst/>
              <a:cxnLst/>
              <a:rect l="l" t="t" r="r" b="b"/>
              <a:pathLst>
                <a:path w="9525"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57150" cap="rnd">
              <a:solidFill>
                <a:srgbClr val="D44545"/>
              </a:solidFill>
            </a:ln>
          </p:spPr>
        </p:sp>
        <p:sp>
          <p:nvSpPr>
            <p:cNvPr id="31" name="Ellipse 31"/>
            <p:cNvSpPr/>
            <p:nvPr/>
          </p:nvSpPr>
          <p:spPr>
            <a:xfrm>
              <a:off x="838200" y="3362325"/>
              <a:ext cx="419100" cy="419100"/>
            </a:xfrm>
            <a:prstGeom prst="ellipse">
              <a:avLst/>
            </a:prstGeom>
            <a:solidFill>
              <a:srgbClr val="FDE8E8"/>
            </a:solidFill>
            <a:ln>
              <a:noFill/>
            </a:ln>
          </p:spPr>
        </p:sp>
        <p:grpSp>
          <p:nvGrpSpPr>
            <p:cNvPr id="34" name="Group 34"/>
            <p:cNvGrpSpPr/>
            <p:nvPr/>
          </p:nvGrpSpPr>
          <p:grpSpPr>
            <a:xfrm>
              <a:off x="889000" y="3428746"/>
              <a:ext cx="301625" cy="286133"/>
              <a:chOff x="889000" y="3428746"/>
              <a:chExt cx="301625" cy="286133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984250" y="3428746"/>
                <a:ext cx="206375" cy="286133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86133">
                    <a:moveTo>
                      <a:pt x="79375" y="286131"/>
                    </a:moveTo>
                    <a:cubicBezTo>
                      <a:pt x="104588" y="286133"/>
                      <a:pt x="125433" y="266485"/>
                      <a:pt x="126921" y="241316"/>
                    </a:cubicBezTo>
                    <a:lnTo>
                      <a:pt x="127000" y="238506"/>
                    </a:lnTo>
                    <a:lnTo>
                      <a:pt x="127000" y="175006"/>
                    </a:lnTo>
                    <a:lnTo>
                      <a:pt x="158750" y="175006"/>
                    </a:lnTo>
                    <a:cubicBezTo>
                      <a:pt x="182906" y="175010"/>
                      <a:pt x="203239" y="156928"/>
                      <a:pt x="206058" y="132937"/>
                    </a:cubicBezTo>
                    <a:lnTo>
                      <a:pt x="206296" y="130191"/>
                    </a:lnTo>
                    <a:lnTo>
                      <a:pt x="206375" y="127381"/>
                    </a:lnTo>
                    <a:lnTo>
                      <a:pt x="206058" y="124269"/>
                    </a:lnTo>
                    <a:lnTo>
                      <a:pt x="190087" y="44386"/>
                    </a:lnTo>
                    <a:cubicBezTo>
                      <a:pt x="184039" y="18590"/>
                      <a:pt x="166243" y="0"/>
                      <a:pt x="145479" y="254"/>
                    </a:cubicBezTo>
                    <a:lnTo>
                      <a:pt x="142875" y="381"/>
                    </a:lnTo>
                    <a:lnTo>
                      <a:pt x="15875" y="381"/>
                    </a:lnTo>
                    <a:cubicBezTo>
                      <a:pt x="7821" y="383"/>
                      <a:pt x="1045" y="6415"/>
                      <a:pt x="111" y="14414"/>
                    </a:cubicBezTo>
                    <a:lnTo>
                      <a:pt x="0" y="16256"/>
                    </a:lnTo>
                    <a:lnTo>
                      <a:pt x="16" y="167640"/>
                    </a:lnTo>
                    <a:cubicBezTo>
                      <a:pt x="16" y="173311"/>
                      <a:pt x="3042" y="178552"/>
                      <a:pt x="7953" y="181388"/>
                    </a:cubicBezTo>
                    <a:cubicBezTo>
                      <a:pt x="21696" y="189325"/>
                      <a:pt x="30579" y="203589"/>
                      <a:pt x="31639" y="219424"/>
                    </a:cubicBezTo>
                    <a:lnTo>
                      <a:pt x="31750" y="222631"/>
                    </a:lnTo>
                    <a:lnTo>
                      <a:pt x="31750" y="238506"/>
                    </a:lnTo>
                    <a:cubicBezTo>
                      <a:pt x="31750" y="264809"/>
                      <a:pt x="53072" y="286131"/>
                      <a:pt x="79375" y="286131"/>
                    </a:cubicBezTo>
                    <a:close/>
                  </a:path>
                </a:pathLst>
              </a:custGeom>
              <a:solidFill>
                <a:srgbClr val="D44545"/>
              </a:solidFill>
              <a:ln>
                <a:noFill/>
              </a:ln>
            </p:spPr>
          </p:sp>
          <p:sp>
            <p:nvSpPr>
              <p:cNvPr id="33" name="Freeform 33"/>
              <p:cNvSpPr/>
              <p:nvPr/>
            </p:nvSpPr>
            <p:spPr>
              <a:xfrm>
                <a:off x="889000" y="3429123"/>
                <a:ext cx="63500" cy="174645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174645">
                    <a:moveTo>
                      <a:pt x="47625" y="174629"/>
                    </a:moveTo>
                    <a:cubicBezTo>
                      <a:pt x="55673" y="174628"/>
                      <a:pt x="62447" y="168604"/>
                      <a:pt x="63389" y="160611"/>
                    </a:cubicBezTo>
                    <a:lnTo>
                      <a:pt x="63500" y="158754"/>
                    </a:lnTo>
                    <a:lnTo>
                      <a:pt x="63500" y="15879"/>
                    </a:lnTo>
                    <a:cubicBezTo>
                      <a:pt x="63499" y="7831"/>
                      <a:pt x="57475" y="1057"/>
                      <a:pt x="49482" y="115"/>
                    </a:cubicBezTo>
                    <a:lnTo>
                      <a:pt x="47625" y="4"/>
                    </a:lnTo>
                    <a:lnTo>
                      <a:pt x="31750" y="4"/>
                    </a:lnTo>
                    <a:cubicBezTo>
                      <a:pt x="15123" y="0"/>
                      <a:pt x="1310" y="12824"/>
                      <a:pt x="79" y="29405"/>
                    </a:cubicBezTo>
                    <a:lnTo>
                      <a:pt x="0" y="31786"/>
                    </a:lnTo>
                    <a:lnTo>
                      <a:pt x="0" y="142911"/>
                    </a:lnTo>
                    <a:cubicBezTo>
                      <a:pt x="3" y="159520"/>
                      <a:pt x="12806" y="173320"/>
                      <a:pt x="29369" y="174566"/>
                    </a:cubicBezTo>
                    <a:lnTo>
                      <a:pt x="31750" y="174645"/>
                    </a:lnTo>
                    <a:lnTo>
                      <a:pt x="47625" y="174645"/>
                    </a:lnTo>
                    <a:close/>
                  </a:path>
                </a:pathLst>
              </a:custGeom>
              <a:solidFill>
                <a:srgbClr val="D44545"/>
              </a:solidFill>
              <a:ln>
                <a:noFill/>
              </a:ln>
            </p:spPr>
          </p:sp>
        </p:grpSp>
        <p:sp>
          <p:nvSpPr>
            <p:cNvPr id="35" name="TextBox 35"/>
            <p:cNvSpPr txBox="1"/>
            <p:nvPr/>
          </p:nvSpPr>
          <p:spPr>
            <a:xfrm>
              <a:off x="1410652" y="3256121"/>
              <a:ext cx="1347359" cy="2895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425" b="1" dirty="0">
                  <a:solidFill>
                    <a:srgbClr val="1E1E1E"/>
                  </a:solidFill>
                  <a:latin typeface="Arial"/>
                  <a:ea typeface="Microsoft YaHei"/>
                  <a:cs typeface="Arial"/>
                </a:rPr>
                <a:t>期待一次完美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412558" y="3519964"/>
              <a:ext cx="2099358" cy="25908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275" dirty="0">
                  <a:solidFill>
                    <a:srgbClr val="D44545"/>
                  </a:solidFill>
                  <a:latin typeface="Arial"/>
                  <a:ea typeface="Microsoft YaHei"/>
                  <a:cs typeface="Arial"/>
                </a:rPr>
                <a:t>"第一条回复不好就放弃"</a:t>
              </a: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571500" y="4324350"/>
            <a:ext cx="5372100" cy="1123950"/>
            <a:chOff x="571500" y="4324350"/>
            <a:chExt cx="5372100" cy="1123950"/>
          </a:xfrm>
        </p:grpSpPr>
        <p:sp>
          <p:nvSpPr>
            <p:cNvPr id="38" name="Rectangle 38"/>
            <p:cNvSpPr/>
            <p:nvPr/>
          </p:nvSpPr>
          <p:spPr>
            <a:xfrm>
              <a:off x="571500" y="4324350"/>
              <a:ext cx="5372100" cy="1123950"/>
            </a:xfrm>
            <a:prstGeom prst="roundRect">
              <a:avLst>
                <a:gd name="adj" fmla="val 10169"/>
              </a:avLst>
            </a:prstGeom>
            <a:solidFill>
              <a:srgbClr val="FFFFFF"/>
            </a:solidFill>
            <a:ln w="14288">
              <a:solidFill>
                <a:srgbClr val="E0D8D0"/>
              </a:solidFill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</p:sp>
        <p:sp>
          <p:nvSpPr>
            <p:cNvPr id="39" name="Line 39"/>
            <p:cNvSpPr/>
            <p:nvPr/>
          </p:nvSpPr>
          <p:spPr>
            <a:xfrm>
              <a:off x="647700" y="4552950"/>
              <a:ext cx="9525" cy="666750"/>
            </a:xfrm>
            <a:custGeom>
              <a:avLst/>
              <a:gdLst/>
              <a:ahLst/>
              <a:cxnLst/>
              <a:rect l="l" t="t" r="r" b="b"/>
              <a:pathLst>
                <a:path w="9525"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57150" cap="rnd">
              <a:solidFill>
                <a:srgbClr val="D44545"/>
              </a:solidFill>
            </a:ln>
          </p:spPr>
        </p:sp>
        <p:sp>
          <p:nvSpPr>
            <p:cNvPr id="40" name="Ellipse 40"/>
            <p:cNvSpPr/>
            <p:nvPr/>
          </p:nvSpPr>
          <p:spPr>
            <a:xfrm>
              <a:off x="838200" y="4676775"/>
              <a:ext cx="419100" cy="419100"/>
            </a:xfrm>
            <a:prstGeom prst="ellipse">
              <a:avLst/>
            </a:prstGeom>
            <a:solidFill>
              <a:srgbClr val="FDE8E8"/>
            </a:solidFill>
            <a:ln>
              <a:noFill/>
            </a:ln>
          </p:spPr>
        </p:sp>
        <p:grpSp>
          <p:nvGrpSpPr>
            <p:cNvPr id="43" name="Group 43"/>
            <p:cNvGrpSpPr/>
            <p:nvPr/>
          </p:nvGrpSpPr>
          <p:grpSpPr>
            <a:xfrm>
              <a:off x="889000" y="4743196"/>
              <a:ext cx="301625" cy="286133"/>
              <a:chOff x="889000" y="4743196"/>
              <a:chExt cx="301625" cy="286133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984250" y="4743196"/>
                <a:ext cx="206375" cy="286133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86133">
                    <a:moveTo>
                      <a:pt x="79375" y="286131"/>
                    </a:moveTo>
                    <a:cubicBezTo>
                      <a:pt x="104588" y="286133"/>
                      <a:pt x="125433" y="266485"/>
                      <a:pt x="126921" y="241316"/>
                    </a:cubicBezTo>
                    <a:lnTo>
                      <a:pt x="127000" y="238506"/>
                    </a:lnTo>
                    <a:lnTo>
                      <a:pt x="127000" y="175006"/>
                    </a:lnTo>
                    <a:lnTo>
                      <a:pt x="158750" y="175006"/>
                    </a:lnTo>
                    <a:cubicBezTo>
                      <a:pt x="182906" y="175010"/>
                      <a:pt x="203239" y="156928"/>
                      <a:pt x="206058" y="132937"/>
                    </a:cubicBezTo>
                    <a:lnTo>
                      <a:pt x="206296" y="130191"/>
                    </a:lnTo>
                    <a:lnTo>
                      <a:pt x="206375" y="127381"/>
                    </a:lnTo>
                    <a:lnTo>
                      <a:pt x="206058" y="124269"/>
                    </a:lnTo>
                    <a:lnTo>
                      <a:pt x="190087" y="44386"/>
                    </a:lnTo>
                    <a:cubicBezTo>
                      <a:pt x="184039" y="18590"/>
                      <a:pt x="166243" y="0"/>
                      <a:pt x="145479" y="254"/>
                    </a:cubicBezTo>
                    <a:lnTo>
                      <a:pt x="142875" y="381"/>
                    </a:lnTo>
                    <a:lnTo>
                      <a:pt x="15875" y="381"/>
                    </a:lnTo>
                    <a:cubicBezTo>
                      <a:pt x="7821" y="383"/>
                      <a:pt x="1045" y="6415"/>
                      <a:pt x="111" y="14414"/>
                    </a:cubicBezTo>
                    <a:lnTo>
                      <a:pt x="0" y="16256"/>
                    </a:lnTo>
                    <a:lnTo>
                      <a:pt x="16" y="167640"/>
                    </a:lnTo>
                    <a:cubicBezTo>
                      <a:pt x="16" y="173311"/>
                      <a:pt x="3042" y="178552"/>
                      <a:pt x="7953" y="181388"/>
                    </a:cubicBezTo>
                    <a:cubicBezTo>
                      <a:pt x="21696" y="189325"/>
                      <a:pt x="30579" y="203589"/>
                      <a:pt x="31639" y="219424"/>
                    </a:cubicBezTo>
                    <a:lnTo>
                      <a:pt x="31750" y="222631"/>
                    </a:lnTo>
                    <a:lnTo>
                      <a:pt x="31750" y="238506"/>
                    </a:lnTo>
                    <a:cubicBezTo>
                      <a:pt x="31750" y="264809"/>
                      <a:pt x="53072" y="286131"/>
                      <a:pt x="79375" y="286131"/>
                    </a:cubicBezTo>
                    <a:close/>
                  </a:path>
                </a:pathLst>
              </a:custGeom>
              <a:solidFill>
                <a:srgbClr val="D44545"/>
              </a:solidFill>
              <a:ln>
                <a:noFill/>
              </a:ln>
            </p:spPr>
          </p:sp>
          <p:sp>
            <p:nvSpPr>
              <p:cNvPr id="42" name="Freeform 42"/>
              <p:cNvSpPr/>
              <p:nvPr/>
            </p:nvSpPr>
            <p:spPr>
              <a:xfrm>
                <a:off x="889000" y="4743573"/>
                <a:ext cx="63500" cy="174645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174645">
                    <a:moveTo>
                      <a:pt x="47625" y="174629"/>
                    </a:moveTo>
                    <a:cubicBezTo>
                      <a:pt x="55673" y="174628"/>
                      <a:pt x="62447" y="168604"/>
                      <a:pt x="63389" y="160611"/>
                    </a:cubicBezTo>
                    <a:lnTo>
                      <a:pt x="63500" y="158754"/>
                    </a:lnTo>
                    <a:lnTo>
                      <a:pt x="63500" y="15879"/>
                    </a:lnTo>
                    <a:cubicBezTo>
                      <a:pt x="63499" y="7831"/>
                      <a:pt x="57475" y="1057"/>
                      <a:pt x="49482" y="115"/>
                    </a:cubicBezTo>
                    <a:lnTo>
                      <a:pt x="47625" y="4"/>
                    </a:lnTo>
                    <a:lnTo>
                      <a:pt x="31750" y="4"/>
                    </a:lnTo>
                    <a:cubicBezTo>
                      <a:pt x="15123" y="0"/>
                      <a:pt x="1310" y="12824"/>
                      <a:pt x="79" y="29405"/>
                    </a:cubicBezTo>
                    <a:lnTo>
                      <a:pt x="0" y="31786"/>
                    </a:lnTo>
                    <a:lnTo>
                      <a:pt x="0" y="142911"/>
                    </a:lnTo>
                    <a:cubicBezTo>
                      <a:pt x="3" y="159520"/>
                      <a:pt x="12806" y="173320"/>
                      <a:pt x="29369" y="174566"/>
                    </a:cubicBezTo>
                    <a:lnTo>
                      <a:pt x="31750" y="174645"/>
                    </a:lnTo>
                    <a:lnTo>
                      <a:pt x="47625" y="174645"/>
                    </a:lnTo>
                    <a:close/>
                  </a:path>
                </a:pathLst>
              </a:custGeom>
              <a:solidFill>
                <a:srgbClr val="D44545"/>
              </a:solidFill>
              <a:ln>
                <a:noFill/>
              </a:ln>
            </p:spPr>
          </p:sp>
        </p:grpSp>
        <p:sp>
          <p:nvSpPr>
            <p:cNvPr id="44" name="TextBox 44"/>
            <p:cNvSpPr txBox="1"/>
            <p:nvPr/>
          </p:nvSpPr>
          <p:spPr>
            <a:xfrm>
              <a:off x="1410652" y="4570571"/>
              <a:ext cx="1664223" cy="2895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425" b="1" dirty="0">
                  <a:solidFill>
                    <a:srgbClr val="1E1E1E"/>
                  </a:solidFill>
                  <a:latin typeface="Arial"/>
                  <a:ea typeface="Microsoft YaHei"/>
                  <a:cs typeface="Arial"/>
                </a:rPr>
                <a:t>让 AI 代替你决策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1412558" y="4834414"/>
              <a:ext cx="1941076" cy="25908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275" dirty="0">
                  <a:solidFill>
                    <a:srgbClr val="D44545"/>
                  </a:solidFill>
                  <a:latin typeface="Arial"/>
                  <a:ea typeface="Microsoft YaHei"/>
                  <a:cs typeface="Arial"/>
                </a:rPr>
                <a:t>"AI 说什么我就用什么"</a:t>
              </a: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6248400" y="1695450"/>
            <a:ext cx="5372100" cy="1123950"/>
            <a:chOff x="6248400" y="1695450"/>
            <a:chExt cx="5372100" cy="1123950"/>
          </a:xfrm>
        </p:grpSpPr>
        <p:sp>
          <p:nvSpPr>
            <p:cNvPr id="47" name="Rectangle 47"/>
            <p:cNvSpPr/>
            <p:nvPr/>
          </p:nvSpPr>
          <p:spPr>
            <a:xfrm>
              <a:off x="6248400" y="1695450"/>
              <a:ext cx="5372100" cy="1123950"/>
            </a:xfrm>
            <a:prstGeom prst="roundRect">
              <a:avLst>
                <a:gd name="adj" fmla="val 10169"/>
              </a:avLst>
            </a:prstGeom>
            <a:solidFill>
              <a:srgbClr val="FFFFFF"/>
            </a:solidFill>
            <a:ln w="14288">
              <a:solidFill>
                <a:srgbClr val="E0D8D0"/>
              </a:solidFill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</p:sp>
        <p:sp>
          <p:nvSpPr>
            <p:cNvPr id="48" name="Line 48"/>
            <p:cNvSpPr/>
            <p:nvPr/>
          </p:nvSpPr>
          <p:spPr>
            <a:xfrm>
              <a:off x="6324600" y="1924050"/>
              <a:ext cx="9525" cy="666750"/>
            </a:xfrm>
            <a:custGeom>
              <a:avLst/>
              <a:gdLst/>
              <a:ahLst/>
              <a:cxnLst/>
              <a:rect l="l" t="t" r="r" b="b"/>
              <a:pathLst>
                <a:path w="9525"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57150" cap="rnd">
              <a:solidFill>
                <a:srgbClr val="3A9E6A"/>
              </a:solidFill>
            </a:ln>
          </p:spPr>
        </p:sp>
        <p:sp>
          <p:nvSpPr>
            <p:cNvPr id="49" name="Ellipse 49"/>
            <p:cNvSpPr/>
            <p:nvPr/>
          </p:nvSpPr>
          <p:spPr>
            <a:xfrm>
              <a:off x="6515100" y="2047875"/>
              <a:ext cx="419100" cy="419100"/>
            </a:xfrm>
            <a:prstGeom prst="ellipse">
              <a:avLst/>
            </a:prstGeom>
            <a:solidFill>
              <a:srgbClr val="DFF4EB"/>
            </a:solidFill>
            <a:ln>
              <a:noFill/>
            </a:ln>
          </p:spPr>
        </p:sp>
        <p:grpSp>
          <p:nvGrpSpPr>
            <p:cNvPr id="52" name="Group 52"/>
            <p:cNvGrpSpPr/>
            <p:nvPr/>
          </p:nvGrpSpPr>
          <p:grpSpPr>
            <a:xfrm>
              <a:off x="6565895" y="2114549"/>
              <a:ext cx="301630" cy="286132"/>
              <a:chOff x="6565895" y="2114549"/>
              <a:chExt cx="301630" cy="286132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6661150" y="2114549"/>
                <a:ext cx="206375" cy="286132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86132">
                    <a:moveTo>
                      <a:pt x="79375" y="1"/>
                    </a:moveTo>
                    <a:cubicBezTo>
                      <a:pt x="104593" y="0"/>
                      <a:pt x="125441" y="19657"/>
                      <a:pt x="126921" y="44832"/>
                    </a:cubicBezTo>
                    <a:lnTo>
                      <a:pt x="127000" y="47626"/>
                    </a:lnTo>
                    <a:lnTo>
                      <a:pt x="127000" y="111126"/>
                    </a:lnTo>
                    <a:lnTo>
                      <a:pt x="158750" y="111126"/>
                    </a:lnTo>
                    <a:cubicBezTo>
                      <a:pt x="182906" y="111122"/>
                      <a:pt x="203239" y="129204"/>
                      <a:pt x="206057" y="153195"/>
                    </a:cubicBezTo>
                    <a:lnTo>
                      <a:pt x="206296" y="155957"/>
                    </a:lnTo>
                    <a:lnTo>
                      <a:pt x="206375" y="158751"/>
                    </a:lnTo>
                    <a:lnTo>
                      <a:pt x="206057" y="161863"/>
                    </a:lnTo>
                    <a:lnTo>
                      <a:pt x="190087" y="241746"/>
                    </a:lnTo>
                    <a:cubicBezTo>
                      <a:pt x="184039" y="267559"/>
                      <a:pt x="166243" y="286132"/>
                      <a:pt x="145478" y="285878"/>
                    </a:cubicBezTo>
                    <a:lnTo>
                      <a:pt x="142875" y="285751"/>
                    </a:lnTo>
                    <a:lnTo>
                      <a:pt x="15875" y="285751"/>
                    </a:lnTo>
                    <a:cubicBezTo>
                      <a:pt x="7827" y="285750"/>
                      <a:pt x="1053" y="279727"/>
                      <a:pt x="111" y="271734"/>
                    </a:cubicBezTo>
                    <a:lnTo>
                      <a:pt x="0" y="269876"/>
                    </a:lnTo>
                    <a:lnTo>
                      <a:pt x="16" y="118492"/>
                    </a:lnTo>
                    <a:cubicBezTo>
                      <a:pt x="22" y="112827"/>
                      <a:pt x="3047" y="107593"/>
                      <a:pt x="7953" y="104761"/>
                    </a:cubicBezTo>
                    <a:cubicBezTo>
                      <a:pt x="21701" y="96821"/>
                      <a:pt x="30584" y="82549"/>
                      <a:pt x="31639" y="66708"/>
                    </a:cubicBezTo>
                    <a:lnTo>
                      <a:pt x="31750" y="63501"/>
                    </a:lnTo>
                    <a:lnTo>
                      <a:pt x="31750" y="47626"/>
                    </a:lnTo>
                    <a:cubicBezTo>
                      <a:pt x="31750" y="21324"/>
                      <a:pt x="53072" y="1"/>
                      <a:pt x="79375" y="1"/>
                    </a:cubicBezTo>
                    <a:close/>
                  </a:path>
                </a:pathLst>
              </a:custGeom>
              <a:solidFill>
                <a:srgbClr val="3A9E6A"/>
              </a:solidFill>
              <a:ln>
                <a:noFill/>
              </a:ln>
            </p:spPr>
          </p:sp>
          <p:sp>
            <p:nvSpPr>
              <p:cNvPr id="51" name="Freeform 51"/>
              <p:cNvSpPr/>
              <p:nvPr/>
            </p:nvSpPr>
            <p:spPr>
              <a:xfrm>
                <a:off x="6565895" y="2225675"/>
                <a:ext cx="63505" cy="174630"/>
              </a:xfrm>
              <a:custGeom>
                <a:avLst/>
                <a:gdLst/>
                <a:ahLst/>
                <a:cxnLst/>
                <a:rect l="l" t="t" r="r" b="b"/>
                <a:pathLst>
                  <a:path w="63505" h="174630">
                    <a:moveTo>
                      <a:pt x="47630" y="0"/>
                    </a:moveTo>
                    <a:cubicBezTo>
                      <a:pt x="55678" y="1"/>
                      <a:pt x="62452" y="6025"/>
                      <a:pt x="63394" y="14018"/>
                    </a:cubicBezTo>
                    <a:lnTo>
                      <a:pt x="63505" y="15875"/>
                    </a:lnTo>
                    <a:lnTo>
                      <a:pt x="63505" y="158750"/>
                    </a:lnTo>
                    <a:cubicBezTo>
                      <a:pt x="63504" y="166798"/>
                      <a:pt x="57481" y="173572"/>
                      <a:pt x="49488" y="174514"/>
                    </a:cubicBezTo>
                    <a:lnTo>
                      <a:pt x="47630" y="174625"/>
                    </a:lnTo>
                    <a:lnTo>
                      <a:pt x="31755" y="174625"/>
                    </a:lnTo>
                    <a:cubicBezTo>
                      <a:pt x="15140" y="174630"/>
                      <a:pt x="1331" y="161825"/>
                      <a:pt x="85" y="145256"/>
                    </a:cubicBezTo>
                    <a:lnTo>
                      <a:pt x="5" y="142875"/>
                    </a:lnTo>
                    <a:lnTo>
                      <a:pt x="5" y="31750"/>
                    </a:lnTo>
                    <a:cubicBezTo>
                      <a:pt x="0" y="15135"/>
                      <a:pt x="12806" y="1326"/>
                      <a:pt x="29374" y="79"/>
                    </a:cubicBezTo>
                    <a:lnTo>
                      <a:pt x="31755" y="0"/>
                    </a:lnTo>
                    <a:lnTo>
                      <a:pt x="47630" y="0"/>
                    </a:lnTo>
                    <a:close/>
                  </a:path>
                </a:pathLst>
              </a:custGeom>
              <a:solidFill>
                <a:srgbClr val="3A9E6A"/>
              </a:solidFill>
              <a:ln>
                <a:noFill/>
              </a:ln>
            </p:spPr>
          </p:sp>
        </p:grpSp>
        <p:sp>
          <p:nvSpPr>
            <p:cNvPr id="53" name="TextBox 53"/>
            <p:cNvSpPr txBox="1"/>
            <p:nvPr/>
          </p:nvSpPr>
          <p:spPr>
            <a:xfrm>
              <a:off x="7087552" y="1941671"/>
              <a:ext cx="2483701" cy="2895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425" b="1" dirty="0">
                  <a:solidFill>
                    <a:srgbClr val="1E1E1E"/>
                  </a:solidFill>
                  <a:latin typeface="Arial"/>
                  <a:ea typeface="Microsoft YaHei"/>
                  <a:cs typeface="Arial"/>
                </a:rPr>
                <a:t>用 Project 保存完整背景</a:t>
              </a: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6248400" y="3009900"/>
            <a:ext cx="5372100" cy="1123950"/>
            <a:chOff x="6248400" y="3009900"/>
            <a:chExt cx="5372100" cy="1123950"/>
          </a:xfrm>
        </p:grpSpPr>
        <p:sp>
          <p:nvSpPr>
            <p:cNvPr id="55" name="Rectangle 55"/>
            <p:cNvSpPr/>
            <p:nvPr/>
          </p:nvSpPr>
          <p:spPr>
            <a:xfrm>
              <a:off x="6248400" y="3009900"/>
              <a:ext cx="5372100" cy="1123950"/>
            </a:xfrm>
            <a:prstGeom prst="roundRect">
              <a:avLst>
                <a:gd name="adj" fmla="val 10169"/>
              </a:avLst>
            </a:prstGeom>
            <a:solidFill>
              <a:srgbClr val="FFFFFF"/>
            </a:solidFill>
            <a:ln w="14288">
              <a:solidFill>
                <a:srgbClr val="E0D8D0"/>
              </a:solidFill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</p:sp>
        <p:sp>
          <p:nvSpPr>
            <p:cNvPr id="56" name="Line 56"/>
            <p:cNvSpPr/>
            <p:nvPr/>
          </p:nvSpPr>
          <p:spPr>
            <a:xfrm>
              <a:off x="6324600" y="3238500"/>
              <a:ext cx="9525" cy="666750"/>
            </a:xfrm>
            <a:custGeom>
              <a:avLst/>
              <a:gdLst/>
              <a:ahLst/>
              <a:cxnLst/>
              <a:rect l="l" t="t" r="r" b="b"/>
              <a:pathLst>
                <a:path w="9525"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57150" cap="rnd">
              <a:solidFill>
                <a:srgbClr val="3A9E6A"/>
              </a:solidFill>
            </a:ln>
          </p:spPr>
        </p:sp>
        <p:sp>
          <p:nvSpPr>
            <p:cNvPr id="57" name="Ellipse 57"/>
            <p:cNvSpPr/>
            <p:nvPr/>
          </p:nvSpPr>
          <p:spPr>
            <a:xfrm>
              <a:off x="6515100" y="3362325"/>
              <a:ext cx="419100" cy="419100"/>
            </a:xfrm>
            <a:prstGeom prst="ellipse">
              <a:avLst/>
            </a:prstGeom>
            <a:solidFill>
              <a:srgbClr val="DFF4EB"/>
            </a:solidFill>
            <a:ln>
              <a:noFill/>
            </a:ln>
          </p:spPr>
        </p:sp>
        <p:sp>
          <p:nvSpPr>
            <p:cNvPr id="58" name="Freeform 58"/>
            <p:cNvSpPr/>
            <p:nvPr/>
          </p:nvSpPr>
          <p:spPr>
            <a:xfrm>
              <a:off x="6565900" y="3406014"/>
              <a:ext cx="333852" cy="334398"/>
            </a:xfrm>
            <a:custGeom>
              <a:avLst/>
              <a:gdLst/>
              <a:ahLst/>
              <a:cxnLst/>
              <a:rect l="l" t="t" r="r" b="b"/>
              <a:pathLst>
                <a:path w="333852" h="334398">
                  <a:moveTo>
                    <a:pt x="238125" y="28384"/>
                  </a:moveTo>
                  <a:cubicBezTo>
                    <a:pt x="304282" y="66582"/>
                    <a:pt x="333852" y="146484"/>
                    <a:pt x="308499" y="218547"/>
                  </a:cubicBezTo>
                  <a:cubicBezTo>
                    <a:pt x="283146" y="290611"/>
                    <a:pt x="210062" y="334398"/>
                    <a:pt x="134560" y="322760"/>
                  </a:cubicBezTo>
                  <a:cubicBezTo>
                    <a:pt x="59059" y="311121"/>
                    <a:pt x="2554" y="247358"/>
                    <a:pt x="79" y="171005"/>
                  </a:cubicBezTo>
                  <a:lnTo>
                    <a:pt x="0" y="165861"/>
                  </a:lnTo>
                  <a:lnTo>
                    <a:pt x="79" y="160718"/>
                  </a:lnTo>
                  <a:cubicBezTo>
                    <a:pt x="1888" y="104948"/>
                    <a:pt x="32843" y="54223"/>
                    <a:pt x="81612" y="27112"/>
                  </a:cubicBezTo>
                  <a:cubicBezTo>
                    <a:pt x="130381" y="0"/>
                    <a:pt x="189803" y="483"/>
                    <a:pt x="238125" y="28384"/>
                  </a:cubicBezTo>
                  <a:close/>
                  <a:moveTo>
                    <a:pt x="217599" y="122887"/>
                  </a:moveTo>
                  <a:cubicBezTo>
                    <a:pt x="211943" y="117232"/>
                    <a:pt x="202963" y="116668"/>
                    <a:pt x="196644" y="121570"/>
                  </a:cubicBezTo>
                  <a:lnTo>
                    <a:pt x="195151" y="122887"/>
                  </a:lnTo>
                  <a:lnTo>
                    <a:pt x="142875" y="175148"/>
                  </a:lnTo>
                  <a:lnTo>
                    <a:pt x="122349" y="154637"/>
                  </a:lnTo>
                  <a:lnTo>
                    <a:pt x="120856" y="153320"/>
                  </a:lnTo>
                  <a:cubicBezTo>
                    <a:pt x="114537" y="148421"/>
                    <a:pt x="105560" y="148987"/>
                    <a:pt x="99906" y="154642"/>
                  </a:cubicBezTo>
                  <a:cubicBezTo>
                    <a:pt x="94251" y="160296"/>
                    <a:pt x="93685" y="169273"/>
                    <a:pt x="98584" y="175592"/>
                  </a:cubicBezTo>
                  <a:lnTo>
                    <a:pt x="99901" y="177085"/>
                  </a:lnTo>
                  <a:lnTo>
                    <a:pt x="131651" y="208835"/>
                  </a:lnTo>
                  <a:lnTo>
                    <a:pt x="133144" y="210152"/>
                  </a:lnTo>
                  <a:cubicBezTo>
                    <a:pt x="138870" y="214596"/>
                    <a:pt x="146880" y="214596"/>
                    <a:pt x="152606" y="210152"/>
                  </a:cubicBezTo>
                  <a:lnTo>
                    <a:pt x="154099" y="208835"/>
                  </a:lnTo>
                  <a:lnTo>
                    <a:pt x="217599" y="145335"/>
                  </a:lnTo>
                  <a:lnTo>
                    <a:pt x="218916" y="143842"/>
                  </a:lnTo>
                  <a:cubicBezTo>
                    <a:pt x="223818" y="137523"/>
                    <a:pt x="223254" y="128543"/>
                    <a:pt x="217599" y="122887"/>
                  </a:cubicBezTo>
                  <a:close/>
                </a:path>
              </a:pathLst>
            </a:custGeom>
            <a:solidFill>
              <a:srgbClr val="3A9E6A"/>
            </a:solidFill>
            <a:ln>
              <a:noFill/>
            </a:ln>
          </p:spPr>
        </p:sp>
        <p:sp>
          <p:nvSpPr>
            <p:cNvPr id="59" name="TextBox 59"/>
            <p:cNvSpPr txBox="1"/>
            <p:nvPr/>
          </p:nvSpPr>
          <p:spPr>
            <a:xfrm>
              <a:off x="7087552" y="3256121"/>
              <a:ext cx="2002941" cy="2895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425" b="1" dirty="0">
                  <a:solidFill>
                    <a:srgbClr val="1E1E1E"/>
                  </a:solidFill>
                  <a:latin typeface="Arial"/>
                  <a:ea typeface="Microsoft YaHei"/>
                  <a:cs typeface="Arial"/>
                </a:rPr>
                <a:t>迭代优化，事后复盘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7089458" y="3519964"/>
              <a:ext cx="2844213" cy="25908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275" dirty="0">
                  <a:solidFill>
                    <a:srgbClr val="3A9E6A"/>
                  </a:solidFill>
                  <a:latin typeface="Arial"/>
                  <a:ea typeface="Microsoft YaHei"/>
                  <a:cs typeface="Arial"/>
                </a:rPr>
                <a:t>"这里不够简洁，帮我再精炼一下"</a:t>
              </a:r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6248400" y="4324350"/>
            <a:ext cx="5372100" cy="1123950"/>
            <a:chOff x="6248400" y="4324350"/>
            <a:chExt cx="5372100" cy="1123950"/>
          </a:xfrm>
        </p:grpSpPr>
        <p:sp>
          <p:nvSpPr>
            <p:cNvPr id="62" name="Rectangle 62"/>
            <p:cNvSpPr/>
            <p:nvPr/>
          </p:nvSpPr>
          <p:spPr>
            <a:xfrm>
              <a:off x="6248400" y="4324350"/>
              <a:ext cx="5372100" cy="1123950"/>
            </a:xfrm>
            <a:prstGeom prst="roundRect">
              <a:avLst>
                <a:gd name="adj" fmla="val 10169"/>
              </a:avLst>
            </a:prstGeom>
            <a:solidFill>
              <a:srgbClr val="FFFFFF"/>
            </a:solidFill>
            <a:ln w="14288">
              <a:solidFill>
                <a:srgbClr val="E0D8D0"/>
              </a:solidFill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</p:sp>
        <p:sp>
          <p:nvSpPr>
            <p:cNvPr id="63" name="Line 63"/>
            <p:cNvSpPr/>
            <p:nvPr/>
          </p:nvSpPr>
          <p:spPr>
            <a:xfrm>
              <a:off x="6324600" y="4552950"/>
              <a:ext cx="9525" cy="666750"/>
            </a:xfrm>
            <a:custGeom>
              <a:avLst/>
              <a:gdLst/>
              <a:ahLst/>
              <a:cxnLst/>
              <a:rect l="l" t="t" r="r" b="b"/>
              <a:pathLst>
                <a:path w="9525"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57150" cap="rnd">
              <a:solidFill>
                <a:srgbClr val="3A9E6A"/>
              </a:solidFill>
            </a:ln>
          </p:spPr>
        </p:sp>
        <p:sp>
          <p:nvSpPr>
            <p:cNvPr id="64" name="Ellipse 64"/>
            <p:cNvSpPr/>
            <p:nvPr/>
          </p:nvSpPr>
          <p:spPr>
            <a:xfrm>
              <a:off x="6515100" y="4676775"/>
              <a:ext cx="419100" cy="419100"/>
            </a:xfrm>
            <a:prstGeom prst="ellipse">
              <a:avLst/>
            </a:prstGeom>
            <a:solidFill>
              <a:srgbClr val="DFF4EB"/>
            </a:solidFill>
            <a:ln>
              <a:noFill/>
            </a:ln>
          </p:spPr>
        </p:sp>
        <p:grpSp>
          <p:nvGrpSpPr>
            <p:cNvPr id="67" name="Group 67"/>
            <p:cNvGrpSpPr/>
            <p:nvPr/>
          </p:nvGrpSpPr>
          <p:grpSpPr>
            <a:xfrm>
              <a:off x="6565895" y="4743449"/>
              <a:ext cx="301630" cy="286132"/>
              <a:chOff x="6565895" y="4743449"/>
              <a:chExt cx="301630" cy="286132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6661150" y="4743449"/>
                <a:ext cx="206375" cy="286132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86132">
                    <a:moveTo>
                      <a:pt x="79375" y="1"/>
                    </a:moveTo>
                    <a:cubicBezTo>
                      <a:pt x="104593" y="0"/>
                      <a:pt x="125441" y="19657"/>
                      <a:pt x="126921" y="44832"/>
                    </a:cubicBezTo>
                    <a:lnTo>
                      <a:pt x="127000" y="47626"/>
                    </a:lnTo>
                    <a:lnTo>
                      <a:pt x="127000" y="111126"/>
                    </a:lnTo>
                    <a:lnTo>
                      <a:pt x="158750" y="111126"/>
                    </a:lnTo>
                    <a:cubicBezTo>
                      <a:pt x="182906" y="111122"/>
                      <a:pt x="203239" y="129204"/>
                      <a:pt x="206057" y="153195"/>
                    </a:cubicBezTo>
                    <a:lnTo>
                      <a:pt x="206296" y="155957"/>
                    </a:lnTo>
                    <a:lnTo>
                      <a:pt x="206375" y="158751"/>
                    </a:lnTo>
                    <a:lnTo>
                      <a:pt x="206057" y="161863"/>
                    </a:lnTo>
                    <a:lnTo>
                      <a:pt x="190087" y="241746"/>
                    </a:lnTo>
                    <a:cubicBezTo>
                      <a:pt x="184039" y="267559"/>
                      <a:pt x="166243" y="286132"/>
                      <a:pt x="145478" y="285878"/>
                    </a:cubicBezTo>
                    <a:lnTo>
                      <a:pt x="142875" y="285751"/>
                    </a:lnTo>
                    <a:lnTo>
                      <a:pt x="15875" y="285751"/>
                    </a:lnTo>
                    <a:cubicBezTo>
                      <a:pt x="7827" y="285750"/>
                      <a:pt x="1053" y="279727"/>
                      <a:pt x="111" y="271734"/>
                    </a:cubicBezTo>
                    <a:lnTo>
                      <a:pt x="0" y="269876"/>
                    </a:lnTo>
                    <a:lnTo>
                      <a:pt x="16" y="118492"/>
                    </a:lnTo>
                    <a:cubicBezTo>
                      <a:pt x="22" y="112827"/>
                      <a:pt x="3047" y="107593"/>
                      <a:pt x="7953" y="104761"/>
                    </a:cubicBezTo>
                    <a:cubicBezTo>
                      <a:pt x="21701" y="96821"/>
                      <a:pt x="30584" y="82549"/>
                      <a:pt x="31639" y="66708"/>
                    </a:cubicBezTo>
                    <a:lnTo>
                      <a:pt x="31750" y="63501"/>
                    </a:lnTo>
                    <a:lnTo>
                      <a:pt x="31750" y="47626"/>
                    </a:lnTo>
                    <a:cubicBezTo>
                      <a:pt x="31750" y="21324"/>
                      <a:pt x="53072" y="1"/>
                      <a:pt x="79375" y="1"/>
                    </a:cubicBezTo>
                    <a:close/>
                  </a:path>
                </a:pathLst>
              </a:custGeom>
              <a:solidFill>
                <a:srgbClr val="3A9E6A"/>
              </a:solidFill>
              <a:ln>
                <a:noFill/>
              </a:ln>
            </p:spPr>
          </p:sp>
          <p:sp>
            <p:nvSpPr>
              <p:cNvPr id="66" name="Freeform 66"/>
              <p:cNvSpPr/>
              <p:nvPr/>
            </p:nvSpPr>
            <p:spPr>
              <a:xfrm>
                <a:off x="6565895" y="4854575"/>
                <a:ext cx="63505" cy="174630"/>
              </a:xfrm>
              <a:custGeom>
                <a:avLst/>
                <a:gdLst/>
                <a:ahLst/>
                <a:cxnLst/>
                <a:rect l="l" t="t" r="r" b="b"/>
                <a:pathLst>
                  <a:path w="63505" h="174630">
                    <a:moveTo>
                      <a:pt x="47630" y="0"/>
                    </a:moveTo>
                    <a:cubicBezTo>
                      <a:pt x="55678" y="1"/>
                      <a:pt x="62452" y="6025"/>
                      <a:pt x="63394" y="14018"/>
                    </a:cubicBezTo>
                    <a:lnTo>
                      <a:pt x="63505" y="15875"/>
                    </a:lnTo>
                    <a:lnTo>
                      <a:pt x="63505" y="158750"/>
                    </a:lnTo>
                    <a:cubicBezTo>
                      <a:pt x="63504" y="166798"/>
                      <a:pt x="57481" y="173572"/>
                      <a:pt x="49488" y="174514"/>
                    </a:cubicBezTo>
                    <a:lnTo>
                      <a:pt x="47630" y="174625"/>
                    </a:lnTo>
                    <a:lnTo>
                      <a:pt x="31755" y="174625"/>
                    </a:lnTo>
                    <a:cubicBezTo>
                      <a:pt x="15140" y="174630"/>
                      <a:pt x="1331" y="161825"/>
                      <a:pt x="85" y="145256"/>
                    </a:cubicBezTo>
                    <a:lnTo>
                      <a:pt x="5" y="142875"/>
                    </a:lnTo>
                    <a:lnTo>
                      <a:pt x="5" y="31750"/>
                    </a:lnTo>
                    <a:cubicBezTo>
                      <a:pt x="0" y="15135"/>
                      <a:pt x="12806" y="1326"/>
                      <a:pt x="29374" y="79"/>
                    </a:cubicBezTo>
                    <a:lnTo>
                      <a:pt x="31755" y="0"/>
                    </a:lnTo>
                    <a:lnTo>
                      <a:pt x="47630" y="0"/>
                    </a:lnTo>
                    <a:close/>
                  </a:path>
                </a:pathLst>
              </a:custGeom>
              <a:solidFill>
                <a:srgbClr val="3A9E6A"/>
              </a:solidFill>
              <a:ln>
                <a:noFill/>
              </a:ln>
            </p:spPr>
          </p:sp>
        </p:grpSp>
        <p:sp>
          <p:nvSpPr>
            <p:cNvPr id="68" name="TextBox 68"/>
            <p:cNvSpPr txBox="1"/>
            <p:nvPr/>
          </p:nvSpPr>
          <p:spPr>
            <a:xfrm>
              <a:off x="7087552" y="4570571"/>
              <a:ext cx="2472775" cy="2895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425" b="1" dirty="0">
                  <a:solidFill>
                    <a:srgbClr val="1E1E1E"/>
                  </a:solidFill>
                  <a:latin typeface="Arial"/>
                  <a:ea typeface="Microsoft YaHei"/>
                  <a:cs typeface="Arial"/>
                </a:rPr>
                <a:t>你负责判断，AI 提供素材</a:t>
              </a:r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7089458" y="4834414"/>
              <a:ext cx="2844213" cy="25908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275" dirty="0">
                  <a:solidFill>
                    <a:srgbClr val="3A9E6A"/>
                  </a:solidFill>
                  <a:latin typeface="Arial"/>
                  <a:ea typeface="Microsoft YaHei"/>
                  <a:cs typeface="Arial"/>
                </a:rPr>
                <a:t>"这三个选项我选第二个，再优化"</a:t>
              </a:r>
            </a:p>
          </p:txBody>
        </p:sp>
      </p:grpSp>
      <p:sp>
        <p:nvSpPr>
          <p:cNvPr id="71" name="Rectangle 71"/>
          <p:cNvSpPr/>
          <p:nvPr/>
        </p:nvSpPr>
        <p:spPr>
          <a:xfrm>
            <a:off x="571500" y="5753100"/>
            <a:ext cx="11049000" cy="685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4288">
            <a:solidFill>
              <a:srgbClr val="E0D8D0"/>
            </a:solidFill>
          </a:ln>
          <a:effectLst>
            <a:outerShdw blurRad="95250" dist="28575" dir="5400000" algn="ctr" rotWithShape="0">
              <a:srgbClr val="1E1E1E">
                <a:alpha val="5250"/>
              </a:srgbClr>
            </a:outerShdw>
          </a:effectLst>
        </p:spPr>
      </p:sp>
      <p:sp>
        <p:nvSpPr>
          <p:cNvPr id="72" name="Ellipse 72"/>
          <p:cNvSpPr/>
          <p:nvPr/>
        </p:nvSpPr>
        <p:spPr>
          <a:xfrm>
            <a:off x="781050" y="5924550"/>
            <a:ext cx="342900" cy="342900"/>
          </a:xfrm>
          <a:prstGeom prst="ellipse">
            <a:avLst/>
          </a:prstGeom>
          <a:solidFill>
            <a:srgbClr val="EDF2FC"/>
          </a:solidFill>
          <a:ln>
            <a:noFill/>
          </a:ln>
        </p:spPr>
      </p:sp>
      <p:sp>
        <p:nvSpPr>
          <p:cNvPr id="73" name="Freeform 73"/>
          <p:cNvSpPr/>
          <p:nvPr/>
        </p:nvSpPr>
        <p:spPr>
          <a:xfrm>
            <a:off x="794594" y="5938867"/>
            <a:ext cx="315655" cy="300843"/>
          </a:xfrm>
          <a:custGeom>
            <a:avLst/>
            <a:gdLst/>
            <a:ahLst/>
            <a:cxnLst/>
            <a:rect l="l" t="t" r="r" b="b"/>
            <a:pathLst>
              <a:path w="315655" h="300843">
                <a:moveTo>
                  <a:pt x="104228" y="90554"/>
                </a:moveTo>
                <a:lnTo>
                  <a:pt x="13073" y="103770"/>
                </a:lnTo>
                <a:lnTo>
                  <a:pt x="11459" y="104098"/>
                </a:lnTo>
                <a:cubicBezTo>
                  <a:pt x="6483" y="105419"/>
                  <a:pt x="2603" y="109315"/>
                  <a:pt x="1301" y="114296"/>
                </a:cubicBezTo>
                <a:cubicBezTo>
                  <a:pt x="0" y="119277"/>
                  <a:pt x="1479" y="124572"/>
                  <a:pt x="5172" y="128158"/>
                </a:cubicBezTo>
                <a:lnTo>
                  <a:pt x="71209" y="192438"/>
                </a:lnTo>
                <a:lnTo>
                  <a:pt x="55636" y="283235"/>
                </a:lnTo>
                <a:lnTo>
                  <a:pt x="55450" y="284807"/>
                </a:lnTo>
                <a:cubicBezTo>
                  <a:pt x="55146" y="289953"/>
                  <a:pt x="57637" y="294865"/>
                  <a:pt x="61970" y="297658"/>
                </a:cubicBezTo>
                <a:cubicBezTo>
                  <a:pt x="66303" y="300452"/>
                  <a:pt x="71805" y="300695"/>
                  <a:pt x="76367" y="298294"/>
                </a:cubicBezTo>
                <a:lnTo>
                  <a:pt x="157892" y="255431"/>
                </a:lnTo>
                <a:lnTo>
                  <a:pt x="239230" y="298294"/>
                </a:lnTo>
                <a:lnTo>
                  <a:pt x="240659" y="298951"/>
                </a:lnTo>
                <a:cubicBezTo>
                  <a:pt x="245461" y="300843"/>
                  <a:pt x="250909" y="299997"/>
                  <a:pt x="254912" y="296740"/>
                </a:cubicBezTo>
                <a:cubicBezTo>
                  <a:pt x="258915" y="293484"/>
                  <a:pt x="260851" y="288321"/>
                  <a:pt x="259976" y="283235"/>
                </a:cubicBezTo>
                <a:lnTo>
                  <a:pt x="244388" y="192438"/>
                </a:lnTo>
                <a:lnTo>
                  <a:pt x="310453" y="128144"/>
                </a:lnTo>
                <a:lnTo>
                  <a:pt x="311568" y="126930"/>
                </a:lnTo>
                <a:cubicBezTo>
                  <a:pt x="314809" y="122938"/>
                  <a:pt x="315655" y="117513"/>
                  <a:pt x="313784" y="112724"/>
                </a:cubicBezTo>
                <a:cubicBezTo>
                  <a:pt x="311912" y="107935"/>
                  <a:pt x="307612" y="104521"/>
                  <a:pt x="302524" y="103784"/>
                </a:cubicBezTo>
                <a:lnTo>
                  <a:pt x="211370" y="90554"/>
                </a:lnTo>
                <a:lnTo>
                  <a:pt x="170622" y="7972"/>
                </a:lnTo>
                <a:cubicBezTo>
                  <a:pt x="168216" y="3091"/>
                  <a:pt x="163247" y="0"/>
                  <a:pt x="157806" y="0"/>
                </a:cubicBezTo>
                <a:cubicBezTo>
                  <a:pt x="152364" y="0"/>
                  <a:pt x="147395" y="3091"/>
                  <a:pt x="144990" y="7972"/>
                </a:cubicBezTo>
                <a:lnTo>
                  <a:pt x="104228" y="90554"/>
                </a:lnTo>
                <a:close/>
              </a:path>
            </a:pathLst>
          </a:custGeom>
          <a:solidFill>
            <a:srgbClr val="3D7DE4"/>
          </a:solidFill>
          <a:ln>
            <a:noFill/>
          </a:ln>
        </p:spPr>
      </p:sp>
      <p:sp>
        <p:nvSpPr>
          <p:cNvPr id="74" name="TextBox 74"/>
          <p:cNvSpPr txBox="1"/>
          <p:nvPr/>
        </p:nvSpPr>
        <p:spPr>
          <a:xfrm>
            <a:off x="1278255" y="5883592"/>
            <a:ext cx="862393" cy="2743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35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关键转变</a:t>
            </a:r>
          </a:p>
        </p:txBody>
      </p:sp>
      <p:sp>
        <p:nvSpPr>
          <p:cNvPr id="75" name="Rectangle 75"/>
          <p:cNvSpPr/>
          <p:nvPr/>
        </p:nvSpPr>
        <p:spPr>
          <a:xfrm>
            <a:off x="571500" y="6762750"/>
            <a:ext cx="5486400" cy="57150"/>
          </a:xfrm>
          <a:prstGeom prst="roundRect">
            <a:avLst>
              <a:gd name="adj" fmla="val 50000"/>
            </a:avLst>
          </a:prstGeom>
          <a:solidFill>
            <a:srgbClr val="D44545">
              <a:alpha val="70000"/>
            </a:srgbClr>
          </a:solidFill>
          <a:ln>
            <a:noFill/>
          </a:ln>
        </p:spPr>
      </p:sp>
      <p:sp>
        <p:nvSpPr>
          <p:cNvPr id="76" name="Rectangle 76"/>
          <p:cNvSpPr/>
          <p:nvPr/>
        </p:nvSpPr>
        <p:spPr>
          <a:xfrm>
            <a:off x="6134100" y="6762750"/>
            <a:ext cx="5486400" cy="57150"/>
          </a:xfrm>
          <a:prstGeom prst="roundRect">
            <a:avLst>
              <a:gd name="adj" fmla="val 50000"/>
            </a:avLst>
          </a:prstGeom>
          <a:solidFill>
            <a:srgbClr val="3A9E6A">
              <a:alpha val="70000"/>
            </a:srgbClr>
          </a:solidFill>
          <a:ln>
            <a:noFill/>
          </a:ln>
        </p:spPr>
      </p:sp>
      <p:sp>
        <p:nvSpPr>
          <p:cNvPr id="77" name="TextBox 77"/>
          <p:cNvSpPr txBox="1"/>
          <p:nvPr/>
        </p:nvSpPr>
        <p:spPr>
          <a:xfrm>
            <a:off x="11400377" y="6554152"/>
            <a:ext cx="195358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105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09</a:t>
            </a:r>
          </a:p>
        </p:txBody>
      </p:sp>
    </p:spTree>
  </p:cSld>
  <p:clrMapOvr>
    <a:masterClrMapping/>
  </p:clrMapOvr>
  <p:transition xmlns:p14="http://schemas.microsoft.com/office/powerpoint/2010/main" p14:dur="4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>
            <a:noFill/>
          </a:ln>
        </p:spPr>
      </p:sp>
      <p:sp>
        <p:nvSpPr>
          <p:cNvPr id="3" name="Rectangle 3"/>
          <p:cNvSpPr/>
          <p:nvPr/>
        </p:nvSpPr>
        <p:spPr>
          <a:xfrm>
            <a:off x="609600" y="342900"/>
            <a:ext cx="47625" cy="495300"/>
          </a:xfrm>
          <a:prstGeom prst="roundRect">
            <a:avLst>
              <a:gd name="adj" fmla="val 4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4" name="TextBox 4"/>
          <p:cNvSpPr txBox="1"/>
          <p:nvPr/>
        </p:nvSpPr>
        <p:spPr>
          <a:xfrm>
            <a:off x="765810" y="337185"/>
            <a:ext cx="5285632" cy="548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27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Projects：你的专属 AI 助理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4860" y="746760"/>
            <a:ext cx="3701739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b="1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PROJECTS · YOUR DEDICATED AI WORKSPACE</a:t>
            </a:r>
          </a:p>
        </p:txBody>
      </p:sp>
      <p:sp>
        <p:nvSpPr>
          <p:cNvPr id="6" name="Line 6"/>
          <p:cNvSpPr/>
          <p:nvPr/>
        </p:nvSpPr>
        <p:spPr>
          <a:xfrm>
            <a:off x="609600" y="1028700"/>
            <a:ext cx="10972800" cy="9525"/>
          </a:xfrm>
          <a:custGeom>
            <a:avLst/>
            <a:gdLst/>
            <a:ahLst/>
            <a:cxnLst/>
            <a:rect l="l" t="t" r="r" b="b"/>
            <a:pathLst>
              <a:path w="10972800" h="9525">
                <a:moveTo>
                  <a:pt x="0" y="0"/>
                </a:moveTo>
                <a:lnTo>
                  <a:pt x="10972800" y="0"/>
                </a:lnTo>
              </a:path>
            </a:pathLst>
          </a:custGeom>
          <a:noFill/>
          <a:ln w="14288">
            <a:solidFill>
              <a:srgbClr val="E0D8D0"/>
            </a:solidFill>
          </a:ln>
        </p:spPr>
      </p:sp>
      <p:sp>
        <p:nvSpPr>
          <p:cNvPr id="7" name="Line 7"/>
          <p:cNvSpPr/>
          <p:nvPr/>
        </p:nvSpPr>
        <p:spPr>
          <a:xfrm>
            <a:off x="1257300" y="1695450"/>
            <a:ext cx="9525" cy="4324350"/>
          </a:xfrm>
          <a:custGeom>
            <a:avLst/>
            <a:gdLst/>
            <a:ahLst/>
            <a:cxnLst/>
            <a:rect l="l" t="t" r="r" b="b"/>
            <a:pathLst>
              <a:path w="9525" h="4324350">
                <a:moveTo>
                  <a:pt x="0" y="0"/>
                </a:moveTo>
                <a:lnTo>
                  <a:pt x="0" y="4324350"/>
                </a:lnTo>
              </a:path>
            </a:pathLst>
          </a:custGeom>
          <a:noFill/>
          <a:ln w="33338" cap="rnd">
            <a:gradFill>
              <a:gsLst>
                <a:gs pos="0">
                  <a:srgbClr val="C96133"/>
                </a:gs>
                <a:gs pos="50000">
                  <a:srgbClr val="3D7DE4"/>
                </a:gs>
                <a:gs pos="100000">
                  <a:srgbClr val="3A9E6A"/>
                </a:gs>
              </a:gsLst>
              <a:lin ang="5400000" scaled="1"/>
            </a:gradFill>
          </a:ln>
        </p:spPr>
      </p:sp>
      <p:sp>
        <p:nvSpPr>
          <p:cNvPr id="8" name="Ellipse 8"/>
          <p:cNvSpPr/>
          <p:nvPr/>
        </p:nvSpPr>
        <p:spPr>
          <a:xfrm>
            <a:off x="971550" y="2028825"/>
            <a:ext cx="571500" cy="571500"/>
          </a:xfrm>
          <a:prstGeom prst="ellipse">
            <a:avLst/>
          </a:prstGeom>
          <a:solidFill>
            <a:srgbClr val="C96133"/>
          </a:solidFill>
          <a:ln>
            <a:noFill/>
          </a:ln>
          <a:effectLst>
            <a:outerShdw blurRad="95250" dist="28575" dir="5400000" algn="ctr" rotWithShape="0">
              <a:srgbClr val="1E1E1E">
                <a:alpha val="5250"/>
              </a:srgbClr>
            </a:outerShdw>
          </a:effectLst>
        </p:spPr>
      </p:sp>
      <p:sp>
        <p:nvSpPr>
          <p:cNvPr id="9" name="Freeform 9"/>
          <p:cNvSpPr/>
          <p:nvPr/>
        </p:nvSpPr>
        <p:spPr>
          <a:xfrm>
            <a:off x="1157288" y="2171700"/>
            <a:ext cx="200026" cy="286549"/>
          </a:xfrm>
          <a:custGeom>
            <a:avLst/>
            <a:gdLst/>
            <a:ahLst/>
            <a:cxnLst/>
            <a:rect l="l" t="t" r="r" b="b"/>
            <a:pathLst>
              <a:path w="200026" h="286549">
                <a:moveTo>
                  <a:pt x="128588" y="0"/>
                </a:moveTo>
                <a:cubicBezTo>
                  <a:pt x="168041" y="0"/>
                  <a:pt x="200025" y="31984"/>
                  <a:pt x="200025" y="71438"/>
                </a:cubicBezTo>
                <a:lnTo>
                  <a:pt x="200025" y="271462"/>
                </a:lnTo>
                <a:cubicBezTo>
                  <a:pt x="200026" y="276733"/>
                  <a:pt x="197125" y="281576"/>
                  <a:pt x="192478" y="284062"/>
                </a:cubicBezTo>
                <a:cubicBezTo>
                  <a:pt x="187831" y="286549"/>
                  <a:pt x="182192" y="286275"/>
                  <a:pt x="177808" y="283350"/>
                </a:cubicBezTo>
                <a:lnTo>
                  <a:pt x="100012" y="231486"/>
                </a:lnTo>
                <a:lnTo>
                  <a:pt x="22231" y="283350"/>
                </a:lnTo>
                <a:cubicBezTo>
                  <a:pt x="18085" y="286125"/>
                  <a:pt x="12791" y="286536"/>
                  <a:pt x="8266" y="284434"/>
                </a:cubicBezTo>
                <a:cubicBezTo>
                  <a:pt x="3741" y="282332"/>
                  <a:pt x="640" y="278021"/>
                  <a:pt x="86" y="273063"/>
                </a:cubicBezTo>
                <a:lnTo>
                  <a:pt x="0" y="271462"/>
                </a:lnTo>
                <a:lnTo>
                  <a:pt x="0" y="71438"/>
                </a:lnTo>
                <a:cubicBezTo>
                  <a:pt x="0" y="31984"/>
                  <a:pt x="31984" y="0"/>
                  <a:pt x="71438" y="0"/>
                </a:cubicBezTo>
                <a:lnTo>
                  <a:pt x="12858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2" name="Group 12"/>
          <p:cNvGrpSpPr/>
          <p:nvPr/>
        </p:nvGrpSpPr>
        <p:grpSpPr>
          <a:xfrm>
            <a:off x="1828800" y="1695450"/>
            <a:ext cx="9525000" cy="1238250"/>
            <a:chOff x="1828800" y="1695450"/>
            <a:chExt cx="9525000" cy="1238250"/>
          </a:xfrm>
          <a:effectLst>
            <a:outerShdw blurRad="95250" dist="28575" dir="5400000" algn="ctr" rotWithShape="0">
              <a:srgbClr val="1E1E1E">
                <a:alpha val="5250"/>
              </a:srgbClr>
            </a:outerShdw>
          </a:effectLst>
        </p:grpSpPr>
        <p:sp>
          <p:nvSpPr>
            <p:cNvPr id="10" name="Rectangle 10"/>
            <p:cNvSpPr/>
            <p:nvPr/>
          </p:nvSpPr>
          <p:spPr>
            <a:xfrm>
              <a:off x="1828800" y="1695450"/>
              <a:ext cx="9525000" cy="1238250"/>
            </a:xfrm>
            <a:prstGeom prst="roundRect">
              <a:avLst>
                <a:gd name="adj" fmla="val 9231"/>
              </a:avLst>
            </a:prstGeom>
            <a:solidFill>
              <a:srgbClr val="FFFFFF"/>
            </a:solidFill>
            <a:ln w="9525">
              <a:solidFill>
                <a:srgbClr val="E0D8D0"/>
              </a:solidFill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</p:sp>
        <p:sp>
          <p:nvSpPr>
            <p:cNvPr id="11" name="Rectangle 11"/>
            <p:cNvSpPr/>
            <p:nvPr/>
          </p:nvSpPr>
          <p:spPr>
            <a:xfrm>
              <a:off x="1828800" y="1828800"/>
              <a:ext cx="47625" cy="971550"/>
            </a:xfrm>
            <a:prstGeom prst="rect">
              <a:avLst/>
            </a:prstGeom>
            <a:solidFill>
              <a:srgbClr val="C96133"/>
            </a:solidFill>
            <a:ln>
              <a:noFill/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</p:sp>
      </p:grpSp>
      <p:sp>
        <p:nvSpPr>
          <p:cNvPr id="13" name="TextBox 13"/>
          <p:cNvSpPr txBox="1"/>
          <p:nvPr/>
        </p:nvSpPr>
        <p:spPr>
          <a:xfrm>
            <a:off x="2074545" y="1917382"/>
            <a:ext cx="4065113" cy="3352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65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创建 Project，写入你的角色和偏好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79308" y="2281714"/>
            <a:ext cx="4892564" cy="2590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7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你是谁、你用什么语气、你的行业背景——写一次，永久生效</a:t>
            </a:r>
          </a:p>
        </p:txBody>
      </p:sp>
      <p:sp>
        <p:nvSpPr>
          <p:cNvPr id="15" name="Rectangle 15"/>
          <p:cNvSpPr/>
          <p:nvPr/>
        </p:nvSpPr>
        <p:spPr>
          <a:xfrm>
            <a:off x="9829800" y="2533650"/>
            <a:ext cx="1238250" cy="266700"/>
          </a:xfrm>
          <a:prstGeom prst="roundRect">
            <a:avLst>
              <a:gd name="adj" fmla="val 25000"/>
            </a:avLst>
          </a:prstGeom>
          <a:solidFill>
            <a:srgbClr val="FDF1EB"/>
          </a:solidFill>
          <a:ln>
            <a:noFill/>
          </a:ln>
        </p:spPr>
      </p:sp>
      <p:sp>
        <p:nvSpPr>
          <p:cNvPr id="16" name="TextBox 16"/>
          <p:cNvSpPr txBox="1"/>
          <p:nvPr/>
        </p:nvSpPr>
        <p:spPr>
          <a:xfrm>
            <a:off x="10062746" y="2609374"/>
            <a:ext cx="772358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写一次生效</a:t>
            </a:r>
          </a:p>
        </p:txBody>
      </p:sp>
      <p:sp>
        <p:nvSpPr>
          <p:cNvPr id="17" name="Ellipse 17"/>
          <p:cNvSpPr/>
          <p:nvPr/>
        </p:nvSpPr>
        <p:spPr>
          <a:xfrm>
            <a:off x="971550" y="3552825"/>
            <a:ext cx="571500" cy="571500"/>
          </a:xfrm>
          <a:prstGeom prst="ellipse">
            <a:avLst/>
          </a:prstGeom>
          <a:solidFill>
            <a:srgbClr val="3D7DE4"/>
          </a:solidFill>
          <a:ln>
            <a:noFill/>
          </a:ln>
          <a:effectLst>
            <a:outerShdw blurRad="95250" dist="28575" dir="5400000" algn="ctr" rotWithShape="0">
              <a:srgbClr val="1E1E1E">
                <a:alpha val="5250"/>
              </a:srgbClr>
            </a:outerShdw>
          </a:effectLst>
        </p:spPr>
      </p:sp>
      <p:sp>
        <p:nvSpPr>
          <p:cNvPr id="18" name="Freeform 18"/>
          <p:cNvSpPr/>
          <p:nvPr/>
        </p:nvSpPr>
        <p:spPr>
          <a:xfrm>
            <a:off x="1114425" y="3689300"/>
            <a:ext cx="300466" cy="300958"/>
          </a:xfrm>
          <a:custGeom>
            <a:avLst/>
            <a:gdLst/>
            <a:ahLst/>
            <a:cxnLst/>
            <a:rect l="l" t="t" r="r" b="b"/>
            <a:pathLst>
              <a:path w="300466" h="300958">
                <a:moveTo>
                  <a:pt x="214312" y="25545"/>
                </a:moveTo>
                <a:cubicBezTo>
                  <a:pt x="273854" y="59924"/>
                  <a:pt x="300466" y="131835"/>
                  <a:pt x="277649" y="196693"/>
                </a:cubicBezTo>
                <a:cubicBezTo>
                  <a:pt x="254832" y="261550"/>
                  <a:pt x="189056" y="300958"/>
                  <a:pt x="121104" y="290484"/>
                </a:cubicBezTo>
                <a:cubicBezTo>
                  <a:pt x="53153" y="280009"/>
                  <a:pt x="2298" y="222622"/>
                  <a:pt x="71" y="153904"/>
                </a:cubicBezTo>
                <a:lnTo>
                  <a:pt x="0" y="149275"/>
                </a:lnTo>
                <a:lnTo>
                  <a:pt x="71" y="144646"/>
                </a:lnTo>
                <a:cubicBezTo>
                  <a:pt x="1699" y="94454"/>
                  <a:pt x="29558" y="48801"/>
                  <a:pt x="73450" y="24400"/>
                </a:cubicBezTo>
                <a:cubicBezTo>
                  <a:pt x="117343" y="0"/>
                  <a:pt x="170823" y="435"/>
                  <a:pt x="214312" y="25545"/>
                </a:cubicBezTo>
                <a:close/>
                <a:moveTo>
                  <a:pt x="195839" y="110599"/>
                </a:moveTo>
                <a:cubicBezTo>
                  <a:pt x="190749" y="105509"/>
                  <a:pt x="182667" y="105001"/>
                  <a:pt x="176979" y="109413"/>
                </a:cubicBezTo>
                <a:lnTo>
                  <a:pt x="175636" y="110599"/>
                </a:lnTo>
                <a:lnTo>
                  <a:pt x="128588" y="157633"/>
                </a:lnTo>
                <a:lnTo>
                  <a:pt x="110114" y="139174"/>
                </a:lnTo>
                <a:lnTo>
                  <a:pt x="108771" y="137988"/>
                </a:lnTo>
                <a:cubicBezTo>
                  <a:pt x="103083" y="133579"/>
                  <a:pt x="95004" y="134089"/>
                  <a:pt x="89915" y="139177"/>
                </a:cubicBezTo>
                <a:cubicBezTo>
                  <a:pt x="84826" y="144266"/>
                  <a:pt x="84317" y="152345"/>
                  <a:pt x="88725" y="158033"/>
                </a:cubicBezTo>
                <a:lnTo>
                  <a:pt x="89911" y="159376"/>
                </a:lnTo>
                <a:lnTo>
                  <a:pt x="118486" y="187951"/>
                </a:lnTo>
                <a:lnTo>
                  <a:pt x="119829" y="189137"/>
                </a:lnTo>
                <a:cubicBezTo>
                  <a:pt x="124983" y="193136"/>
                  <a:pt x="132192" y="193136"/>
                  <a:pt x="137346" y="189137"/>
                </a:cubicBezTo>
                <a:lnTo>
                  <a:pt x="138689" y="187951"/>
                </a:lnTo>
                <a:lnTo>
                  <a:pt x="195839" y="130801"/>
                </a:lnTo>
                <a:lnTo>
                  <a:pt x="197025" y="129458"/>
                </a:lnTo>
                <a:cubicBezTo>
                  <a:pt x="201437" y="123771"/>
                  <a:pt x="200928" y="115689"/>
                  <a:pt x="195839" y="11059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21" name="Group 21"/>
          <p:cNvGrpSpPr/>
          <p:nvPr/>
        </p:nvGrpSpPr>
        <p:grpSpPr>
          <a:xfrm>
            <a:off x="1828800" y="3219450"/>
            <a:ext cx="9525000" cy="1238250"/>
            <a:chOff x="1828800" y="3219450"/>
            <a:chExt cx="9525000" cy="1238250"/>
          </a:xfrm>
          <a:effectLst>
            <a:outerShdw blurRad="95250" dist="28575" dir="5400000" algn="ctr" rotWithShape="0">
              <a:srgbClr val="1E1E1E">
                <a:alpha val="5250"/>
              </a:srgbClr>
            </a:outerShdw>
          </a:effectLst>
        </p:grpSpPr>
        <p:sp>
          <p:nvSpPr>
            <p:cNvPr id="19" name="Rectangle 19"/>
            <p:cNvSpPr/>
            <p:nvPr/>
          </p:nvSpPr>
          <p:spPr>
            <a:xfrm>
              <a:off x="1828800" y="3219450"/>
              <a:ext cx="9525000" cy="1238250"/>
            </a:xfrm>
            <a:prstGeom prst="roundRect">
              <a:avLst>
                <a:gd name="adj" fmla="val 9231"/>
              </a:avLst>
            </a:prstGeom>
            <a:solidFill>
              <a:srgbClr val="FFFFFF"/>
            </a:solidFill>
            <a:ln w="9525">
              <a:solidFill>
                <a:srgbClr val="E0D8D0"/>
              </a:solidFill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</p:sp>
        <p:sp>
          <p:nvSpPr>
            <p:cNvPr id="20" name="Rectangle 20"/>
            <p:cNvSpPr/>
            <p:nvPr/>
          </p:nvSpPr>
          <p:spPr>
            <a:xfrm>
              <a:off x="1828800" y="3352800"/>
              <a:ext cx="47625" cy="971550"/>
            </a:xfrm>
            <a:prstGeom prst="rect">
              <a:avLst/>
            </a:prstGeom>
            <a:solidFill>
              <a:srgbClr val="3D7DE4"/>
            </a:solidFill>
            <a:ln>
              <a:noFill/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</p:sp>
      </p:grpSp>
      <p:sp>
        <p:nvSpPr>
          <p:cNvPr id="22" name="TextBox 22"/>
          <p:cNvSpPr txBox="1"/>
          <p:nvPr/>
        </p:nvSpPr>
        <p:spPr>
          <a:xfrm>
            <a:off x="2074545" y="3441382"/>
            <a:ext cx="2825258" cy="3352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65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之后每次对话都有上下文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079308" y="3805714"/>
            <a:ext cx="4752904" cy="2590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7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新建对话不用重新说明背景，Claude 自动知道你在做什么</a:t>
            </a:r>
          </a:p>
        </p:txBody>
      </p:sp>
      <p:sp>
        <p:nvSpPr>
          <p:cNvPr id="24" name="Rectangle 24"/>
          <p:cNvSpPr/>
          <p:nvPr/>
        </p:nvSpPr>
        <p:spPr>
          <a:xfrm>
            <a:off x="9829800" y="4057650"/>
            <a:ext cx="1238250" cy="266700"/>
          </a:xfrm>
          <a:prstGeom prst="roundRect">
            <a:avLst>
              <a:gd name="adj" fmla="val 25000"/>
            </a:avLst>
          </a:prstGeom>
          <a:solidFill>
            <a:srgbClr val="EDF2FC"/>
          </a:solidFill>
          <a:ln>
            <a:noFill/>
          </a:ln>
        </p:spPr>
      </p:sp>
      <p:sp>
        <p:nvSpPr>
          <p:cNvPr id="25" name="TextBox 25"/>
          <p:cNvSpPr txBox="1"/>
          <p:nvPr/>
        </p:nvSpPr>
        <p:spPr>
          <a:xfrm>
            <a:off x="10137505" y="4133374"/>
            <a:ext cx="622840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b="1" dirty="0">
                <a:solidFill>
                  <a:srgbClr val="3D7DE4"/>
                </a:solidFill>
                <a:latin typeface="Arial"/>
                <a:ea typeface="Microsoft YaHei"/>
                <a:cs typeface="Arial"/>
              </a:rPr>
              <a:t>持久记忆</a:t>
            </a:r>
          </a:p>
        </p:txBody>
      </p:sp>
      <p:sp>
        <p:nvSpPr>
          <p:cNvPr id="26" name="Ellipse 26"/>
          <p:cNvSpPr/>
          <p:nvPr/>
        </p:nvSpPr>
        <p:spPr>
          <a:xfrm>
            <a:off x="971550" y="5076825"/>
            <a:ext cx="571500" cy="571500"/>
          </a:xfrm>
          <a:prstGeom prst="ellipse">
            <a:avLst/>
          </a:prstGeom>
          <a:solidFill>
            <a:srgbClr val="3A9E6A"/>
          </a:solidFill>
          <a:ln>
            <a:noFill/>
          </a:ln>
          <a:effectLst>
            <a:outerShdw blurRad="95250" dist="28575" dir="5400000" algn="ctr" rotWithShape="0">
              <a:srgbClr val="1E1E1E">
                <a:alpha val="5250"/>
              </a:srgbClr>
            </a:outerShdw>
          </a:effectLst>
        </p:spPr>
      </p:sp>
      <p:sp>
        <p:nvSpPr>
          <p:cNvPr id="27" name="Freeform 27"/>
          <p:cNvSpPr/>
          <p:nvPr/>
        </p:nvSpPr>
        <p:spPr>
          <a:xfrm>
            <a:off x="1099394" y="5205442"/>
            <a:ext cx="315655" cy="300843"/>
          </a:xfrm>
          <a:custGeom>
            <a:avLst/>
            <a:gdLst/>
            <a:ahLst/>
            <a:cxnLst/>
            <a:rect l="l" t="t" r="r" b="b"/>
            <a:pathLst>
              <a:path w="315655" h="300843">
                <a:moveTo>
                  <a:pt x="104228" y="90554"/>
                </a:moveTo>
                <a:lnTo>
                  <a:pt x="13073" y="103770"/>
                </a:lnTo>
                <a:lnTo>
                  <a:pt x="11459" y="104098"/>
                </a:lnTo>
                <a:cubicBezTo>
                  <a:pt x="6483" y="105419"/>
                  <a:pt x="2603" y="109315"/>
                  <a:pt x="1301" y="114296"/>
                </a:cubicBezTo>
                <a:cubicBezTo>
                  <a:pt x="0" y="119277"/>
                  <a:pt x="1479" y="124572"/>
                  <a:pt x="5172" y="128158"/>
                </a:cubicBezTo>
                <a:lnTo>
                  <a:pt x="71209" y="192438"/>
                </a:lnTo>
                <a:lnTo>
                  <a:pt x="55636" y="283235"/>
                </a:lnTo>
                <a:lnTo>
                  <a:pt x="55450" y="284807"/>
                </a:lnTo>
                <a:cubicBezTo>
                  <a:pt x="55146" y="289953"/>
                  <a:pt x="57637" y="294865"/>
                  <a:pt x="61970" y="297658"/>
                </a:cubicBezTo>
                <a:cubicBezTo>
                  <a:pt x="66303" y="300452"/>
                  <a:pt x="71805" y="300695"/>
                  <a:pt x="76367" y="298294"/>
                </a:cubicBezTo>
                <a:lnTo>
                  <a:pt x="157892" y="255431"/>
                </a:lnTo>
                <a:lnTo>
                  <a:pt x="239230" y="298294"/>
                </a:lnTo>
                <a:lnTo>
                  <a:pt x="240659" y="298951"/>
                </a:lnTo>
                <a:cubicBezTo>
                  <a:pt x="245461" y="300843"/>
                  <a:pt x="250909" y="299997"/>
                  <a:pt x="254912" y="296740"/>
                </a:cubicBezTo>
                <a:cubicBezTo>
                  <a:pt x="258915" y="293484"/>
                  <a:pt x="260851" y="288321"/>
                  <a:pt x="259976" y="283235"/>
                </a:cubicBezTo>
                <a:lnTo>
                  <a:pt x="244388" y="192438"/>
                </a:lnTo>
                <a:lnTo>
                  <a:pt x="310453" y="128144"/>
                </a:lnTo>
                <a:lnTo>
                  <a:pt x="311568" y="126930"/>
                </a:lnTo>
                <a:cubicBezTo>
                  <a:pt x="314809" y="122938"/>
                  <a:pt x="315655" y="117513"/>
                  <a:pt x="313784" y="112724"/>
                </a:cubicBezTo>
                <a:cubicBezTo>
                  <a:pt x="311912" y="107935"/>
                  <a:pt x="307612" y="104521"/>
                  <a:pt x="302524" y="103784"/>
                </a:cubicBezTo>
                <a:lnTo>
                  <a:pt x="211370" y="90554"/>
                </a:lnTo>
                <a:lnTo>
                  <a:pt x="170622" y="7972"/>
                </a:lnTo>
                <a:cubicBezTo>
                  <a:pt x="168216" y="3091"/>
                  <a:pt x="163247" y="0"/>
                  <a:pt x="157806" y="0"/>
                </a:cubicBezTo>
                <a:cubicBezTo>
                  <a:pt x="152364" y="0"/>
                  <a:pt x="147395" y="3091"/>
                  <a:pt x="144990" y="7972"/>
                </a:cubicBezTo>
                <a:lnTo>
                  <a:pt x="104228" y="905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30" name="Group 30"/>
          <p:cNvGrpSpPr/>
          <p:nvPr/>
        </p:nvGrpSpPr>
        <p:grpSpPr>
          <a:xfrm>
            <a:off x="1828800" y="4743450"/>
            <a:ext cx="9525000" cy="1238250"/>
            <a:chOff x="1828800" y="4743450"/>
            <a:chExt cx="9525000" cy="1238250"/>
          </a:xfrm>
          <a:effectLst>
            <a:outerShdw blurRad="95250" dist="28575" dir="5400000" algn="ctr" rotWithShape="0">
              <a:srgbClr val="1E1E1E">
                <a:alpha val="5250"/>
              </a:srgbClr>
            </a:outerShdw>
          </a:effectLst>
        </p:grpSpPr>
        <p:sp>
          <p:nvSpPr>
            <p:cNvPr id="28" name="Rectangle 28"/>
            <p:cNvSpPr/>
            <p:nvPr/>
          </p:nvSpPr>
          <p:spPr>
            <a:xfrm>
              <a:off x="1828800" y="4743450"/>
              <a:ext cx="9525000" cy="1238250"/>
            </a:xfrm>
            <a:prstGeom prst="roundRect">
              <a:avLst>
                <a:gd name="adj" fmla="val 9231"/>
              </a:avLst>
            </a:prstGeom>
            <a:solidFill>
              <a:srgbClr val="FFFFFF"/>
            </a:solidFill>
            <a:ln w="9525">
              <a:solidFill>
                <a:srgbClr val="E0D8D0"/>
              </a:solidFill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</p:sp>
        <p:sp>
          <p:nvSpPr>
            <p:cNvPr id="29" name="Rectangle 29"/>
            <p:cNvSpPr/>
            <p:nvPr/>
          </p:nvSpPr>
          <p:spPr>
            <a:xfrm>
              <a:off x="1828800" y="4876800"/>
              <a:ext cx="47625" cy="971550"/>
            </a:xfrm>
            <a:prstGeom prst="rect">
              <a:avLst/>
            </a:prstGeom>
            <a:solidFill>
              <a:srgbClr val="3A9E6A"/>
            </a:solidFill>
            <a:ln>
              <a:noFill/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</p:sp>
      </p:grpSp>
      <p:sp>
        <p:nvSpPr>
          <p:cNvPr id="31" name="TextBox 31"/>
          <p:cNvSpPr txBox="1"/>
          <p:nvPr/>
        </p:nvSpPr>
        <p:spPr>
          <a:xfrm>
            <a:off x="2074545" y="4965382"/>
            <a:ext cx="2572226" cy="3352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65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不用每次重新介绍自己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079308" y="5329714"/>
            <a:ext cx="5553623" cy="2590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7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省时省力，让 Claude 真正成为你的专属助理，而非每次都是陌生人</a:t>
            </a:r>
          </a:p>
        </p:txBody>
      </p:sp>
      <p:sp>
        <p:nvSpPr>
          <p:cNvPr id="33" name="Rectangle 33"/>
          <p:cNvSpPr/>
          <p:nvPr/>
        </p:nvSpPr>
        <p:spPr>
          <a:xfrm>
            <a:off x="9829800" y="5581650"/>
            <a:ext cx="1238250" cy="266700"/>
          </a:xfrm>
          <a:prstGeom prst="roundRect">
            <a:avLst>
              <a:gd name="adj" fmla="val 25000"/>
            </a:avLst>
          </a:prstGeom>
          <a:solidFill>
            <a:srgbClr val="EAF7F0"/>
          </a:solidFill>
          <a:ln>
            <a:noFill/>
          </a:ln>
        </p:spPr>
      </p:sp>
      <p:sp>
        <p:nvSpPr>
          <p:cNvPr id="34" name="TextBox 34"/>
          <p:cNvSpPr txBox="1"/>
          <p:nvPr/>
        </p:nvSpPr>
        <p:spPr>
          <a:xfrm>
            <a:off x="10137505" y="5657374"/>
            <a:ext cx="622840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b="1" dirty="0">
                <a:solidFill>
                  <a:srgbClr val="3A9E6A"/>
                </a:solidFill>
                <a:latin typeface="Arial"/>
                <a:ea typeface="Microsoft YaHei"/>
                <a:cs typeface="Arial"/>
              </a:rPr>
              <a:t>效率翻倍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438715" y="6649402"/>
            <a:ext cx="157020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105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10</a:t>
            </a:r>
          </a:p>
        </p:txBody>
      </p:sp>
    </p:spTree>
  </p:cSld>
  <p:clrMapOvr>
    <a:masterClrMapping/>
  </p:clrMapOvr>
  <p:transition xmlns:p14="http://schemas.microsoft.com/office/powerpoint/2010/main" p14:dur="4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>
            <a:noFill/>
          </a:ln>
        </p:spPr>
      </p:sp>
      <p:sp>
        <p:nvSpPr>
          <p:cNvPr id="3" name="Rectangle 3"/>
          <p:cNvSpPr/>
          <p:nvPr/>
        </p:nvSpPr>
        <p:spPr>
          <a:xfrm>
            <a:off x="609600" y="342900"/>
            <a:ext cx="47625" cy="495300"/>
          </a:xfrm>
          <a:prstGeom prst="roundRect">
            <a:avLst>
              <a:gd name="adj" fmla="val 4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4" name="TextBox 4"/>
          <p:cNvSpPr txBox="1"/>
          <p:nvPr/>
        </p:nvSpPr>
        <p:spPr>
          <a:xfrm>
            <a:off x="765810" y="337185"/>
            <a:ext cx="5244227" cy="548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27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Cowork：子代理流水线协同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4860" y="746760"/>
            <a:ext cx="3103664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b="1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MULTI-AGENT PIPELINE · C1 → C3 → C4</a:t>
            </a:r>
          </a:p>
        </p:txBody>
      </p:sp>
      <p:sp>
        <p:nvSpPr>
          <p:cNvPr id="6" name="Line 6"/>
          <p:cNvSpPr/>
          <p:nvPr/>
        </p:nvSpPr>
        <p:spPr>
          <a:xfrm>
            <a:off x="609600" y="1028700"/>
            <a:ext cx="10972800" cy="9525"/>
          </a:xfrm>
          <a:custGeom>
            <a:avLst/>
            <a:gdLst/>
            <a:ahLst/>
            <a:cxnLst/>
            <a:rect l="l" t="t" r="r" b="b"/>
            <a:pathLst>
              <a:path w="10972800" h="9525">
                <a:moveTo>
                  <a:pt x="0" y="0"/>
                </a:moveTo>
                <a:lnTo>
                  <a:pt x="10972800" y="0"/>
                </a:lnTo>
              </a:path>
            </a:pathLst>
          </a:custGeom>
          <a:noFill/>
          <a:ln w="14288">
            <a:solidFill>
              <a:srgbClr val="E0D8D0"/>
            </a:solidFill>
          </a:ln>
        </p:spPr>
      </p:sp>
      <p:sp>
        <p:nvSpPr>
          <p:cNvPr id="7" name="Rectangle 7"/>
          <p:cNvSpPr/>
          <p:nvPr/>
        </p:nvSpPr>
        <p:spPr>
          <a:xfrm>
            <a:off x="609600" y="1143000"/>
            <a:ext cx="10972800" cy="495300"/>
          </a:xfrm>
          <a:prstGeom prst="roundRect">
            <a:avLst>
              <a:gd name="adj" fmla="val 19231"/>
            </a:avLst>
          </a:prstGeom>
          <a:solidFill>
            <a:srgbClr val="FDF1EB"/>
          </a:solidFill>
          <a:ln>
            <a:noFill/>
          </a:ln>
        </p:spPr>
      </p:sp>
      <p:sp>
        <p:nvSpPr>
          <p:cNvPr id="8" name="Rectangle 8"/>
          <p:cNvSpPr/>
          <p:nvPr/>
        </p:nvSpPr>
        <p:spPr>
          <a:xfrm>
            <a:off x="609600" y="1143000"/>
            <a:ext cx="47625" cy="495300"/>
          </a:xfrm>
          <a:prstGeom prst="roundRect">
            <a:avLst>
              <a:gd name="adj" fmla="val 40000"/>
            </a:avLst>
          </a:prstGeom>
          <a:solidFill>
            <a:srgbClr val="C96133"/>
          </a:solidFill>
          <a:ln>
            <a:noFill/>
          </a:ln>
        </p:spPr>
      </p:sp>
      <p:grpSp>
        <p:nvGrpSpPr>
          <p:cNvPr id="13" name="Group 13"/>
          <p:cNvGrpSpPr/>
          <p:nvPr/>
        </p:nvGrpSpPr>
        <p:grpSpPr>
          <a:xfrm>
            <a:off x="806450" y="1282700"/>
            <a:ext cx="254000" cy="254000"/>
            <a:chOff x="806450" y="1282700"/>
            <a:chExt cx="254000" cy="254000"/>
          </a:xfrm>
        </p:grpSpPr>
        <p:sp>
          <p:nvSpPr>
            <p:cNvPr id="9" name="Freeform 9"/>
            <p:cNvSpPr/>
            <p:nvPr/>
          </p:nvSpPr>
          <p:spPr>
            <a:xfrm>
              <a:off x="806450" y="1435100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0" y="33871"/>
                  </a:moveTo>
                  <a:cubicBezTo>
                    <a:pt x="0" y="15165"/>
                    <a:pt x="15165" y="0"/>
                    <a:pt x="33871" y="0"/>
                  </a:cubicBezTo>
                  <a:lnTo>
                    <a:pt x="67729" y="0"/>
                  </a:lnTo>
                  <a:cubicBezTo>
                    <a:pt x="86435" y="0"/>
                    <a:pt x="101600" y="15165"/>
                    <a:pt x="101600" y="33871"/>
                  </a:cubicBezTo>
                  <a:lnTo>
                    <a:pt x="101600" y="67729"/>
                  </a:lnTo>
                  <a:cubicBezTo>
                    <a:pt x="101600" y="86435"/>
                    <a:pt x="86435" y="101600"/>
                    <a:pt x="67729" y="101600"/>
                  </a:cubicBezTo>
                  <a:lnTo>
                    <a:pt x="33871" y="101600"/>
                  </a:lnTo>
                  <a:cubicBezTo>
                    <a:pt x="24888" y="101600"/>
                    <a:pt x="16273" y="98031"/>
                    <a:pt x="9921" y="91679"/>
                  </a:cubicBezTo>
                  <a:cubicBezTo>
                    <a:pt x="3569" y="85327"/>
                    <a:pt x="0" y="76712"/>
                    <a:pt x="0" y="67729"/>
                  </a:cubicBezTo>
                  <a:close/>
                </a:path>
              </a:pathLst>
            </a:custGeom>
            <a:solidFill>
              <a:srgbClr val="C96133"/>
            </a:solidFill>
            <a:ln>
              <a:noFill/>
            </a:ln>
          </p:spPr>
        </p:sp>
        <p:sp>
          <p:nvSpPr>
            <p:cNvPr id="10" name="Freeform 10"/>
            <p:cNvSpPr/>
            <p:nvPr/>
          </p:nvSpPr>
          <p:spPr>
            <a:xfrm>
              <a:off x="958850" y="1435100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0" y="33871"/>
                  </a:moveTo>
                  <a:cubicBezTo>
                    <a:pt x="0" y="24888"/>
                    <a:pt x="3569" y="16273"/>
                    <a:pt x="9921" y="9921"/>
                  </a:cubicBezTo>
                  <a:cubicBezTo>
                    <a:pt x="16273" y="3569"/>
                    <a:pt x="24888" y="0"/>
                    <a:pt x="33871" y="0"/>
                  </a:cubicBezTo>
                  <a:lnTo>
                    <a:pt x="67729" y="0"/>
                  </a:lnTo>
                  <a:cubicBezTo>
                    <a:pt x="86435" y="0"/>
                    <a:pt x="101600" y="15165"/>
                    <a:pt x="101600" y="33871"/>
                  </a:cubicBezTo>
                  <a:lnTo>
                    <a:pt x="101600" y="67729"/>
                  </a:lnTo>
                  <a:cubicBezTo>
                    <a:pt x="101600" y="86435"/>
                    <a:pt x="86435" y="101600"/>
                    <a:pt x="67729" y="101600"/>
                  </a:cubicBezTo>
                  <a:lnTo>
                    <a:pt x="33871" y="101600"/>
                  </a:lnTo>
                  <a:cubicBezTo>
                    <a:pt x="24888" y="101600"/>
                    <a:pt x="16273" y="98031"/>
                    <a:pt x="9921" y="91679"/>
                  </a:cubicBezTo>
                  <a:cubicBezTo>
                    <a:pt x="3569" y="85327"/>
                    <a:pt x="0" y="76712"/>
                    <a:pt x="0" y="67729"/>
                  </a:cubicBezTo>
                  <a:close/>
                </a:path>
              </a:pathLst>
            </a:custGeom>
            <a:solidFill>
              <a:srgbClr val="C96133"/>
            </a:solidFill>
            <a:ln>
              <a:noFill/>
            </a:ln>
          </p:spPr>
        </p:sp>
        <p:sp>
          <p:nvSpPr>
            <p:cNvPr id="11" name="Freeform 11"/>
            <p:cNvSpPr/>
            <p:nvPr/>
          </p:nvSpPr>
          <p:spPr>
            <a:xfrm>
              <a:off x="882650" y="1282700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0" y="33871"/>
                  </a:moveTo>
                  <a:cubicBezTo>
                    <a:pt x="0" y="15165"/>
                    <a:pt x="15165" y="0"/>
                    <a:pt x="33871" y="0"/>
                  </a:cubicBezTo>
                  <a:lnTo>
                    <a:pt x="67729" y="0"/>
                  </a:lnTo>
                  <a:cubicBezTo>
                    <a:pt x="86435" y="0"/>
                    <a:pt x="101600" y="15165"/>
                    <a:pt x="101600" y="33871"/>
                  </a:cubicBezTo>
                  <a:lnTo>
                    <a:pt x="101600" y="67729"/>
                  </a:lnTo>
                  <a:cubicBezTo>
                    <a:pt x="101600" y="86435"/>
                    <a:pt x="86435" y="101600"/>
                    <a:pt x="67729" y="101600"/>
                  </a:cubicBezTo>
                  <a:lnTo>
                    <a:pt x="33871" y="101600"/>
                  </a:lnTo>
                  <a:cubicBezTo>
                    <a:pt x="15165" y="101600"/>
                    <a:pt x="0" y="86435"/>
                    <a:pt x="0" y="67729"/>
                  </a:cubicBezTo>
                  <a:close/>
                </a:path>
              </a:pathLst>
            </a:custGeom>
            <a:solidFill>
              <a:srgbClr val="C96133"/>
            </a:solidFill>
            <a:ln>
              <a:noFill/>
            </a:ln>
          </p:spPr>
        </p:sp>
        <p:sp>
          <p:nvSpPr>
            <p:cNvPr id="12" name="Freeform 12"/>
            <p:cNvSpPr/>
            <p:nvPr/>
          </p:nvSpPr>
          <p:spPr>
            <a:xfrm>
              <a:off x="844550" y="1358900"/>
              <a:ext cx="177800" cy="101600"/>
            </a:xfrm>
            <a:custGeom>
              <a:avLst/>
              <a:gdLst/>
              <a:ahLst/>
              <a:cxnLst/>
              <a:rect l="l" t="t" r="r" b="b"/>
              <a:pathLst>
                <a:path w="177800" h="101600">
                  <a:moveTo>
                    <a:pt x="88900" y="0"/>
                  </a:moveTo>
                  <a:cubicBezTo>
                    <a:pt x="81886" y="0"/>
                    <a:pt x="76200" y="5686"/>
                    <a:pt x="76200" y="12700"/>
                  </a:cubicBezTo>
                  <a:lnTo>
                    <a:pt x="76200" y="38100"/>
                  </a:lnTo>
                  <a:lnTo>
                    <a:pt x="38100" y="38100"/>
                  </a:lnTo>
                  <a:cubicBezTo>
                    <a:pt x="17208" y="38100"/>
                    <a:pt x="0" y="55309"/>
                    <a:pt x="0" y="76200"/>
                  </a:cubicBezTo>
                  <a:lnTo>
                    <a:pt x="0" y="88900"/>
                  </a:lnTo>
                  <a:cubicBezTo>
                    <a:pt x="0" y="95914"/>
                    <a:pt x="5686" y="101600"/>
                    <a:pt x="12700" y="101600"/>
                  </a:cubicBezTo>
                  <a:cubicBezTo>
                    <a:pt x="19714" y="101600"/>
                    <a:pt x="25400" y="95914"/>
                    <a:pt x="25400" y="88900"/>
                  </a:cubicBezTo>
                  <a:lnTo>
                    <a:pt x="25400" y="76200"/>
                  </a:lnTo>
                  <a:cubicBezTo>
                    <a:pt x="25400" y="69037"/>
                    <a:pt x="30937" y="63500"/>
                    <a:pt x="38100" y="63500"/>
                  </a:cubicBezTo>
                  <a:lnTo>
                    <a:pt x="139700" y="63500"/>
                  </a:lnTo>
                  <a:cubicBezTo>
                    <a:pt x="146863" y="63500"/>
                    <a:pt x="152400" y="69037"/>
                    <a:pt x="152400" y="76200"/>
                  </a:cubicBezTo>
                  <a:lnTo>
                    <a:pt x="152400" y="88900"/>
                  </a:lnTo>
                  <a:cubicBezTo>
                    <a:pt x="152400" y="95914"/>
                    <a:pt x="158086" y="101600"/>
                    <a:pt x="165100" y="101600"/>
                  </a:cubicBezTo>
                  <a:cubicBezTo>
                    <a:pt x="172114" y="101600"/>
                    <a:pt x="177800" y="95914"/>
                    <a:pt x="177800" y="88900"/>
                  </a:cubicBezTo>
                  <a:lnTo>
                    <a:pt x="177800" y="76200"/>
                  </a:lnTo>
                  <a:cubicBezTo>
                    <a:pt x="177800" y="55309"/>
                    <a:pt x="160592" y="38100"/>
                    <a:pt x="139700" y="38100"/>
                  </a:cubicBezTo>
                  <a:lnTo>
                    <a:pt x="101600" y="38100"/>
                  </a:lnTo>
                  <a:lnTo>
                    <a:pt x="101600" y="12700"/>
                  </a:lnTo>
                  <a:cubicBezTo>
                    <a:pt x="101600" y="5686"/>
                    <a:pt x="95914" y="0"/>
                    <a:pt x="88900" y="0"/>
                  </a:cubicBezTo>
                  <a:close/>
                </a:path>
              </a:pathLst>
            </a:custGeom>
            <a:solidFill>
              <a:srgbClr val="C96133"/>
            </a:solidFill>
            <a:ln>
              <a:noFill/>
            </a:ln>
          </p:spPr>
        </p:sp>
      </p:grpSp>
      <p:sp>
        <p:nvSpPr>
          <p:cNvPr id="14" name="TextBox 14"/>
          <p:cNvSpPr txBox="1"/>
          <p:nvPr/>
        </p:nvSpPr>
        <p:spPr>
          <a:xfrm>
            <a:off x="1203008" y="1214914"/>
            <a:ext cx="5604831" cy="2590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75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你输入一条 JD → Cowork 自动派出 4 个子代理，流水线协同执行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05865" y="1429702"/>
            <a:ext cx="3776139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05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每个 Agent 专注一项，结果逐级传递——你只需输入一次</a:t>
            </a:r>
          </a:p>
        </p:txBody>
      </p:sp>
      <p:sp>
        <p:nvSpPr>
          <p:cNvPr id="16" name="Line 16"/>
          <p:cNvSpPr/>
          <p:nvPr/>
        </p:nvSpPr>
        <p:spPr>
          <a:xfrm>
            <a:off x="6096000" y="1638300"/>
            <a:ext cx="9525" cy="152400"/>
          </a:xfrm>
          <a:custGeom>
            <a:avLst/>
            <a:gdLst/>
            <a:ahLst/>
            <a:cxnLst/>
            <a:rect l="l" t="t" r="r" b="b"/>
            <a:pathLst>
              <a:path w="9525" h="152400">
                <a:moveTo>
                  <a:pt x="0" y="0"/>
                </a:moveTo>
                <a:lnTo>
                  <a:pt x="0" y="152400"/>
                </a:lnTo>
              </a:path>
            </a:pathLst>
          </a:custGeom>
          <a:noFill/>
          <a:ln w="19050">
            <a:solidFill>
              <a:srgbClr val="C96133">
                <a:alpha val="50000"/>
              </a:srgbClr>
            </a:solidFill>
          </a:ln>
        </p:spPr>
      </p:sp>
      <p:sp>
        <p:nvSpPr>
          <p:cNvPr id="17" name="Line 17"/>
          <p:cNvSpPr/>
          <p:nvPr/>
        </p:nvSpPr>
        <p:spPr>
          <a:xfrm>
            <a:off x="1104900" y="1790700"/>
            <a:ext cx="8343900" cy="9525"/>
          </a:xfrm>
          <a:custGeom>
            <a:avLst/>
            <a:gdLst/>
            <a:ahLst/>
            <a:cxnLst/>
            <a:rect l="l" t="t" r="r" b="b"/>
            <a:pathLst>
              <a:path w="8343900" h="9525">
                <a:moveTo>
                  <a:pt x="0" y="0"/>
                </a:moveTo>
                <a:lnTo>
                  <a:pt x="8343900" y="0"/>
                </a:lnTo>
              </a:path>
            </a:pathLst>
          </a:custGeom>
          <a:noFill/>
          <a:ln w="19050">
            <a:solidFill>
              <a:srgbClr val="E0D8D0"/>
            </a:solidFill>
          </a:ln>
        </p:spPr>
      </p:sp>
      <p:sp>
        <p:nvSpPr>
          <p:cNvPr id="18" name="Line 18"/>
          <p:cNvSpPr/>
          <p:nvPr/>
        </p:nvSpPr>
        <p:spPr>
          <a:xfrm>
            <a:off x="1104900" y="1790700"/>
            <a:ext cx="9525" cy="152400"/>
          </a:xfrm>
          <a:custGeom>
            <a:avLst/>
            <a:gdLst/>
            <a:ahLst/>
            <a:cxnLst/>
            <a:rect l="l" t="t" r="r" b="b"/>
            <a:pathLst>
              <a:path w="9525" h="152400">
                <a:moveTo>
                  <a:pt x="0" y="0"/>
                </a:moveTo>
                <a:lnTo>
                  <a:pt x="0" y="152400"/>
                </a:lnTo>
              </a:path>
            </a:pathLst>
          </a:custGeom>
          <a:noFill/>
          <a:ln w="19050">
            <a:solidFill>
              <a:srgbClr val="C96133"/>
            </a:solidFill>
            <a:custDash>
              <a:ds d="200000" sp="150000"/>
            </a:custDash>
          </a:ln>
        </p:spPr>
      </p:sp>
      <p:sp>
        <p:nvSpPr>
          <p:cNvPr id="19" name="Line 19"/>
          <p:cNvSpPr/>
          <p:nvPr/>
        </p:nvSpPr>
        <p:spPr>
          <a:xfrm>
            <a:off x="3886200" y="1790700"/>
            <a:ext cx="9525" cy="152400"/>
          </a:xfrm>
          <a:custGeom>
            <a:avLst/>
            <a:gdLst/>
            <a:ahLst/>
            <a:cxnLst/>
            <a:rect l="l" t="t" r="r" b="b"/>
            <a:pathLst>
              <a:path w="9525" h="152400">
                <a:moveTo>
                  <a:pt x="0" y="0"/>
                </a:moveTo>
                <a:lnTo>
                  <a:pt x="0" y="152400"/>
                </a:lnTo>
              </a:path>
            </a:pathLst>
          </a:custGeom>
          <a:noFill/>
          <a:ln w="19050">
            <a:solidFill>
              <a:srgbClr val="3D7DE4"/>
            </a:solidFill>
            <a:custDash>
              <a:ds d="200000" sp="150000"/>
            </a:custDash>
          </a:ln>
        </p:spPr>
      </p:sp>
      <p:sp>
        <p:nvSpPr>
          <p:cNvPr id="20" name="Line 20"/>
          <p:cNvSpPr/>
          <p:nvPr/>
        </p:nvSpPr>
        <p:spPr>
          <a:xfrm>
            <a:off x="6667500" y="1790700"/>
            <a:ext cx="9525" cy="152400"/>
          </a:xfrm>
          <a:custGeom>
            <a:avLst/>
            <a:gdLst/>
            <a:ahLst/>
            <a:cxnLst/>
            <a:rect l="l" t="t" r="r" b="b"/>
            <a:pathLst>
              <a:path w="9525" h="152400">
                <a:moveTo>
                  <a:pt x="0" y="0"/>
                </a:moveTo>
                <a:lnTo>
                  <a:pt x="0" y="152400"/>
                </a:lnTo>
              </a:path>
            </a:pathLst>
          </a:custGeom>
          <a:noFill/>
          <a:ln w="19050">
            <a:solidFill>
              <a:srgbClr val="3A9E6A"/>
            </a:solidFill>
            <a:custDash>
              <a:ds d="200000" sp="150000"/>
            </a:custDash>
          </a:ln>
        </p:spPr>
      </p:sp>
      <p:sp>
        <p:nvSpPr>
          <p:cNvPr id="21" name="Line 21"/>
          <p:cNvSpPr/>
          <p:nvPr/>
        </p:nvSpPr>
        <p:spPr>
          <a:xfrm>
            <a:off x="9448800" y="1790700"/>
            <a:ext cx="9525" cy="152400"/>
          </a:xfrm>
          <a:custGeom>
            <a:avLst/>
            <a:gdLst/>
            <a:ahLst/>
            <a:cxnLst/>
            <a:rect l="l" t="t" r="r" b="b"/>
            <a:pathLst>
              <a:path w="9525" h="152400">
                <a:moveTo>
                  <a:pt x="0" y="0"/>
                </a:moveTo>
                <a:lnTo>
                  <a:pt x="0" y="152400"/>
                </a:lnTo>
              </a:path>
            </a:pathLst>
          </a:custGeom>
          <a:noFill/>
          <a:ln w="19050">
            <a:solidFill>
              <a:srgbClr val="9E9E9E"/>
            </a:solidFill>
            <a:custDash>
              <a:ds d="200000" sp="150000"/>
            </a:custDash>
          </a:ln>
        </p:spPr>
      </p:sp>
      <p:sp>
        <p:nvSpPr>
          <p:cNvPr id="22" name="Rectangle 22"/>
          <p:cNvSpPr/>
          <p:nvPr/>
        </p:nvSpPr>
        <p:spPr>
          <a:xfrm>
            <a:off x="609600" y="1943100"/>
            <a:ext cx="2628900" cy="2571750"/>
          </a:xfrm>
          <a:prstGeom prst="roundRect">
            <a:avLst>
              <a:gd name="adj" fmla="val 4444"/>
            </a:avLst>
          </a:prstGeom>
          <a:solidFill>
            <a:srgbClr val="F0EDE8"/>
          </a:solidFill>
          <a:ln>
            <a:noFill/>
          </a:ln>
        </p:spPr>
      </p:sp>
      <p:sp>
        <p:nvSpPr>
          <p:cNvPr id="23" name="Rectangle 23"/>
          <p:cNvSpPr/>
          <p:nvPr/>
        </p:nvSpPr>
        <p:spPr>
          <a:xfrm>
            <a:off x="609600" y="1943100"/>
            <a:ext cx="2628900" cy="47625"/>
          </a:xfrm>
          <a:prstGeom prst="roundRect">
            <a:avLst>
              <a:gd name="adj" fmla="val 4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24" name="Ellipse 24"/>
          <p:cNvSpPr/>
          <p:nvPr/>
        </p:nvSpPr>
        <p:spPr>
          <a:xfrm>
            <a:off x="838200" y="2286000"/>
            <a:ext cx="533400" cy="533400"/>
          </a:xfrm>
          <a:prstGeom prst="ellipse">
            <a:avLst/>
          </a:prstGeom>
          <a:solidFill>
            <a:srgbClr val="C96133"/>
          </a:solidFill>
          <a:ln>
            <a:noFill/>
          </a:ln>
        </p:spPr>
      </p:sp>
      <p:grpSp>
        <p:nvGrpSpPr>
          <p:cNvPr id="27" name="Group 27"/>
          <p:cNvGrpSpPr/>
          <p:nvPr/>
        </p:nvGrpSpPr>
        <p:grpSpPr>
          <a:xfrm>
            <a:off x="952498" y="2362200"/>
            <a:ext cx="304803" cy="381002"/>
            <a:chOff x="952498" y="2362200"/>
            <a:chExt cx="304803" cy="381002"/>
          </a:xfrm>
        </p:grpSpPr>
        <p:sp>
          <p:nvSpPr>
            <p:cNvPr id="25" name="Freeform 25"/>
            <p:cNvSpPr/>
            <p:nvPr/>
          </p:nvSpPr>
          <p:spPr>
            <a:xfrm>
              <a:off x="952498" y="2362200"/>
              <a:ext cx="304803" cy="381002"/>
            </a:xfrm>
            <a:custGeom>
              <a:avLst/>
              <a:gdLst/>
              <a:ahLst/>
              <a:cxnLst/>
              <a:rect l="l" t="t" r="r" b="b"/>
              <a:pathLst>
                <a:path w="304803" h="381002">
                  <a:moveTo>
                    <a:pt x="152402" y="0"/>
                  </a:moveTo>
                  <a:lnTo>
                    <a:pt x="154631" y="133"/>
                  </a:lnTo>
                  <a:cubicBezTo>
                    <a:pt x="163384" y="1166"/>
                    <a:pt x="170286" y="8068"/>
                    <a:pt x="171318" y="16821"/>
                  </a:cubicBezTo>
                  <a:lnTo>
                    <a:pt x="171452" y="19050"/>
                  </a:lnTo>
                  <a:lnTo>
                    <a:pt x="171452" y="95250"/>
                  </a:lnTo>
                  <a:lnTo>
                    <a:pt x="171547" y="98108"/>
                  </a:lnTo>
                  <a:cubicBezTo>
                    <a:pt x="172955" y="116851"/>
                    <a:pt x="187822" y="131766"/>
                    <a:pt x="206561" y="133236"/>
                  </a:cubicBezTo>
                  <a:lnTo>
                    <a:pt x="209552" y="133350"/>
                  </a:lnTo>
                  <a:lnTo>
                    <a:pt x="285752" y="133350"/>
                  </a:lnTo>
                  <a:lnTo>
                    <a:pt x="287981" y="133483"/>
                  </a:lnTo>
                  <a:cubicBezTo>
                    <a:pt x="296734" y="134516"/>
                    <a:pt x="303636" y="141418"/>
                    <a:pt x="304668" y="150171"/>
                  </a:cubicBezTo>
                  <a:lnTo>
                    <a:pt x="304802" y="152400"/>
                  </a:lnTo>
                  <a:lnTo>
                    <a:pt x="304802" y="323850"/>
                  </a:lnTo>
                  <a:cubicBezTo>
                    <a:pt x="304803" y="354112"/>
                    <a:pt x="281214" y="379129"/>
                    <a:pt x="251004" y="380905"/>
                  </a:cubicBezTo>
                  <a:lnTo>
                    <a:pt x="247652" y="381000"/>
                  </a:lnTo>
                  <a:lnTo>
                    <a:pt x="57152" y="381000"/>
                  </a:lnTo>
                  <a:cubicBezTo>
                    <a:pt x="26890" y="381002"/>
                    <a:pt x="1872" y="357413"/>
                    <a:pt x="97" y="327203"/>
                  </a:cubicBezTo>
                  <a:lnTo>
                    <a:pt x="2" y="323850"/>
                  </a:lnTo>
                  <a:lnTo>
                    <a:pt x="2" y="57150"/>
                  </a:lnTo>
                  <a:cubicBezTo>
                    <a:pt x="0" y="26888"/>
                    <a:pt x="23589" y="1871"/>
                    <a:pt x="53799" y="95"/>
                  </a:cubicBezTo>
                  <a:lnTo>
                    <a:pt x="57152" y="0"/>
                  </a:lnTo>
                  <a:close/>
                  <a:moveTo>
                    <a:pt x="95252" y="190500"/>
                  </a:moveTo>
                  <a:cubicBezTo>
                    <a:pt x="84731" y="190500"/>
                    <a:pt x="76202" y="199029"/>
                    <a:pt x="76202" y="209550"/>
                  </a:cubicBezTo>
                  <a:lnTo>
                    <a:pt x="76202" y="304800"/>
                  </a:lnTo>
                  <a:cubicBezTo>
                    <a:pt x="76202" y="315321"/>
                    <a:pt x="84731" y="323850"/>
                    <a:pt x="95252" y="323850"/>
                  </a:cubicBezTo>
                  <a:cubicBezTo>
                    <a:pt x="105773" y="323850"/>
                    <a:pt x="114302" y="315321"/>
                    <a:pt x="114302" y="304800"/>
                  </a:cubicBezTo>
                  <a:lnTo>
                    <a:pt x="114302" y="209550"/>
                  </a:lnTo>
                  <a:cubicBezTo>
                    <a:pt x="114302" y="199029"/>
                    <a:pt x="105773" y="190500"/>
                    <a:pt x="95252" y="190500"/>
                  </a:cubicBezTo>
                  <a:moveTo>
                    <a:pt x="152402" y="266700"/>
                  </a:moveTo>
                  <a:cubicBezTo>
                    <a:pt x="141881" y="266700"/>
                    <a:pt x="133352" y="275229"/>
                    <a:pt x="133352" y="285750"/>
                  </a:cubicBezTo>
                  <a:lnTo>
                    <a:pt x="133352" y="304800"/>
                  </a:lnTo>
                  <a:cubicBezTo>
                    <a:pt x="133352" y="315321"/>
                    <a:pt x="141881" y="323850"/>
                    <a:pt x="152402" y="323850"/>
                  </a:cubicBezTo>
                  <a:cubicBezTo>
                    <a:pt x="162923" y="323850"/>
                    <a:pt x="171452" y="315321"/>
                    <a:pt x="171452" y="304800"/>
                  </a:cubicBezTo>
                  <a:lnTo>
                    <a:pt x="171452" y="285750"/>
                  </a:lnTo>
                  <a:cubicBezTo>
                    <a:pt x="171452" y="275229"/>
                    <a:pt x="162923" y="266700"/>
                    <a:pt x="152402" y="266700"/>
                  </a:cubicBezTo>
                  <a:moveTo>
                    <a:pt x="209552" y="228600"/>
                  </a:moveTo>
                  <a:cubicBezTo>
                    <a:pt x="199031" y="228600"/>
                    <a:pt x="190502" y="237129"/>
                    <a:pt x="190502" y="247650"/>
                  </a:cubicBezTo>
                  <a:lnTo>
                    <a:pt x="190502" y="304800"/>
                  </a:lnTo>
                  <a:cubicBezTo>
                    <a:pt x="190502" y="315321"/>
                    <a:pt x="199031" y="323850"/>
                    <a:pt x="209552" y="323850"/>
                  </a:cubicBezTo>
                  <a:cubicBezTo>
                    <a:pt x="220073" y="323850"/>
                    <a:pt x="228602" y="315321"/>
                    <a:pt x="228602" y="304800"/>
                  </a:cubicBezTo>
                  <a:lnTo>
                    <a:pt x="228602" y="247650"/>
                  </a:lnTo>
                  <a:cubicBezTo>
                    <a:pt x="228602" y="237129"/>
                    <a:pt x="220073" y="228600"/>
                    <a:pt x="209552" y="228600"/>
                  </a:cubicBezTo>
                </a:path>
              </a:pathLst>
            </a:custGeom>
            <a:solidFill>
              <a:srgbClr val="FAFAF8"/>
            </a:solidFill>
            <a:ln>
              <a:noFill/>
            </a:ln>
          </p:spPr>
        </p:sp>
        <p:sp>
          <p:nvSpPr>
            <p:cNvPr id="26" name="Freeform 26"/>
            <p:cNvSpPr/>
            <p:nvPr/>
          </p:nvSpPr>
          <p:spPr>
            <a:xfrm>
              <a:off x="1162031" y="2381231"/>
              <a:ext cx="76219" cy="76219"/>
            </a:xfrm>
            <a:custGeom>
              <a:avLst/>
              <a:gdLst/>
              <a:ahLst/>
              <a:cxnLst/>
              <a:rect l="l" t="t" r="r" b="b"/>
              <a:pathLst>
                <a:path w="76219" h="76219">
                  <a:moveTo>
                    <a:pt x="76219" y="76219"/>
                  </a:moveTo>
                  <a:lnTo>
                    <a:pt x="19" y="76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8"/>
            </a:solidFill>
            <a:ln>
              <a:noFill/>
            </a:ln>
          </p:spPr>
        </p:sp>
      </p:grpSp>
      <p:sp>
        <p:nvSpPr>
          <p:cNvPr id="28" name="TextBox 28"/>
          <p:cNvSpPr txBox="1"/>
          <p:nvPr/>
        </p:nvSpPr>
        <p:spPr>
          <a:xfrm>
            <a:off x="1511618" y="2295049"/>
            <a:ext cx="607888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AGENT 01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505902" y="2465546"/>
            <a:ext cx="997715" cy="2895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425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JD 分析师</a:t>
            </a:r>
          </a:p>
        </p:txBody>
      </p:sp>
      <p:sp>
        <p:nvSpPr>
          <p:cNvPr id="30" name="Rectangle 30"/>
          <p:cNvSpPr/>
          <p:nvPr/>
        </p:nvSpPr>
        <p:spPr>
          <a:xfrm>
            <a:off x="800100" y="2876550"/>
            <a:ext cx="2247900" cy="9525"/>
          </a:xfrm>
          <a:prstGeom prst="rect">
            <a:avLst/>
          </a:prstGeom>
          <a:solidFill>
            <a:srgbClr val="E0D8D0"/>
          </a:solidFill>
          <a:ln>
            <a:noFill/>
          </a:ln>
        </p:spPr>
      </p:sp>
      <p:sp>
        <p:nvSpPr>
          <p:cNvPr id="31" name="TextBox 31"/>
          <p:cNvSpPr txBox="1"/>
          <p:nvPr/>
        </p:nvSpPr>
        <p:spPr>
          <a:xfrm>
            <a:off x="785812" y="2983706"/>
            <a:ext cx="989767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12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· 匹配度评分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85812" y="3212306"/>
            <a:ext cx="1154073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12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· 能力缺口识别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85812" y="3440906"/>
            <a:ext cx="825460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12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· 投递建议</a:t>
            </a:r>
          </a:p>
        </p:txBody>
      </p:sp>
      <p:sp>
        <p:nvSpPr>
          <p:cNvPr id="34" name="Rectangle 34"/>
          <p:cNvSpPr/>
          <p:nvPr/>
        </p:nvSpPr>
        <p:spPr>
          <a:xfrm>
            <a:off x="800100" y="4191000"/>
            <a:ext cx="2247900" cy="247650"/>
          </a:xfrm>
          <a:prstGeom prst="roundRect">
            <a:avLst>
              <a:gd name="adj" fmla="val 23077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35" name="TextBox 35"/>
          <p:cNvSpPr txBox="1"/>
          <p:nvPr/>
        </p:nvSpPr>
        <p:spPr>
          <a:xfrm>
            <a:off x="1591270" y="4257199"/>
            <a:ext cx="665559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dirty="0">
                <a:solidFill>
                  <a:srgbClr val="FAFAF8"/>
                </a:solidFill>
                <a:latin typeface="Arial"/>
                <a:ea typeface="Microsoft YaHei"/>
                <a:cs typeface="Arial"/>
              </a:rPr>
              <a:t>C1 Clarity</a:t>
            </a:r>
          </a:p>
        </p:txBody>
      </p:sp>
      <p:sp>
        <p:nvSpPr>
          <p:cNvPr id="36" name="Rectangle 36"/>
          <p:cNvSpPr/>
          <p:nvPr/>
        </p:nvSpPr>
        <p:spPr>
          <a:xfrm>
            <a:off x="3390900" y="1943100"/>
            <a:ext cx="2628900" cy="2571750"/>
          </a:xfrm>
          <a:prstGeom prst="roundRect">
            <a:avLst>
              <a:gd name="adj" fmla="val 4444"/>
            </a:avLst>
          </a:prstGeom>
          <a:solidFill>
            <a:srgbClr val="F0EDE8"/>
          </a:solidFill>
          <a:ln>
            <a:noFill/>
          </a:ln>
        </p:spPr>
      </p:sp>
      <p:sp>
        <p:nvSpPr>
          <p:cNvPr id="37" name="Rectangle 37"/>
          <p:cNvSpPr/>
          <p:nvPr/>
        </p:nvSpPr>
        <p:spPr>
          <a:xfrm>
            <a:off x="3390900" y="1943100"/>
            <a:ext cx="2628900" cy="47625"/>
          </a:xfrm>
          <a:prstGeom prst="roundRect">
            <a:avLst>
              <a:gd name="adj" fmla="val 40000"/>
            </a:avLst>
          </a:prstGeom>
          <a:solidFill>
            <a:srgbClr val="3D7DE4"/>
          </a:solidFill>
          <a:ln>
            <a:noFill/>
          </a:ln>
        </p:spPr>
      </p:sp>
      <p:sp>
        <p:nvSpPr>
          <p:cNvPr id="38" name="Ellipse 38"/>
          <p:cNvSpPr/>
          <p:nvPr/>
        </p:nvSpPr>
        <p:spPr>
          <a:xfrm>
            <a:off x="3619500" y="2286000"/>
            <a:ext cx="533400" cy="533400"/>
          </a:xfrm>
          <a:prstGeom prst="ellipse">
            <a:avLst/>
          </a:prstGeom>
          <a:solidFill>
            <a:srgbClr val="3D7DE4"/>
          </a:solidFill>
          <a:ln>
            <a:noFill/>
          </a:ln>
        </p:spPr>
      </p:sp>
      <p:sp>
        <p:nvSpPr>
          <p:cNvPr id="39" name="Freeform 39"/>
          <p:cNvSpPr/>
          <p:nvPr/>
        </p:nvSpPr>
        <p:spPr>
          <a:xfrm>
            <a:off x="3714725" y="2452451"/>
            <a:ext cx="348980" cy="258762"/>
          </a:xfrm>
          <a:custGeom>
            <a:avLst/>
            <a:gdLst/>
            <a:ahLst/>
            <a:cxnLst/>
            <a:rect l="l" t="t" r="r" b="b"/>
            <a:pathLst>
              <a:path w="348980" h="258762">
                <a:moveTo>
                  <a:pt x="112173" y="198"/>
                </a:moveTo>
                <a:cubicBezTo>
                  <a:pt x="109067" y="198"/>
                  <a:pt x="105753" y="503"/>
                  <a:pt x="102533" y="1284"/>
                </a:cubicBezTo>
                <a:cubicBezTo>
                  <a:pt x="99257" y="2065"/>
                  <a:pt x="91446" y="4427"/>
                  <a:pt x="86569" y="11990"/>
                </a:cubicBezTo>
                <a:lnTo>
                  <a:pt x="86303" y="12371"/>
                </a:lnTo>
                <a:lnTo>
                  <a:pt x="74739" y="32374"/>
                </a:lnTo>
                <a:cubicBezTo>
                  <a:pt x="68891" y="36279"/>
                  <a:pt x="64567" y="41137"/>
                  <a:pt x="61538" y="46033"/>
                </a:cubicBezTo>
                <a:lnTo>
                  <a:pt x="61271" y="46414"/>
                </a:lnTo>
                <a:lnTo>
                  <a:pt x="12274" y="134996"/>
                </a:lnTo>
                <a:cubicBezTo>
                  <a:pt x="10315" y="138006"/>
                  <a:pt x="8571" y="141151"/>
                  <a:pt x="7055" y="144407"/>
                </a:cubicBezTo>
                <a:lnTo>
                  <a:pt x="6940" y="144597"/>
                </a:lnTo>
                <a:cubicBezTo>
                  <a:pt x="2359" y="154590"/>
                  <a:pt x="0" y="165457"/>
                  <a:pt x="25" y="176449"/>
                </a:cubicBezTo>
                <a:cubicBezTo>
                  <a:pt x="25" y="218533"/>
                  <a:pt x="34141" y="252649"/>
                  <a:pt x="76225" y="252649"/>
                </a:cubicBezTo>
                <a:cubicBezTo>
                  <a:pt x="118309" y="252649"/>
                  <a:pt x="152425" y="218533"/>
                  <a:pt x="152425" y="176449"/>
                </a:cubicBezTo>
                <a:lnTo>
                  <a:pt x="152425" y="157399"/>
                </a:lnTo>
                <a:lnTo>
                  <a:pt x="190525" y="157399"/>
                </a:lnTo>
                <a:lnTo>
                  <a:pt x="190525" y="176449"/>
                </a:lnTo>
                <a:cubicBezTo>
                  <a:pt x="190530" y="207617"/>
                  <a:pt x="209517" y="235641"/>
                  <a:pt x="238462" y="247201"/>
                </a:cubicBezTo>
                <a:cubicBezTo>
                  <a:pt x="267407" y="258762"/>
                  <a:pt x="300475" y="251529"/>
                  <a:pt x="321951" y="228940"/>
                </a:cubicBezTo>
                <a:cubicBezTo>
                  <a:pt x="343426" y="206351"/>
                  <a:pt x="348980" y="172960"/>
                  <a:pt x="335972" y="144635"/>
                </a:cubicBezTo>
                <a:lnTo>
                  <a:pt x="335896" y="144407"/>
                </a:lnTo>
                <a:cubicBezTo>
                  <a:pt x="334379" y="141151"/>
                  <a:pt x="332635" y="138006"/>
                  <a:pt x="330676" y="134996"/>
                </a:cubicBezTo>
                <a:lnTo>
                  <a:pt x="281679" y="46414"/>
                </a:lnTo>
                <a:lnTo>
                  <a:pt x="281413" y="46033"/>
                </a:lnTo>
                <a:cubicBezTo>
                  <a:pt x="278044" y="40590"/>
                  <a:pt x="273541" y="35937"/>
                  <a:pt x="268211" y="32393"/>
                </a:cubicBezTo>
                <a:lnTo>
                  <a:pt x="256648" y="12371"/>
                </a:lnTo>
                <a:lnTo>
                  <a:pt x="256381" y="11990"/>
                </a:lnTo>
                <a:cubicBezTo>
                  <a:pt x="251504" y="4427"/>
                  <a:pt x="243675" y="2084"/>
                  <a:pt x="240417" y="1284"/>
                </a:cubicBezTo>
                <a:cubicBezTo>
                  <a:pt x="236273" y="328"/>
                  <a:pt x="232009" y="0"/>
                  <a:pt x="227768" y="313"/>
                </a:cubicBezTo>
                <a:cubicBezTo>
                  <a:pt x="223312" y="559"/>
                  <a:pt x="218932" y="1564"/>
                  <a:pt x="214814" y="3284"/>
                </a:cubicBezTo>
                <a:cubicBezTo>
                  <a:pt x="211309" y="4827"/>
                  <a:pt x="202660" y="9514"/>
                  <a:pt x="200450" y="20220"/>
                </a:cubicBezTo>
                <a:lnTo>
                  <a:pt x="200317" y="20925"/>
                </a:lnTo>
                <a:lnTo>
                  <a:pt x="197650" y="41880"/>
                </a:lnTo>
                <a:cubicBezTo>
                  <a:pt x="193459" y="47271"/>
                  <a:pt x="190525" y="54072"/>
                  <a:pt x="190525" y="62149"/>
                </a:cubicBezTo>
                <a:lnTo>
                  <a:pt x="190525" y="81199"/>
                </a:lnTo>
                <a:lnTo>
                  <a:pt x="152425" y="81199"/>
                </a:lnTo>
                <a:lnTo>
                  <a:pt x="152425" y="62149"/>
                </a:lnTo>
                <a:cubicBezTo>
                  <a:pt x="152425" y="54072"/>
                  <a:pt x="149492" y="47271"/>
                  <a:pt x="145320" y="41880"/>
                </a:cubicBezTo>
                <a:lnTo>
                  <a:pt x="142653" y="20925"/>
                </a:lnTo>
                <a:lnTo>
                  <a:pt x="142500" y="20220"/>
                </a:lnTo>
                <a:cubicBezTo>
                  <a:pt x="140290" y="9514"/>
                  <a:pt x="131642" y="4827"/>
                  <a:pt x="128136" y="3284"/>
                </a:cubicBezTo>
                <a:cubicBezTo>
                  <a:pt x="124019" y="1564"/>
                  <a:pt x="119638" y="559"/>
                  <a:pt x="115182" y="313"/>
                </a:cubicBezTo>
                <a:cubicBezTo>
                  <a:pt x="114181" y="241"/>
                  <a:pt x="113177" y="203"/>
                  <a:pt x="112173" y="198"/>
                </a:cubicBezTo>
                <a:close/>
                <a:moveTo>
                  <a:pt x="76225" y="138349"/>
                </a:moveTo>
                <a:cubicBezTo>
                  <a:pt x="93054" y="138358"/>
                  <a:pt x="107884" y="149407"/>
                  <a:pt x="112707" y="165531"/>
                </a:cubicBezTo>
                <a:cubicBezTo>
                  <a:pt x="117530" y="181654"/>
                  <a:pt x="111203" y="199031"/>
                  <a:pt x="97143" y="208280"/>
                </a:cubicBezTo>
                <a:cubicBezTo>
                  <a:pt x="83083" y="217528"/>
                  <a:pt x="64620" y="216457"/>
                  <a:pt x="51725" y="205643"/>
                </a:cubicBezTo>
                <a:cubicBezTo>
                  <a:pt x="38829" y="194830"/>
                  <a:pt x="34555" y="176837"/>
                  <a:pt x="41211" y="161380"/>
                </a:cubicBezTo>
                <a:lnTo>
                  <a:pt x="44831" y="154865"/>
                </a:lnTo>
                <a:cubicBezTo>
                  <a:pt x="51689" y="144902"/>
                  <a:pt x="63195" y="138349"/>
                  <a:pt x="76225" y="138349"/>
                </a:cubicBezTo>
                <a:close/>
                <a:moveTo>
                  <a:pt x="266725" y="138349"/>
                </a:moveTo>
                <a:cubicBezTo>
                  <a:pt x="279755" y="138349"/>
                  <a:pt x="291262" y="144902"/>
                  <a:pt x="298120" y="154865"/>
                </a:cubicBezTo>
                <a:lnTo>
                  <a:pt x="301739" y="161380"/>
                </a:lnTo>
                <a:cubicBezTo>
                  <a:pt x="308395" y="176837"/>
                  <a:pt x="304121" y="194830"/>
                  <a:pt x="291226" y="205643"/>
                </a:cubicBezTo>
                <a:cubicBezTo>
                  <a:pt x="278330" y="216457"/>
                  <a:pt x="259868" y="217528"/>
                  <a:pt x="245808" y="208280"/>
                </a:cubicBezTo>
                <a:cubicBezTo>
                  <a:pt x="231748" y="199031"/>
                  <a:pt x="225421" y="181654"/>
                  <a:pt x="230244" y="165531"/>
                </a:cubicBezTo>
                <a:cubicBezTo>
                  <a:pt x="235066" y="149407"/>
                  <a:pt x="249896" y="138358"/>
                  <a:pt x="266725" y="138349"/>
                </a:cubicBezTo>
                <a:close/>
              </a:path>
            </a:pathLst>
          </a:custGeom>
          <a:solidFill>
            <a:srgbClr val="FAFAF8"/>
          </a:solidFill>
          <a:ln>
            <a:noFill/>
          </a:ln>
        </p:spPr>
      </p:sp>
      <p:sp>
        <p:nvSpPr>
          <p:cNvPr id="40" name="TextBox 40"/>
          <p:cNvSpPr txBox="1"/>
          <p:nvPr/>
        </p:nvSpPr>
        <p:spPr>
          <a:xfrm>
            <a:off x="4292918" y="2295049"/>
            <a:ext cx="645268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b="1" dirty="0">
                <a:solidFill>
                  <a:srgbClr val="3D7DE4"/>
                </a:solidFill>
                <a:latin typeface="Arial"/>
                <a:ea typeface="Microsoft YaHei"/>
                <a:cs typeface="Arial"/>
              </a:rPr>
              <a:t>AGENT 02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287202" y="2465546"/>
            <a:ext cx="1128832" cy="2895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425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公司调研员</a:t>
            </a:r>
          </a:p>
        </p:txBody>
      </p:sp>
      <p:sp>
        <p:nvSpPr>
          <p:cNvPr id="42" name="Rectangle 42"/>
          <p:cNvSpPr/>
          <p:nvPr/>
        </p:nvSpPr>
        <p:spPr>
          <a:xfrm>
            <a:off x="3581400" y="2876550"/>
            <a:ext cx="2247900" cy="9525"/>
          </a:xfrm>
          <a:prstGeom prst="rect">
            <a:avLst/>
          </a:prstGeom>
          <a:solidFill>
            <a:srgbClr val="E0D8D0"/>
          </a:solidFill>
          <a:ln>
            <a:noFill/>
          </a:ln>
        </p:spPr>
      </p:sp>
      <p:sp>
        <p:nvSpPr>
          <p:cNvPr id="43" name="TextBox 43"/>
          <p:cNvSpPr txBox="1"/>
          <p:nvPr/>
        </p:nvSpPr>
        <p:spPr>
          <a:xfrm>
            <a:off x="3567112" y="2983706"/>
            <a:ext cx="1154073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12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· 工程文化信号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3567112" y="3212306"/>
            <a:ext cx="989767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12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· 人脉切入点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3567112" y="3440906"/>
            <a:ext cx="1318379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12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· 一句话公司定位</a:t>
            </a:r>
          </a:p>
        </p:txBody>
      </p:sp>
      <p:sp>
        <p:nvSpPr>
          <p:cNvPr id="46" name="Rectangle 46"/>
          <p:cNvSpPr/>
          <p:nvPr/>
        </p:nvSpPr>
        <p:spPr>
          <a:xfrm>
            <a:off x="3581400" y="4191000"/>
            <a:ext cx="2247900" cy="247650"/>
          </a:xfrm>
          <a:prstGeom prst="roundRect">
            <a:avLst>
              <a:gd name="adj" fmla="val 23077"/>
            </a:avLst>
          </a:prstGeom>
          <a:solidFill>
            <a:srgbClr val="3D7DE4"/>
          </a:solidFill>
          <a:ln>
            <a:noFill/>
          </a:ln>
        </p:spPr>
      </p:sp>
      <p:sp>
        <p:nvSpPr>
          <p:cNvPr id="47" name="TextBox 47"/>
          <p:cNvSpPr txBox="1"/>
          <p:nvPr/>
        </p:nvSpPr>
        <p:spPr>
          <a:xfrm>
            <a:off x="4219492" y="4257199"/>
            <a:ext cx="971717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dirty="0">
                <a:solidFill>
                  <a:srgbClr val="FAFAF8"/>
                </a:solidFill>
                <a:latin typeface="Arial"/>
                <a:ea typeface="Microsoft YaHei"/>
                <a:cs typeface="Arial"/>
              </a:rPr>
              <a:t>C3 Connection</a:t>
            </a:r>
          </a:p>
        </p:txBody>
      </p:sp>
      <p:sp>
        <p:nvSpPr>
          <p:cNvPr id="48" name="Rectangle 48"/>
          <p:cNvSpPr/>
          <p:nvPr/>
        </p:nvSpPr>
        <p:spPr>
          <a:xfrm>
            <a:off x="6172200" y="1943100"/>
            <a:ext cx="2628900" cy="2571750"/>
          </a:xfrm>
          <a:prstGeom prst="roundRect">
            <a:avLst>
              <a:gd name="adj" fmla="val 4444"/>
            </a:avLst>
          </a:prstGeom>
          <a:solidFill>
            <a:srgbClr val="F0EDE8"/>
          </a:solidFill>
          <a:ln>
            <a:noFill/>
          </a:ln>
        </p:spPr>
      </p:sp>
      <p:sp>
        <p:nvSpPr>
          <p:cNvPr id="49" name="Rectangle 49"/>
          <p:cNvSpPr/>
          <p:nvPr/>
        </p:nvSpPr>
        <p:spPr>
          <a:xfrm>
            <a:off x="6172200" y="1943100"/>
            <a:ext cx="2628900" cy="47625"/>
          </a:xfrm>
          <a:prstGeom prst="roundRect">
            <a:avLst>
              <a:gd name="adj" fmla="val 40000"/>
            </a:avLst>
          </a:prstGeom>
          <a:solidFill>
            <a:srgbClr val="3A9E6A"/>
          </a:solidFill>
          <a:ln>
            <a:noFill/>
          </a:ln>
        </p:spPr>
      </p:sp>
      <p:sp>
        <p:nvSpPr>
          <p:cNvPr id="50" name="Ellipse 50"/>
          <p:cNvSpPr/>
          <p:nvPr/>
        </p:nvSpPr>
        <p:spPr>
          <a:xfrm>
            <a:off x="6400800" y="2286000"/>
            <a:ext cx="533400" cy="533400"/>
          </a:xfrm>
          <a:prstGeom prst="ellipse">
            <a:avLst/>
          </a:prstGeom>
          <a:solidFill>
            <a:srgbClr val="3A9E6A"/>
          </a:solidFill>
          <a:ln>
            <a:noFill/>
          </a:ln>
        </p:spPr>
      </p:sp>
      <p:grpSp>
        <p:nvGrpSpPr>
          <p:cNvPr id="53" name="Group 53"/>
          <p:cNvGrpSpPr/>
          <p:nvPr/>
        </p:nvGrpSpPr>
        <p:grpSpPr>
          <a:xfrm>
            <a:off x="6477000" y="2400300"/>
            <a:ext cx="381002" cy="304802"/>
            <a:chOff x="6477000" y="2400300"/>
            <a:chExt cx="381002" cy="304802"/>
          </a:xfrm>
        </p:grpSpPr>
        <p:sp>
          <p:nvSpPr>
            <p:cNvPr id="51" name="Freeform 51"/>
            <p:cNvSpPr/>
            <p:nvPr/>
          </p:nvSpPr>
          <p:spPr>
            <a:xfrm>
              <a:off x="6477000" y="2467642"/>
              <a:ext cx="381002" cy="237460"/>
            </a:xfrm>
            <a:custGeom>
              <a:avLst/>
              <a:gdLst/>
              <a:ahLst/>
              <a:cxnLst/>
              <a:rect l="l" t="t" r="r" b="b"/>
              <a:pathLst>
                <a:path w="381002" h="237460">
                  <a:moveTo>
                    <a:pt x="381000" y="0"/>
                  </a:moveTo>
                  <a:lnTo>
                    <a:pt x="381000" y="180308"/>
                  </a:lnTo>
                  <a:cubicBezTo>
                    <a:pt x="381002" y="210570"/>
                    <a:pt x="357413" y="235588"/>
                    <a:pt x="327203" y="237363"/>
                  </a:cubicBezTo>
                  <a:lnTo>
                    <a:pt x="323850" y="237458"/>
                  </a:lnTo>
                  <a:lnTo>
                    <a:pt x="57150" y="237458"/>
                  </a:lnTo>
                  <a:cubicBezTo>
                    <a:pt x="26888" y="237460"/>
                    <a:pt x="1871" y="213871"/>
                    <a:pt x="95" y="183661"/>
                  </a:cubicBezTo>
                  <a:lnTo>
                    <a:pt x="0" y="180308"/>
                  </a:lnTo>
                  <a:lnTo>
                    <a:pt x="0" y="0"/>
                  </a:lnTo>
                  <a:lnTo>
                    <a:pt x="179927" y="119958"/>
                  </a:lnTo>
                  <a:lnTo>
                    <a:pt x="182137" y="121215"/>
                  </a:lnTo>
                  <a:cubicBezTo>
                    <a:pt x="187414" y="123794"/>
                    <a:pt x="193586" y="123794"/>
                    <a:pt x="198863" y="121215"/>
                  </a:cubicBezTo>
                  <a:lnTo>
                    <a:pt x="201073" y="119958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FAFAF8"/>
            </a:solidFill>
            <a:ln>
              <a:noFill/>
            </a:ln>
          </p:spPr>
        </p:sp>
        <p:sp>
          <p:nvSpPr>
            <p:cNvPr id="52" name="Freeform 52"/>
            <p:cNvSpPr/>
            <p:nvPr/>
          </p:nvSpPr>
          <p:spPr>
            <a:xfrm>
              <a:off x="6485477" y="2400300"/>
              <a:ext cx="364046" cy="148533"/>
            </a:xfrm>
            <a:custGeom>
              <a:avLst/>
              <a:gdLst/>
              <a:ahLst/>
              <a:cxnLst/>
              <a:rect l="l" t="t" r="r" b="b"/>
              <a:pathLst>
                <a:path w="364046" h="148533">
                  <a:moveTo>
                    <a:pt x="315373" y="0"/>
                  </a:moveTo>
                  <a:cubicBezTo>
                    <a:pt x="335947" y="0"/>
                    <a:pt x="353987" y="10858"/>
                    <a:pt x="364046" y="27184"/>
                  </a:cubicBezTo>
                  <a:lnTo>
                    <a:pt x="182023" y="148533"/>
                  </a:lnTo>
                  <a:lnTo>
                    <a:pt x="0" y="27184"/>
                  </a:lnTo>
                  <a:cubicBezTo>
                    <a:pt x="9691" y="11444"/>
                    <a:pt x="26400" y="1365"/>
                    <a:pt x="44844" y="133"/>
                  </a:cubicBezTo>
                  <a:lnTo>
                    <a:pt x="48673" y="0"/>
                  </a:lnTo>
                  <a:lnTo>
                    <a:pt x="315373" y="0"/>
                  </a:lnTo>
                  <a:close/>
                </a:path>
              </a:pathLst>
            </a:custGeom>
            <a:solidFill>
              <a:srgbClr val="FAFAF8"/>
            </a:solidFill>
            <a:ln>
              <a:noFill/>
            </a:ln>
          </p:spPr>
        </p:sp>
      </p:grpSp>
      <p:sp>
        <p:nvSpPr>
          <p:cNvPr id="54" name="TextBox 54"/>
          <p:cNvSpPr txBox="1"/>
          <p:nvPr/>
        </p:nvSpPr>
        <p:spPr>
          <a:xfrm>
            <a:off x="7074218" y="2295049"/>
            <a:ext cx="645268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b="1" dirty="0">
                <a:solidFill>
                  <a:srgbClr val="3A9E6A"/>
                </a:solidFill>
                <a:latin typeface="Arial"/>
                <a:ea typeface="Microsoft YaHei"/>
                <a:cs typeface="Arial"/>
              </a:rPr>
              <a:t>AGENT 03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7068502" y="2465546"/>
            <a:ext cx="1544033" cy="2895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425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Outreach 起草</a:t>
            </a:r>
          </a:p>
        </p:txBody>
      </p:sp>
      <p:sp>
        <p:nvSpPr>
          <p:cNvPr id="56" name="Rectangle 56"/>
          <p:cNvSpPr/>
          <p:nvPr/>
        </p:nvSpPr>
        <p:spPr>
          <a:xfrm>
            <a:off x="6362700" y="2876550"/>
            <a:ext cx="2247900" cy="9525"/>
          </a:xfrm>
          <a:prstGeom prst="rect">
            <a:avLst/>
          </a:prstGeom>
          <a:solidFill>
            <a:srgbClr val="E0D8D0"/>
          </a:solidFill>
          <a:ln>
            <a:noFill/>
          </a:ln>
        </p:spPr>
      </p:sp>
      <p:sp>
        <p:nvSpPr>
          <p:cNvPr id="57" name="TextBox 57"/>
          <p:cNvSpPr txBox="1"/>
          <p:nvPr/>
        </p:nvSpPr>
        <p:spPr>
          <a:xfrm>
            <a:off x="6348412" y="2983706"/>
            <a:ext cx="1186934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12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· LinkedIn 附言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6348412" y="3212306"/>
            <a:ext cx="1482685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12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· 真诚，不提找工作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6348412" y="3440906"/>
            <a:ext cx="989767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12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· 开放式结尾</a:t>
            </a:r>
          </a:p>
        </p:txBody>
      </p:sp>
      <p:sp>
        <p:nvSpPr>
          <p:cNvPr id="60" name="Rectangle 60"/>
          <p:cNvSpPr/>
          <p:nvPr/>
        </p:nvSpPr>
        <p:spPr>
          <a:xfrm>
            <a:off x="6362700" y="4191000"/>
            <a:ext cx="2247900" cy="247650"/>
          </a:xfrm>
          <a:prstGeom prst="roundRect">
            <a:avLst>
              <a:gd name="adj" fmla="val 23077"/>
            </a:avLst>
          </a:prstGeom>
          <a:solidFill>
            <a:srgbClr val="3A9E6A"/>
          </a:solidFill>
          <a:ln>
            <a:noFill/>
          </a:ln>
        </p:spPr>
      </p:sp>
      <p:sp>
        <p:nvSpPr>
          <p:cNvPr id="61" name="TextBox 61"/>
          <p:cNvSpPr txBox="1"/>
          <p:nvPr/>
        </p:nvSpPr>
        <p:spPr>
          <a:xfrm>
            <a:off x="7000792" y="4257199"/>
            <a:ext cx="971717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dirty="0">
                <a:solidFill>
                  <a:srgbClr val="FAFAF8"/>
                </a:solidFill>
                <a:latin typeface="Arial"/>
                <a:ea typeface="Microsoft YaHei"/>
                <a:cs typeface="Arial"/>
              </a:rPr>
              <a:t>C3 Connection</a:t>
            </a:r>
          </a:p>
        </p:txBody>
      </p:sp>
      <p:sp>
        <p:nvSpPr>
          <p:cNvPr id="62" name="Rectangle 62"/>
          <p:cNvSpPr/>
          <p:nvPr/>
        </p:nvSpPr>
        <p:spPr>
          <a:xfrm>
            <a:off x="8953500" y="1943100"/>
            <a:ext cx="2628900" cy="2571750"/>
          </a:xfrm>
          <a:prstGeom prst="roundRect">
            <a:avLst>
              <a:gd name="adj" fmla="val 4444"/>
            </a:avLst>
          </a:prstGeom>
          <a:solidFill>
            <a:srgbClr val="F0EDE8"/>
          </a:solidFill>
          <a:ln>
            <a:noFill/>
          </a:ln>
        </p:spPr>
      </p:sp>
      <p:sp>
        <p:nvSpPr>
          <p:cNvPr id="63" name="Rectangle 63"/>
          <p:cNvSpPr/>
          <p:nvPr/>
        </p:nvSpPr>
        <p:spPr>
          <a:xfrm>
            <a:off x="8953500" y="1943100"/>
            <a:ext cx="2628900" cy="47625"/>
          </a:xfrm>
          <a:prstGeom prst="roundRect">
            <a:avLst>
              <a:gd name="adj" fmla="val 40000"/>
            </a:avLst>
          </a:prstGeom>
          <a:solidFill>
            <a:srgbClr val="5A5A5A"/>
          </a:solidFill>
          <a:ln>
            <a:noFill/>
          </a:ln>
        </p:spPr>
      </p:sp>
      <p:sp>
        <p:nvSpPr>
          <p:cNvPr id="64" name="Ellipse 64"/>
          <p:cNvSpPr/>
          <p:nvPr/>
        </p:nvSpPr>
        <p:spPr>
          <a:xfrm>
            <a:off x="9182100" y="2286000"/>
            <a:ext cx="533400" cy="533400"/>
          </a:xfrm>
          <a:prstGeom prst="ellipse">
            <a:avLst/>
          </a:prstGeom>
          <a:solidFill>
            <a:srgbClr val="5A5A5A"/>
          </a:solidFill>
          <a:ln>
            <a:noFill/>
          </a:ln>
        </p:spPr>
      </p:sp>
      <p:grpSp>
        <p:nvGrpSpPr>
          <p:cNvPr id="69" name="Group 69"/>
          <p:cNvGrpSpPr/>
          <p:nvPr/>
        </p:nvGrpSpPr>
        <p:grpSpPr>
          <a:xfrm>
            <a:off x="9277348" y="2381248"/>
            <a:ext cx="342904" cy="342904"/>
            <a:chOff x="9277348" y="2381248"/>
            <a:chExt cx="342904" cy="342904"/>
          </a:xfrm>
        </p:grpSpPr>
        <p:sp>
          <p:nvSpPr>
            <p:cNvPr id="65" name="Freeform 65"/>
            <p:cNvSpPr/>
            <p:nvPr/>
          </p:nvSpPr>
          <p:spPr>
            <a:xfrm>
              <a:off x="9277350" y="2533650"/>
              <a:ext cx="114300" cy="190502"/>
            </a:xfrm>
            <a:custGeom>
              <a:avLst/>
              <a:gdLst/>
              <a:ahLst/>
              <a:cxnLst/>
              <a:rect l="l" t="t" r="r" b="b"/>
              <a:pathLst>
                <a:path w="114300" h="190502">
                  <a:moveTo>
                    <a:pt x="19050" y="0"/>
                  </a:moveTo>
                  <a:lnTo>
                    <a:pt x="95250" y="0"/>
                  </a:lnTo>
                  <a:cubicBezTo>
                    <a:pt x="105771" y="0"/>
                    <a:pt x="114300" y="8529"/>
                    <a:pt x="114300" y="19050"/>
                  </a:cubicBezTo>
                  <a:lnTo>
                    <a:pt x="114300" y="171450"/>
                  </a:lnTo>
                  <a:cubicBezTo>
                    <a:pt x="114300" y="181971"/>
                    <a:pt x="105771" y="190500"/>
                    <a:pt x="95250" y="190500"/>
                  </a:cubicBezTo>
                  <a:lnTo>
                    <a:pt x="57150" y="190500"/>
                  </a:lnTo>
                  <a:cubicBezTo>
                    <a:pt x="26888" y="190502"/>
                    <a:pt x="1871" y="166913"/>
                    <a:pt x="95" y="136703"/>
                  </a:cubicBezTo>
                  <a:lnTo>
                    <a:pt x="0" y="133350"/>
                  </a:ln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  <a:close/>
                </a:path>
              </a:pathLst>
            </a:custGeom>
            <a:solidFill>
              <a:srgbClr val="FAFAF8"/>
            </a:solidFill>
            <a:ln>
              <a:noFill/>
            </a:ln>
          </p:spPr>
        </p:sp>
        <p:sp>
          <p:nvSpPr>
            <p:cNvPr id="66" name="Freeform 66"/>
            <p:cNvSpPr/>
            <p:nvPr/>
          </p:nvSpPr>
          <p:spPr>
            <a:xfrm>
              <a:off x="9429750" y="2533650"/>
              <a:ext cx="190502" cy="190500"/>
            </a:xfrm>
            <a:custGeom>
              <a:avLst/>
              <a:gdLst/>
              <a:ahLst/>
              <a:cxnLst/>
              <a:rect l="l" t="t" r="r" b="b"/>
              <a:pathLst>
                <a:path w="190502" h="190500">
                  <a:moveTo>
                    <a:pt x="190500" y="19050"/>
                  </a:moveTo>
                  <a:lnTo>
                    <a:pt x="190500" y="133350"/>
                  </a:lnTo>
                  <a:cubicBezTo>
                    <a:pt x="190502" y="163612"/>
                    <a:pt x="166913" y="188629"/>
                    <a:pt x="136703" y="190405"/>
                  </a:cubicBezTo>
                  <a:lnTo>
                    <a:pt x="133350" y="190500"/>
                  </a:lnTo>
                  <a:lnTo>
                    <a:pt x="19050" y="190500"/>
                  </a:lnTo>
                  <a:cubicBezTo>
                    <a:pt x="8529" y="190500"/>
                    <a:pt x="0" y="181971"/>
                    <a:pt x="0" y="171450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  <a:lnTo>
                    <a:pt x="171450" y="0"/>
                  </a:lnTo>
                  <a:cubicBezTo>
                    <a:pt x="181971" y="0"/>
                    <a:pt x="190500" y="8529"/>
                    <a:pt x="190500" y="19050"/>
                  </a:cubicBezTo>
                  <a:close/>
                </a:path>
              </a:pathLst>
            </a:custGeom>
            <a:solidFill>
              <a:srgbClr val="FAFAF8"/>
            </a:solidFill>
            <a:ln>
              <a:noFill/>
            </a:ln>
          </p:spPr>
        </p:sp>
        <p:sp>
          <p:nvSpPr>
            <p:cNvPr id="67" name="Freeform 67"/>
            <p:cNvSpPr/>
            <p:nvPr/>
          </p:nvSpPr>
          <p:spPr>
            <a:xfrm>
              <a:off x="9429750" y="2381248"/>
              <a:ext cx="190500" cy="114302"/>
            </a:xfrm>
            <a:custGeom>
              <a:avLst/>
              <a:gdLst/>
              <a:ahLst/>
              <a:cxnLst/>
              <a:rect l="l" t="t" r="r" b="b"/>
              <a:pathLst>
                <a:path w="190500" h="114302">
                  <a:moveTo>
                    <a:pt x="133350" y="2"/>
                  </a:moveTo>
                  <a:cubicBezTo>
                    <a:pt x="163612" y="0"/>
                    <a:pt x="188629" y="23589"/>
                    <a:pt x="190405" y="53799"/>
                  </a:cubicBezTo>
                  <a:lnTo>
                    <a:pt x="190500" y="57152"/>
                  </a:lnTo>
                  <a:lnTo>
                    <a:pt x="190500" y="95252"/>
                  </a:lnTo>
                  <a:cubicBezTo>
                    <a:pt x="190500" y="105773"/>
                    <a:pt x="181971" y="114302"/>
                    <a:pt x="171450" y="114302"/>
                  </a:cubicBezTo>
                  <a:lnTo>
                    <a:pt x="19050" y="114302"/>
                  </a:lnTo>
                  <a:cubicBezTo>
                    <a:pt x="8529" y="114302"/>
                    <a:pt x="0" y="105773"/>
                    <a:pt x="0" y="95252"/>
                  </a:cubicBezTo>
                  <a:lnTo>
                    <a:pt x="0" y="19052"/>
                  </a:lnTo>
                  <a:cubicBezTo>
                    <a:pt x="0" y="8531"/>
                    <a:pt x="8529" y="2"/>
                    <a:pt x="19050" y="2"/>
                  </a:cubicBezTo>
                  <a:lnTo>
                    <a:pt x="133350" y="2"/>
                  </a:lnTo>
                  <a:close/>
                </a:path>
              </a:pathLst>
            </a:custGeom>
            <a:solidFill>
              <a:srgbClr val="FAFAF8"/>
            </a:solidFill>
            <a:ln>
              <a:noFill/>
            </a:ln>
          </p:spPr>
        </p:sp>
        <p:sp>
          <p:nvSpPr>
            <p:cNvPr id="68" name="Freeform 68"/>
            <p:cNvSpPr/>
            <p:nvPr/>
          </p:nvSpPr>
          <p:spPr>
            <a:xfrm>
              <a:off x="9277348" y="2381250"/>
              <a:ext cx="114302" cy="114300"/>
            </a:xfrm>
            <a:custGeom>
              <a:avLst/>
              <a:gdLst/>
              <a:ahLst/>
              <a:cxnLst/>
              <a:rect l="l" t="t" r="r" b="b"/>
              <a:pathLst>
                <a:path w="114302" h="114300">
                  <a:moveTo>
                    <a:pt x="114302" y="19050"/>
                  </a:moveTo>
                  <a:lnTo>
                    <a:pt x="114302" y="95250"/>
                  </a:lnTo>
                  <a:cubicBezTo>
                    <a:pt x="114302" y="105771"/>
                    <a:pt x="105773" y="114300"/>
                    <a:pt x="95252" y="114300"/>
                  </a:cubicBezTo>
                  <a:lnTo>
                    <a:pt x="19052" y="114300"/>
                  </a:lnTo>
                  <a:cubicBezTo>
                    <a:pt x="8531" y="114300"/>
                    <a:pt x="2" y="105771"/>
                    <a:pt x="2" y="95250"/>
                  </a:cubicBezTo>
                  <a:lnTo>
                    <a:pt x="2" y="57150"/>
                  </a:lnTo>
                  <a:cubicBezTo>
                    <a:pt x="0" y="26888"/>
                    <a:pt x="23589" y="1871"/>
                    <a:pt x="53799" y="95"/>
                  </a:cubicBezTo>
                  <a:lnTo>
                    <a:pt x="57152" y="0"/>
                  </a:lnTo>
                  <a:lnTo>
                    <a:pt x="95252" y="0"/>
                  </a:lnTo>
                  <a:cubicBezTo>
                    <a:pt x="105773" y="0"/>
                    <a:pt x="114302" y="8529"/>
                    <a:pt x="114302" y="19050"/>
                  </a:cubicBezTo>
                  <a:close/>
                </a:path>
              </a:pathLst>
            </a:custGeom>
            <a:solidFill>
              <a:srgbClr val="FAFAF8"/>
            </a:solidFill>
            <a:ln>
              <a:noFill/>
            </a:ln>
          </p:spPr>
        </p:sp>
      </p:grpSp>
      <p:sp>
        <p:nvSpPr>
          <p:cNvPr id="70" name="TextBox 70"/>
          <p:cNvSpPr txBox="1"/>
          <p:nvPr/>
        </p:nvSpPr>
        <p:spPr>
          <a:xfrm>
            <a:off x="9855518" y="2295049"/>
            <a:ext cx="645268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b="1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AGENT 04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9849802" y="2465546"/>
            <a:ext cx="1336433" cy="2895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425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Pipeline 追踪</a:t>
            </a:r>
          </a:p>
        </p:txBody>
      </p:sp>
      <p:sp>
        <p:nvSpPr>
          <p:cNvPr id="72" name="Rectangle 72"/>
          <p:cNvSpPr/>
          <p:nvPr/>
        </p:nvSpPr>
        <p:spPr>
          <a:xfrm>
            <a:off x="9144000" y="2876550"/>
            <a:ext cx="2247900" cy="9525"/>
          </a:xfrm>
          <a:prstGeom prst="rect">
            <a:avLst/>
          </a:prstGeom>
          <a:solidFill>
            <a:srgbClr val="E0D8D0"/>
          </a:solidFill>
          <a:ln>
            <a:noFill/>
          </a:ln>
        </p:spPr>
      </p:sp>
      <p:sp>
        <p:nvSpPr>
          <p:cNvPr id="73" name="TextBox 73"/>
          <p:cNvSpPr txBox="1"/>
          <p:nvPr/>
        </p:nvSpPr>
        <p:spPr>
          <a:xfrm>
            <a:off x="9129712" y="2983706"/>
            <a:ext cx="1318379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12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· 追踪表一行记录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9129712" y="3212306"/>
            <a:ext cx="1154073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12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· 下次行动建议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9129712" y="3440906"/>
            <a:ext cx="1154073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12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· 截止日期提醒</a:t>
            </a:r>
          </a:p>
        </p:txBody>
      </p:sp>
      <p:sp>
        <p:nvSpPr>
          <p:cNvPr id="76" name="Rectangle 76"/>
          <p:cNvSpPr/>
          <p:nvPr/>
        </p:nvSpPr>
        <p:spPr>
          <a:xfrm>
            <a:off x="9144000" y="4191000"/>
            <a:ext cx="2247900" cy="247650"/>
          </a:xfrm>
          <a:prstGeom prst="roundRect">
            <a:avLst>
              <a:gd name="adj" fmla="val 23077"/>
            </a:avLst>
          </a:prstGeom>
          <a:solidFill>
            <a:srgbClr val="5A5A5A"/>
          </a:solidFill>
          <a:ln>
            <a:noFill/>
          </a:ln>
        </p:spPr>
      </p:sp>
      <p:sp>
        <p:nvSpPr>
          <p:cNvPr id="77" name="TextBox 77"/>
          <p:cNvSpPr txBox="1"/>
          <p:nvPr/>
        </p:nvSpPr>
        <p:spPr>
          <a:xfrm>
            <a:off x="9782092" y="4257199"/>
            <a:ext cx="971717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dirty="0">
                <a:solidFill>
                  <a:srgbClr val="FAFAF8"/>
                </a:solidFill>
                <a:latin typeface="Arial"/>
                <a:ea typeface="Microsoft YaHei"/>
                <a:cs typeface="Arial"/>
              </a:rPr>
              <a:t>C4 Conversion</a:t>
            </a:r>
          </a:p>
        </p:txBody>
      </p:sp>
      <p:sp>
        <p:nvSpPr>
          <p:cNvPr id="78" name="Line 78"/>
          <p:cNvSpPr/>
          <p:nvPr/>
        </p:nvSpPr>
        <p:spPr>
          <a:xfrm>
            <a:off x="1104900" y="4514850"/>
            <a:ext cx="9525" cy="152400"/>
          </a:xfrm>
          <a:custGeom>
            <a:avLst/>
            <a:gdLst/>
            <a:ahLst/>
            <a:cxnLst/>
            <a:rect l="l" t="t" r="r" b="b"/>
            <a:pathLst>
              <a:path w="9525" h="152400">
                <a:moveTo>
                  <a:pt x="0" y="0"/>
                </a:moveTo>
                <a:lnTo>
                  <a:pt x="0" y="152400"/>
                </a:lnTo>
              </a:path>
            </a:pathLst>
          </a:custGeom>
          <a:noFill/>
          <a:ln w="19050">
            <a:solidFill>
              <a:srgbClr val="C96133"/>
            </a:solidFill>
            <a:custDash>
              <a:ds d="200000" sp="150000"/>
            </a:custDash>
          </a:ln>
        </p:spPr>
      </p:sp>
      <p:sp>
        <p:nvSpPr>
          <p:cNvPr id="79" name="Line 79"/>
          <p:cNvSpPr/>
          <p:nvPr/>
        </p:nvSpPr>
        <p:spPr>
          <a:xfrm>
            <a:off x="3886200" y="4514850"/>
            <a:ext cx="9525" cy="152400"/>
          </a:xfrm>
          <a:custGeom>
            <a:avLst/>
            <a:gdLst/>
            <a:ahLst/>
            <a:cxnLst/>
            <a:rect l="l" t="t" r="r" b="b"/>
            <a:pathLst>
              <a:path w="9525" h="152400">
                <a:moveTo>
                  <a:pt x="0" y="0"/>
                </a:moveTo>
                <a:lnTo>
                  <a:pt x="0" y="152400"/>
                </a:lnTo>
              </a:path>
            </a:pathLst>
          </a:custGeom>
          <a:noFill/>
          <a:ln w="19050">
            <a:solidFill>
              <a:srgbClr val="3D7DE4"/>
            </a:solidFill>
            <a:custDash>
              <a:ds d="200000" sp="150000"/>
            </a:custDash>
          </a:ln>
        </p:spPr>
      </p:sp>
      <p:sp>
        <p:nvSpPr>
          <p:cNvPr id="80" name="Line 80"/>
          <p:cNvSpPr/>
          <p:nvPr/>
        </p:nvSpPr>
        <p:spPr>
          <a:xfrm>
            <a:off x="6667500" y="4514850"/>
            <a:ext cx="9525" cy="152400"/>
          </a:xfrm>
          <a:custGeom>
            <a:avLst/>
            <a:gdLst/>
            <a:ahLst/>
            <a:cxnLst/>
            <a:rect l="l" t="t" r="r" b="b"/>
            <a:pathLst>
              <a:path w="9525" h="152400">
                <a:moveTo>
                  <a:pt x="0" y="0"/>
                </a:moveTo>
                <a:lnTo>
                  <a:pt x="0" y="152400"/>
                </a:lnTo>
              </a:path>
            </a:pathLst>
          </a:custGeom>
          <a:noFill/>
          <a:ln w="19050">
            <a:solidFill>
              <a:srgbClr val="3A9E6A"/>
            </a:solidFill>
            <a:custDash>
              <a:ds d="200000" sp="150000"/>
            </a:custDash>
          </a:ln>
        </p:spPr>
      </p:sp>
      <p:sp>
        <p:nvSpPr>
          <p:cNvPr id="81" name="Line 81"/>
          <p:cNvSpPr/>
          <p:nvPr/>
        </p:nvSpPr>
        <p:spPr>
          <a:xfrm>
            <a:off x="9448800" y="4514850"/>
            <a:ext cx="9525" cy="152400"/>
          </a:xfrm>
          <a:custGeom>
            <a:avLst/>
            <a:gdLst/>
            <a:ahLst/>
            <a:cxnLst/>
            <a:rect l="l" t="t" r="r" b="b"/>
            <a:pathLst>
              <a:path w="9525" h="152400">
                <a:moveTo>
                  <a:pt x="0" y="0"/>
                </a:moveTo>
                <a:lnTo>
                  <a:pt x="0" y="152400"/>
                </a:lnTo>
              </a:path>
            </a:pathLst>
          </a:custGeom>
          <a:noFill/>
          <a:ln w="19050">
            <a:solidFill>
              <a:srgbClr val="9E9E9E"/>
            </a:solidFill>
            <a:custDash>
              <a:ds d="200000" sp="150000"/>
            </a:custDash>
          </a:ln>
        </p:spPr>
      </p:sp>
      <p:sp>
        <p:nvSpPr>
          <p:cNvPr id="82" name="Line 82"/>
          <p:cNvSpPr/>
          <p:nvPr/>
        </p:nvSpPr>
        <p:spPr>
          <a:xfrm>
            <a:off x="1104900" y="4667250"/>
            <a:ext cx="8343900" cy="9525"/>
          </a:xfrm>
          <a:custGeom>
            <a:avLst/>
            <a:gdLst/>
            <a:ahLst/>
            <a:cxnLst/>
            <a:rect l="l" t="t" r="r" b="b"/>
            <a:pathLst>
              <a:path w="8343900" h="9525">
                <a:moveTo>
                  <a:pt x="0" y="0"/>
                </a:moveTo>
                <a:lnTo>
                  <a:pt x="8343900" y="0"/>
                </a:lnTo>
              </a:path>
            </a:pathLst>
          </a:custGeom>
          <a:noFill/>
          <a:ln w="19050">
            <a:solidFill>
              <a:srgbClr val="E0D8D0"/>
            </a:solidFill>
          </a:ln>
        </p:spPr>
      </p:sp>
      <p:sp>
        <p:nvSpPr>
          <p:cNvPr id="83" name="Line 83"/>
          <p:cNvSpPr/>
          <p:nvPr/>
        </p:nvSpPr>
        <p:spPr>
          <a:xfrm>
            <a:off x="6096000" y="4667250"/>
            <a:ext cx="9525" cy="152400"/>
          </a:xfrm>
          <a:custGeom>
            <a:avLst/>
            <a:gdLst/>
            <a:ahLst/>
            <a:cxnLst/>
            <a:rect l="l" t="t" r="r" b="b"/>
            <a:pathLst>
              <a:path w="9525" h="152400">
                <a:moveTo>
                  <a:pt x="0" y="0"/>
                </a:moveTo>
                <a:lnTo>
                  <a:pt x="0" y="152400"/>
                </a:lnTo>
              </a:path>
            </a:pathLst>
          </a:custGeom>
          <a:noFill/>
          <a:ln w="19050">
            <a:solidFill>
              <a:srgbClr val="3A9E6A">
                <a:alpha val="50000"/>
              </a:srgbClr>
            </a:solidFill>
          </a:ln>
        </p:spPr>
      </p:sp>
      <p:sp>
        <p:nvSpPr>
          <p:cNvPr id="84" name="Rectangle 84"/>
          <p:cNvSpPr/>
          <p:nvPr/>
        </p:nvSpPr>
        <p:spPr>
          <a:xfrm>
            <a:off x="609600" y="4819650"/>
            <a:ext cx="10972800" cy="495300"/>
          </a:xfrm>
          <a:prstGeom prst="roundRect">
            <a:avLst>
              <a:gd name="adj" fmla="val 19231"/>
            </a:avLst>
          </a:prstGeom>
          <a:solidFill>
            <a:srgbClr val="FAFAF8"/>
          </a:solidFill>
          <a:ln w="14288">
            <a:solidFill>
              <a:srgbClr val="E0D8D0"/>
            </a:solidFill>
          </a:ln>
        </p:spPr>
      </p:sp>
      <p:sp>
        <p:nvSpPr>
          <p:cNvPr id="85" name="Rectangle 85"/>
          <p:cNvSpPr/>
          <p:nvPr/>
        </p:nvSpPr>
        <p:spPr>
          <a:xfrm>
            <a:off x="609600" y="4819650"/>
            <a:ext cx="47625" cy="495300"/>
          </a:xfrm>
          <a:prstGeom prst="roundRect">
            <a:avLst>
              <a:gd name="adj" fmla="val 40000"/>
            </a:avLst>
          </a:prstGeom>
          <a:solidFill>
            <a:srgbClr val="3A9E6A"/>
          </a:solidFill>
          <a:ln>
            <a:noFill/>
          </a:ln>
        </p:spPr>
      </p:sp>
      <p:sp>
        <p:nvSpPr>
          <p:cNvPr id="86" name="Freeform 86"/>
          <p:cNvSpPr/>
          <p:nvPr/>
        </p:nvSpPr>
        <p:spPr>
          <a:xfrm>
            <a:off x="850900" y="4959350"/>
            <a:ext cx="215900" cy="254000"/>
          </a:xfrm>
          <a:custGeom>
            <a:avLst/>
            <a:gdLst/>
            <a:ahLst/>
            <a:cxnLst/>
            <a:rect l="l" t="t" r="r" b="b"/>
            <a:pathLst>
              <a:path w="215900" h="254000">
                <a:moveTo>
                  <a:pt x="88900" y="0"/>
                </a:moveTo>
                <a:lnTo>
                  <a:pt x="127000" y="13"/>
                </a:lnTo>
                <a:lnTo>
                  <a:pt x="127000" y="76200"/>
                </a:lnTo>
                <a:cubicBezTo>
                  <a:pt x="127001" y="82639"/>
                  <a:pt x="131820" y="88058"/>
                  <a:pt x="138214" y="88811"/>
                </a:cubicBezTo>
                <a:lnTo>
                  <a:pt x="139700" y="88900"/>
                </a:lnTo>
                <a:lnTo>
                  <a:pt x="215900" y="88900"/>
                </a:lnTo>
                <a:lnTo>
                  <a:pt x="215900" y="165100"/>
                </a:lnTo>
                <a:cubicBezTo>
                  <a:pt x="215900" y="186142"/>
                  <a:pt x="198842" y="203200"/>
                  <a:pt x="177800" y="203200"/>
                </a:cubicBezTo>
                <a:lnTo>
                  <a:pt x="165100" y="203200"/>
                </a:lnTo>
                <a:lnTo>
                  <a:pt x="165100" y="215900"/>
                </a:lnTo>
                <a:cubicBezTo>
                  <a:pt x="165100" y="236942"/>
                  <a:pt x="148042" y="254000"/>
                  <a:pt x="127000" y="254000"/>
                </a:cubicBezTo>
                <a:lnTo>
                  <a:pt x="38100" y="254000"/>
                </a:lnTo>
                <a:cubicBezTo>
                  <a:pt x="17058" y="254000"/>
                  <a:pt x="0" y="236942"/>
                  <a:pt x="0" y="215900"/>
                </a:cubicBezTo>
                <a:lnTo>
                  <a:pt x="0" y="88900"/>
                </a:lnTo>
                <a:cubicBezTo>
                  <a:pt x="0" y="67858"/>
                  <a:pt x="17058" y="50800"/>
                  <a:pt x="38100" y="50800"/>
                </a:cubicBezTo>
                <a:lnTo>
                  <a:pt x="50800" y="50800"/>
                </a:lnTo>
                <a:lnTo>
                  <a:pt x="50800" y="38100"/>
                </a:lnTo>
                <a:cubicBezTo>
                  <a:pt x="50800" y="17058"/>
                  <a:pt x="67858" y="0"/>
                  <a:pt x="88900" y="0"/>
                </a:cubicBezTo>
                <a:moveTo>
                  <a:pt x="50800" y="76200"/>
                </a:moveTo>
                <a:lnTo>
                  <a:pt x="38100" y="76200"/>
                </a:lnTo>
                <a:cubicBezTo>
                  <a:pt x="31086" y="76200"/>
                  <a:pt x="25400" y="81886"/>
                  <a:pt x="25400" y="88900"/>
                </a:cubicBezTo>
                <a:lnTo>
                  <a:pt x="25400" y="215900"/>
                </a:lnTo>
                <a:cubicBezTo>
                  <a:pt x="25400" y="222914"/>
                  <a:pt x="31086" y="228600"/>
                  <a:pt x="38100" y="228600"/>
                </a:cubicBezTo>
                <a:lnTo>
                  <a:pt x="127000" y="228600"/>
                </a:lnTo>
                <a:cubicBezTo>
                  <a:pt x="134014" y="228600"/>
                  <a:pt x="139700" y="222914"/>
                  <a:pt x="139700" y="215900"/>
                </a:cubicBezTo>
                <a:lnTo>
                  <a:pt x="139700" y="203200"/>
                </a:lnTo>
                <a:lnTo>
                  <a:pt x="88900" y="203200"/>
                </a:lnTo>
                <a:cubicBezTo>
                  <a:pt x="67858" y="203200"/>
                  <a:pt x="50800" y="186142"/>
                  <a:pt x="50800" y="165100"/>
                </a:cubicBezTo>
                <a:close/>
                <a:moveTo>
                  <a:pt x="208471" y="63500"/>
                </a:moveTo>
                <a:lnTo>
                  <a:pt x="152400" y="63500"/>
                </a:lnTo>
                <a:lnTo>
                  <a:pt x="152400" y="7430"/>
                </a:lnTo>
                <a:close/>
              </a:path>
            </a:pathLst>
          </a:custGeom>
          <a:solidFill>
            <a:srgbClr val="3A9E6A"/>
          </a:solidFill>
          <a:ln>
            <a:noFill/>
          </a:ln>
        </p:spPr>
      </p:sp>
      <p:sp>
        <p:nvSpPr>
          <p:cNvPr id="87" name="TextBox 87"/>
          <p:cNvSpPr txBox="1"/>
          <p:nvPr/>
        </p:nvSpPr>
        <p:spPr>
          <a:xfrm>
            <a:off x="1222058" y="4891564"/>
            <a:ext cx="1577028" cy="2590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75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OUTPUTS/ 文件夹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1223962" y="5117306"/>
            <a:ext cx="4620935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12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4 份成品文件依次生成，直接可用——不是聊天记录，是真实文档</a:t>
            </a:r>
          </a:p>
        </p:txBody>
      </p:sp>
      <p:sp>
        <p:nvSpPr>
          <p:cNvPr id="89" name="Rectangle 89"/>
          <p:cNvSpPr/>
          <p:nvPr/>
        </p:nvSpPr>
        <p:spPr>
          <a:xfrm>
            <a:off x="609600" y="5467350"/>
            <a:ext cx="10972800" cy="495300"/>
          </a:xfrm>
          <a:prstGeom prst="roundRect">
            <a:avLst>
              <a:gd name="adj" fmla="val 19231"/>
            </a:avLst>
          </a:prstGeom>
          <a:solidFill>
            <a:srgbClr val="F0EDE8"/>
          </a:solidFill>
          <a:ln>
            <a:noFill/>
          </a:ln>
        </p:spPr>
      </p:sp>
      <p:sp>
        <p:nvSpPr>
          <p:cNvPr id="90" name="Rectangle 90"/>
          <p:cNvSpPr/>
          <p:nvPr/>
        </p:nvSpPr>
        <p:spPr>
          <a:xfrm>
            <a:off x="609600" y="5467350"/>
            <a:ext cx="47625" cy="495300"/>
          </a:xfrm>
          <a:prstGeom prst="roundRect">
            <a:avLst>
              <a:gd name="adj" fmla="val 4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91" name="Freeform 91"/>
          <p:cNvSpPr/>
          <p:nvPr/>
        </p:nvSpPr>
        <p:spPr>
          <a:xfrm>
            <a:off x="876299" y="5619116"/>
            <a:ext cx="190507" cy="229868"/>
          </a:xfrm>
          <a:custGeom>
            <a:avLst/>
            <a:gdLst/>
            <a:ahLst/>
            <a:cxnLst/>
            <a:rect l="l" t="t" r="r" b="b"/>
            <a:pathLst>
              <a:path w="190507" h="229868">
                <a:moveTo>
                  <a:pt x="1" y="13334"/>
                </a:moveTo>
                <a:lnTo>
                  <a:pt x="1" y="216534"/>
                </a:lnTo>
                <a:cubicBezTo>
                  <a:pt x="0" y="221136"/>
                  <a:pt x="2488" y="225378"/>
                  <a:pt x="6504" y="227623"/>
                </a:cubicBezTo>
                <a:cubicBezTo>
                  <a:pt x="10520" y="229868"/>
                  <a:pt x="15437" y="229766"/>
                  <a:pt x="19356" y="227355"/>
                </a:cubicBezTo>
                <a:lnTo>
                  <a:pt x="184456" y="125755"/>
                </a:lnTo>
                <a:cubicBezTo>
                  <a:pt x="188216" y="123444"/>
                  <a:pt x="190507" y="119347"/>
                  <a:pt x="190507" y="114934"/>
                </a:cubicBezTo>
                <a:cubicBezTo>
                  <a:pt x="190507" y="110521"/>
                  <a:pt x="188216" y="106424"/>
                  <a:pt x="184456" y="104114"/>
                </a:cubicBezTo>
                <a:lnTo>
                  <a:pt x="19356" y="2514"/>
                </a:lnTo>
                <a:cubicBezTo>
                  <a:pt x="15437" y="103"/>
                  <a:pt x="10520" y="0"/>
                  <a:pt x="6504" y="2245"/>
                </a:cubicBezTo>
                <a:cubicBezTo>
                  <a:pt x="2488" y="4491"/>
                  <a:pt x="0" y="8733"/>
                  <a:pt x="1" y="13334"/>
                </a:cubicBezTo>
                <a:close/>
              </a:path>
            </a:pathLst>
          </a:custGeom>
          <a:solidFill>
            <a:srgbClr val="C96133"/>
          </a:solidFill>
          <a:ln>
            <a:noFill/>
          </a:ln>
        </p:spPr>
      </p:sp>
      <p:sp>
        <p:nvSpPr>
          <p:cNvPr id="92" name="TextBox 92"/>
          <p:cNvSpPr txBox="1"/>
          <p:nvPr/>
        </p:nvSpPr>
        <p:spPr>
          <a:xfrm>
            <a:off x="1222058" y="5539264"/>
            <a:ext cx="1205532" cy="2590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75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接下来演示：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1223962" y="5765006"/>
            <a:ext cx="6871930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12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输入 NovaDeploy JD → 4 个 Agent 流水线执行 → 分析报告 + Outreach 草稿 + 追踪表全部生成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11477053" y="6497002"/>
            <a:ext cx="118682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105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11</a:t>
            </a:r>
          </a:p>
        </p:txBody>
      </p:sp>
    </p:spTree>
  </p:cSld>
  <p:clrMapOvr>
    <a:masterClrMapping/>
  </p:clrMapOvr>
  <p:transition xmlns:p14="http://schemas.microsoft.com/office/powerpoint/2010/main" p14:dur="4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>
            <a:noFill/>
          </a:ln>
        </p:spPr>
      </p:sp>
      <p:sp>
        <p:nvSpPr>
          <p:cNvPr id="3" name="Rectangle 3"/>
          <p:cNvSpPr/>
          <p:nvPr/>
        </p:nvSpPr>
        <p:spPr>
          <a:xfrm>
            <a:off x="609600" y="342900"/>
            <a:ext cx="47625" cy="495300"/>
          </a:xfrm>
          <a:prstGeom prst="roundRect">
            <a:avLst>
              <a:gd name="adj" fmla="val 4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4" name="TextBox 4"/>
          <p:cNvSpPr txBox="1"/>
          <p:nvPr/>
        </p:nvSpPr>
        <p:spPr>
          <a:xfrm>
            <a:off x="765810" y="337185"/>
            <a:ext cx="5906710" cy="548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27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记忆文件：告诉 Cowork 你是谁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4860" y="746760"/>
            <a:ext cx="3784549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b="1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MEMORY FILE · WRITE ONCE, ALWAYS ACTIVE</a:t>
            </a:r>
          </a:p>
        </p:txBody>
      </p:sp>
      <p:sp>
        <p:nvSpPr>
          <p:cNvPr id="6" name="Line 6"/>
          <p:cNvSpPr/>
          <p:nvPr/>
        </p:nvSpPr>
        <p:spPr>
          <a:xfrm>
            <a:off x="609600" y="1028700"/>
            <a:ext cx="10972800" cy="9525"/>
          </a:xfrm>
          <a:custGeom>
            <a:avLst/>
            <a:gdLst/>
            <a:ahLst/>
            <a:cxnLst/>
            <a:rect l="l" t="t" r="r" b="b"/>
            <a:pathLst>
              <a:path w="10972800" h="9525">
                <a:moveTo>
                  <a:pt x="0" y="0"/>
                </a:moveTo>
                <a:lnTo>
                  <a:pt x="10972800" y="0"/>
                </a:lnTo>
              </a:path>
            </a:pathLst>
          </a:custGeom>
          <a:noFill/>
          <a:ln w="14288">
            <a:solidFill>
              <a:srgbClr val="E0D8D0"/>
            </a:solidFill>
          </a:ln>
        </p:spPr>
      </p:sp>
      <p:sp>
        <p:nvSpPr>
          <p:cNvPr id="7" name="Rectangle 7"/>
          <p:cNvSpPr/>
          <p:nvPr/>
        </p:nvSpPr>
        <p:spPr>
          <a:xfrm>
            <a:off x="609600" y="1181100"/>
            <a:ext cx="4953000" cy="4191000"/>
          </a:xfrm>
          <a:prstGeom prst="roundRect">
            <a:avLst>
              <a:gd name="adj" fmla="val 3182"/>
            </a:avLst>
          </a:prstGeom>
          <a:solidFill>
            <a:srgbClr val="F0EDE8"/>
          </a:solidFill>
          <a:ln>
            <a:noFill/>
          </a:ln>
        </p:spPr>
      </p:sp>
      <p:sp>
        <p:nvSpPr>
          <p:cNvPr id="8" name="Rectangle 8"/>
          <p:cNvSpPr/>
          <p:nvPr/>
        </p:nvSpPr>
        <p:spPr>
          <a:xfrm>
            <a:off x="609600" y="1181100"/>
            <a:ext cx="4953000" cy="57150"/>
          </a:xfrm>
          <a:prstGeom prst="roundRect">
            <a:avLst>
              <a:gd name="adj" fmla="val 50000"/>
            </a:avLst>
          </a:prstGeom>
          <a:solidFill>
            <a:srgbClr val="9E9E9E"/>
          </a:solidFill>
          <a:ln>
            <a:noFill/>
          </a:ln>
        </p:spPr>
      </p:sp>
      <p:sp>
        <p:nvSpPr>
          <p:cNvPr id="9" name="Ellipse 9"/>
          <p:cNvSpPr/>
          <p:nvPr/>
        </p:nvSpPr>
        <p:spPr>
          <a:xfrm>
            <a:off x="1181100" y="1524000"/>
            <a:ext cx="685800" cy="685800"/>
          </a:xfrm>
          <a:prstGeom prst="ellipse">
            <a:avLst/>
          </a:prstGeom>
          <a:solidFill>
            <a:srgbClr val="9E9E9E"/>
          </a:solidFill>
          <a:ln>
            <a:noFill/>
          </a:ln>
        </p:spPr>
      </p:sp>
      <p:sp>
        <p:nvSpPr>
          <p:cNvPr id="10" name="Freeform 10"/>
          <p:cNvSpPr/>
          <p:nvPr/>
        </p:nvSpPr>
        <p:spPr>
          <a:xfrm>
            <a:off x="1333500" y="1695450"/>
            <a:ext cx="381000" cy="362841"/>
          </a:xfrm>
          <a:custGeom>
            <a:avLst/>
            <a:gdLst/>
            <a:ahLst/>
            <a:cxnLst/>
            <a:rect l="l" t="t" r="r" b="b"/>
            <a:pathLst>
              <a:path w="381000" h="362841">
                <a:moveTo>
                  <a:pt x="304800" y="0"/>
                </a:moveTo>
                <a:cubicBezTo>
                  <a:pt x="346884" y="0"/>
                  <a:pt x="381000" y="34116"/>
                  <a:pt x="381000" y="76200"/>
                </a:cubicBezTo>
                <a:lnTo>
                  <a:pt x="381000" y="228600"/>
                </a:lnTo>
                <a:cubicBezTo>
                  <a:pt x="381000" y="270684"/>
                  <a:pt x="346884" y="304800"/>
                  <a:pt x="304800" y="304800"/>
                </a:cubicBezTo>
                <a:lnTo>
                  <a:pt x="214808" y="304800"/>
                </a:lnTo>
                <a:lnTo>
                  <a:pt x="124092" y="359226"/>
                </a:lnTo>
                <a:cubicBezTo>
                  <a:pt x="118540" y="362557"/>
                  <a:pt x="111677" y="362841"/>
                  <a:pt x="105870" y="359980"/>
                </a:cubicBezTo>
                <a:cubicBezTo>
                  <a:pt x="100062" y="357118"/>
                  <a:pt x="96105" y="351503"/>
                  <a:pt x="95364" y="345072"/>
                </a:cubicBezTo>
                <a:lnTo>
                  <a:pt x="95250" y="342900"/>
                </a:lnTo>
                <a:lnTo>
                  <a:pt x="95250" y="304800"/>
                </a:lnTo>
                <a:lnTo>
                  <a:pt x="76200" y="304800"/>
                </a:lnTo>
                <a:cubicBezTo>
                  <a:pt x="35597" y="304800"/>
                  <a:pt x="2125" y="272962"/>
                  <a:pt x="95" y="232410"/>
                </a:cubicBezTo>
                <a:lnTo>
                  <a:pt x="0" y="228600"/>
                </a:lnTo>
                <a:lnTo>
                  <a:pt x="0" y="76200"/>
                </a:lnTo>
                <a:cubicBezTo>
                  <a:pt x="0" y="34116"/>
                  <a:pt x="34116" y="0"/>
                  <a:pt x="76200" y="0"/>
                </a:cubicBezTo>
                <a:close/>
                <a:moveTo>
                  <a:pt x="251460" y="176898"/>
                </a:moveTo>
                <a:cubicBezTo>
                  <a:pt x="243948" y="169535"/>
                  <a:pt x="231888" y="169654"/>
                  <a:pt x="224523" y="177165"/>
                </a:cubicBezTo>
                <a:cubicBezTo>
                  <a:pt x="215565" y="186311"/>
                  <a:pt x="203302" y="191465"/>
                  <a:pt x="190500" y="191465"/>
                </a:cubicBezTo>
                <a:cubicBezTo>
                  <a:pt x="177698" y="191465"/>
                  <a:pt x="165435" y="186311"/>
                  <a:pt x="156477" y="177165"/>
                </a:cubicBezTo>
                <a:cubicBezTo>
                  <a:pt x="149080" y="169833"/>
                  <a:pt x="137166" y="169800"/>
                  <a:pt x="129729" y="177091"/>
                </a:cubicBezTo>
                <a:cubicBezTo>
                  <a:pt x="122292" y="184382"/>
                  <a:pt x="122089" y="196295"/>
                  <a:pt x="129273" y="203835"/>
                </a:cubicBezTo>
                <a:cubicBezTo>
                  <a:pt x="145397" y="220288"/>
                  <a:pt x="167464" y="229559"/>
                  <a:pt x="190500" y="229559"/>
                </a:cubicBezTo>
                <a:cubicBezTo>
                  <a:pt x="213536" y="229559"/>
                  <a:pt x="235603" y="220288"/>
                  <a:pt x="251727" y="203835"/>
                </a:cubicBezTo>
                <a:cubicBezTo>
                  <a:pt x="259090" y="196323"/>
                  <a:pt x="258971" y="184263"/>
                  <a:pt x="251460" y="176898"/>
                </a:cubicBezTo>
                <a:moveTo>
                  <a:pt x="143065" y="95250"/>
                </a:moveTo>
                <a:lnTo>
                  <a:pt x="142875" y="95250"/>
                </a:lnTo>
                <a:cubicBezTo>
                  <a:pt x="132354" y="95250"/>
                  <a:pt x="123825" y="103779"/>
                  <a:pt x="123825" y="114300"/>
                </a:cubicBezTo>
                <a:cubicBezTo>
                  <a:pt x="123825" y="124821"/>
                  <a:pt x="132354" y="133350"/>
                  <a:pt x="142875" y="133350"/>
                </a:cubicBezTo>
                <a:lnTo>
                  <a:pt x="143065" y="133350"/>
                </a:lnTo>
                <a:cubicBezTo>
                  <a:pt x="153587" y="133350"/>
                  <a:pt x="162115" y="124821"/>
                  <a:pt x="162115" y="114300"/>
                </a:cubicBezTo>
                <a:cubicBezTo>
                  <a:pt x="162115" y="103779"/>
                  <a:pt x="153587" y="95250"/>
                  <a:pt x="143065" y="95250"/>
                </a:cubicBezTo>
                <a:moveTo>
                  <a:pt x="238315" y="95250"/>
                </a:moveTo>
                <a:lnTo>
                  <a:pt x="238125" y="95250"/>
                </a:lnTo>
                <a:cubicBezTo>
                  <a:pt x="227604" y="95250"/>
                  <a:pt x="219075" y="103779"/>
                  <a:pt x="219075" y="114300"/>
                </a:cubicBezTo>
                <a:cubicBezTo>
                  <a:pt x="219075" y="124821"/>
                  <a:pt x="227604" y="133350"/>
                  <a:pt x="238125" y="133350"/>
                </a:cubicBezTo>
                <a:lnTo>
                  <a:pt x="238315" y="133350"/>
                </a:lnTo>
                <a:cubicBezTo>
                  <a:pt x="248837" y="133350"/>
                  <a:pt x="257365" y="124821"/>
                  <a:pt x="257365" y="114300"/>
                </a:cubicBezTo>
                <a:cubicBezTo>
                  <a:pt x="257365" y="103779"/>
                  <a:pt x="248837" y="95250"/>
                  <a:pt x="238315" y="95250"/>
                </a:cubicBezTo>
              </a:path>
            </a:pathLst>
          </a:custGeom>
          <a:solidFill>
            <a:srgbClr val="FAFAF8"/>
          </a:solidFill>
          <a:ln>
            <a:noFill/>
          </a:ln>
        </p:spPr>
      </p:sp>
      <p:sp>
        <p:nvSpPr>
          <p:cNvPr id="11" name="TextBox 11"/>
          <p:cNvSpPr txBox="1"/>
          <p:nvPr/>
        </p:nvSpPr>
        <p:spPr>
          <a:xfrm>
            <a:off x="2063115" y="1610678"/>
            <a:ext cx="670750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050" b="1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普通对话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55495" y="1822132"/>
            <a:ext cx="2066163" cy="3352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65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每次都要重新说明</a:t>
            </a:r>
          </a:p>
        </p:txBody>
      </p:sp>
      <p:sp>
        <p:nvSpPr>
          <p:cNvPr id="13" name="Rectangle 13"/>
          <p:cNvSpPr/>
          <p:nvPr/>
        </p:nvSpPr>
        <p:spPr>
          <a:xfrm>
            <a:off x="800100" y="2266950"/>
            <a:ext cx="4572000" cy="9525"/>
          </a:xfrm>
          <a:prstGeom prst="rect">
            <a:avLst/>
          </a:prstGeom>
          <a:solidFill>
            <a:srgbClr val="E0D8D0"/>
          </a:solidFill>
          <a:ln>
            <a:noFill/>
          </a:ln>
        </p:spPr>
      </p:sp>
      <p:sp>
        <p:nvSpPr>
          <p:cNvPr id="14" name="Rectangle 14"/>
          <p:cNvSpPr/>
          <p:nvPr/>
        </p:nvSpPr>
        <p:spPr>
          <a:xfrm>
            <a:off x="800100" y="2457450"/>
            <a:ext cx="4572000" cy="647700"/>
          </a:xfrm>
          <a:prstGeom prst="roundRect">
            <a:avLst>
              <a:gd name="adj" fmla="val 11765"/>
            </a:avLst>
          </a:prstGeom>
          <a:solidFill>
            <a:srgbClr val="FAFAF8"/>
          </a:solidFill>
          <a:ln>
            <a:noFill/>
          </a:ln>
        </p:spPr>
      </p:sp>
      <p:sp>
        <p:nvSpPr>
          <p:cNvPr id="15" name="TextBox 15"/>
          <p:cNvSpPr txBox="1"/>
          <p:nvPr/>
        </p:nvSpPr>
        <p:spPr>
          <a:xfrm>
            <a:off x="939165" y="2553652"/>
            <a:ext cx="2771680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050" dirty="0">
                <a:solidFill>
                  <a:srgbClr val="9E9E9E"/>
                </a:solidFill>
                <a:latin typeface="Consolas"/>
                <a:ea typeface="Microsoft YaHei"/>
                <a:cs typeface="Consolas"/>
              </a:rPr>
              <a:t>"你好，我是 Austin，资深平台工程师，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39165" y="2744152"/>
            <a:ext cx="2794683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050" dirty="0">
                <a:solidFill>
                  <a:srgbClr val="9E9E9E"/>
                </a:solidFill>
                <a:latin typeface="Consolas"/>
                <a:ea typeface="Microsoft YaHei"/>
                <a:cs typeface="Consolas"/>
              </a:rPr>
              <a:t>目标 Staff PE，请帮我分析这条 JD..."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41070" y="2912745"/>
            <a:ext cx="1711928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↑ 每次新对话都要粘贴这段话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83908" y="3291364"/>
            <a:ext cx="1280017" cy="2590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7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每条 JD 处理前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83908" y="3539014"/>
            <a:ext cx="1522095" cy="2590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7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都要手动粘贴背景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83908" y="3786664"/>
            <a:ext cx="2080736" cy="2590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7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容易忘，忘了输出质量差</a:t>
            </a:r>
          </a:p>
        </p:txBody>
      </p:sp>
      <p:sp>
        <p:nvSpPr>
          <p:cNvPr id="21" name="Rectangle 21"/>
          <p:cNvSpPr/>
          <p:nvPr/>
        </p:nvSpPr>
        <p:spPr>
          <a:xfrm>
            <a:off x="800100" y="4572000"/>
            <a:ext cx="4572000" cy="647700"/>
          </a:xfrm>
          <a:prstGeom prst="roundRect">
            <a:avLst>
              <a:gd name="adj" fmla="val 11765"/>
            </a:avLst>
          </a:prstGeom>
          <a:solidFill>
            <a:srgbClr val="FAFAF8"/>
          </a:solidFill>
          <a:ln w="9525">
            <a:solidFill>
              <a:srgbClr val="E0D8D0"/>
            </a:solidFill>
          </a:ln>
        </p:spPr>
      </p:sp>
      <p:sp>
        <p:nvSpPr>
          <p:cNvPr id="22" name="TextBox 22"/>
          <p:cNvSpPr txBox="1"/>
          <p:nvPr/>
        </p:nvSpPr>
        <p:spPr>
          <a:xfrm>
            <a:off x="938212" y="4717256"/>
            <a:ext cx="1318379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125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每周处理 10 条 JD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38212" y="4945856"/>
            <a:ext cx="1392317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125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= 重复说背景 10 次</a:t>
            </a:r>
          </a:p>
        </p:txBody>
      </p:sp>
      <p:sp>
        <p:nvSpPr>
          <p:cNvPr id="24" name="Freeform 24"/>
          <p:cNvSpPr/>
          <p:nvPr/>
        </p:nvSpPr>
        <p:spPr>
          <a:xfrm>
            <a:off x="5813425" y="2829453"/>
            <a:ext cx="408226" cy="360877"/>
          </a:xfrm>
          <a:custGeom>
            <a:avLst/>
            <a:gdLst/>
            <a:ahLst/>
            <a:cxnLst/>
            <a:rect l="l" t="t" r="r" b="b"/>
            <a:pathLst>
              <a:path w="408226" h="360877">
                <a:moveTo>
                  <a:pt x="208212" y="7793"/>
                </a:moveTo>
                <a:cubicBezTo>
                  <a:pt x="194420" y="14850"/>
                  <a:pt x="185741" y="29036"/>
                  <a:pt x="185738" y="44528"/>
                </a:cubicBezTo>
                <a:lnTo>
                  <a:pt x="185717" y="97897"/>
                </a:lnTo>
                <a:lnTo>
                  <a:pt x="41275" y="97897"/>
                </a:lnTo>
                <a:cubicBezTo>
                  <a:pt x="18479" y="97897"/>
                  <a:pt x="0" y="116376"/>
                  <a:pt x="0" y="139172"/>
                </a:cubicBezTo>
                <a:lnTo>
                  <a:pt x="0" y="221722"/>
                </a:lnTo>
                <a:lnTo>
                  <a:pt x="103" y="224817"/>
                </a:lnTo>
                <a:cubicBezTo>
                  <a:pt x="1723" y="246356"/>
                  <a:pt x="19675" y="263004"/>
                  <a:pt x="41275" y="262997"/>
                </a:cubicBezTo>
                <a:lnTo>
                  <a:pt x="185717" y="262976"/>
                </a:lnTo>
                <a:lnTo>
                  <a:pt x="185738" y="316365"/>
                </a:lnTo>
                <a:cubicBezTo>
                  <a:pt x="185741" y="333057"/>
                  <a:pt x="195797" y="348103"/>
                  <a:pt x="211218" y="354490"/>
                </a:cubicBezTo>
                <a:cubicBezTo>
                  <a:pt x="226640" y="360877"/>
                  <a:pt x="244390" y="357348"/>
                  <a:pt x="256194" y="345547"/>
                </a:cubicBezTo>
                <a:lnTo>
                  <a:pt x="392112" y="209628"/>
                </a:lnTo>
                <a:cubicBezTo>
                  <a:pt x="408226" y="193510"/>
                  <a:pt x="408226" y="167383"/>
                  <a:pt x="392112" y="151265"/>
                </a:cubicBezTo>
                <a:lnTo>
                  <a:pt x="256194" y="15347"/>
                </a:lnTo>
                <a:cubicBezTo>
                  <a:pt x="244390" y="3535"/>
                  <a:pt x="226632" y="0"/>
                  <a:pt x="211204" y="6390"/>
                </a:cubicBezTo>
                <a:lnTo>
                  <a:pt x="208212" y="7793"/>
                </a:lnTo>
                <a:close/>
              </a:path>
            </a:pathLst>
          </a:custGeom>
          <a:solidFill>
            <a:srgbClr val="C96133"/>
          </a:solidFill>
          <a:ln>
            <a:noFill/>
          </a:ln>
        </p:spPr>
      </p:sp>
      <p:sp>
        <p:nvSpPr>
          <p:cNvPr id="25" name="Rectangle 25"/>
          <p:cNvSpPr/>
          <p:nvPr/>
        </p:nvSpPr>
        <p:spPr>
          <a:xfrm>
            <a:off x="6477000" y="1181100"/>
            <a:ext cx="5105400" cy="4191000"/>
          </a:xfrm>
          <a:prstGeom prst="roundRect">
            <a:avLst>
              <a:gd name="adj" fmla="val 3182"/>
            </a:avLst>
          </a:prstGeom>
          <a:solidFill>
            <a:srgbClr val="F0EDE8"/>
          </a:solidFill>
          <a:ln>
            <a:noFill/>
          </a:ln>
        </p:spPr>
      </p:sp>
      <p:sp>
        <p:nvSpPr>
          <p:cNvPr id="26" name="Rectangle 26"/>
          <p:cNvSpPr/>
          <p:nvPr/>
        </p:nvSpPr>
        <p:spPr>
          <a:xfrm>
            <a:off x="6477000" y="1181100"/>
            <a:ext cx="5105400" cy="57150"/>
          </a:xfrm>
          <a:prstGeom prst="roundRect">
            <a:avLst>
              <a:gd name="adj" fmla="val 5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27" name="Ellipse 27"/>
          <p:cNvSpPr/>
          <p:nvPr/>
        </p:nvSpPr>
        <p:spPr>
          <a:xfrm>
            <a:off x="7086600" y="1524000"/>
            <a:ext cx="685800" cy="685800"/>
          </a:xfrm>
          <a:prstGeom prst="ellipse">
            <a:avLst/>
          </a:prstGeom>
          <a:solidFill>
            <a:srgbClr val="C96133"/>
          </a:solidFill>
          <a:ln>
            <a:noFill/>
          </a:ln>
        </p:spPr>
      </p:sp>
      <p:grpSp>
        <p:nvGrpSpPr>
          <p:cNvPr id="30" name="Group 30"/>
          <p:cNvGrpSpPr/>
          <p:nvPr/>
        </p:nvGrpSpPr>
        <p:grpSpPr>
          <a:xfrm>
            <a:off x="7277098" y="1676400"/>
            <a:ext cx="304803" cy="381002"/>
            <a:chOff x="7277098" y="1676400"/>
            <a:chExt cx="304803" cy="381002"/>
          </a:xfrm>
        </p:grpSpPr>
        <p:sp>
          <p:nvSpPr>
            <p:cNvPr id="28" name="Freeform 28"/>
            <p:cNvSpPr/>
            <p:nvPr/>
          </p:nvSpPr>
          <p:spPr>
            <a:xfrm>
              <a:off x="7277098" y="1676400"/>
              <a:ext cx="304803" cy="381002"/>
            </a:xfrm>
            <a:custGeom>
              <a:avLst/>
              <a:gdLst/>
              <a:ahLst/>
              <a:cxnLst/>
              <a:rect l="l" t="t" r="r" b="b"/>
              <a:pathLst>
                <a:path w="304803" h="381002">
                  <a:moveTo>
                    <a:pt x="152402" y="0"/>
                  </a:moveTo>
                  <a:lnTo>
                    <a:pt x="154631" y="133"/>
                  </a:lnTo>
                  <a:cubicBezTo>
                    <a:pt x="163384" y="1166"/>
                    <a:pt x="170286" y="8068"/>
                    <a:pt x="171318" y="16821"/>
                  </a:cubicBezTo>
                  <a:lnTo>
                    <a:pt x="171452" y="19050"/>
                  </a:lnTo>
                  <a:lnTo>
                    <a:pt x="171452" y="95250"/>
                  </a:lnTo>
                  <a:lnTo>
                    <a:pt x="171547" y="98108"/>
                  </a:lnTo>
                  <a:cubicBezTo>
                    <a:pt x="172955" y="116851"/>
                    <a:pt x="187822" y="131766"/>
                    <a:pt x="206561" y="133236"/>
                  </a:cubicBezTo>
                  <a:lnTo>
                    <a:pt x="209552" y="133350"/>
                  </a:lnTo>
                  <a:lnTo>
                    <a:pt x="285752" y="133350"/>
                  </a:lnTo>
                  <a:lnTo>
                    <a:pt x="287981" y="133483"/>
                  </a:lnTo>
                  <a:cubicBezTo>
                    <a:pt x="296734" y="134516"/>
                    <a:pt x="303636" y="141418"/>
                    <a:pt x="304668" y="150171"/>
                  </a:cubicBezTo>
                  <a:lnTo>
                    <a:pt x="304802" y="152400"/>
                  </a:lnTo>
                  <a:lnTo>
                    <a:pt x="304802" y="323850"/>
                  </a:lnTo>
                  <a:cubicBezTo>
                    <a:pt x="304803" y="354112"/>
                    <a:pt x="281214" y="379129"/>
                    <a:pt x="251004" y="380905"/>
                  </a:cubicBezTo>
                  <a:lnTo>
                    <a:pt x="247652" y="381000"/>
                  </a:lnTo>
                  <a:lnTo>
                    <a:pt x="57152" y="381000"/>
                  </a:lnTo>
                  <a:cubicBezTo>
                    <a:pt x="26890" y="381002"/>
                    <a:pt x="1872" y="357413"/>
                    <a:pt x="97" y="327203"/>
                  </a:cubicBezTo>
                  <a:lnTo>
                    <a:pt x="2" y="323850"/>
                  </a:lnTo>
                  <a:lnTo>
                    <a:pt x="2" y="57150"/>
                  </a:lnTo>
                  <a:cubicBezTo>
                    <a:pt x="0" y="26888"/>
                    <a:pt x="23589" y="1871"/>
                    <a:pt x="53799" y="95"/>
                  </a:cubicBezTo>
                  <a:lnTo>
                    <a:pt x="57152" y="0"/>
                  </a:lnTo>
                  <a:close/>
                  <a:moveTo>
                    <a:pt x="209552" y="266700"/>
                  </a:moveTo>
                  <a:lnTo>
                    <a:pt x="95252" y="266700"/>
                  </a:lnTo>
                  <a:cubicBezTo>
                    <a:pt x="84731" y="266700"/>
                    <a:pt x="76202" y="275229"/>
                    <a:pt x="76202" y="285750"/>
                  </a:cubicBezTo>
                  <a:cubicBezTo>
                    <a:pt x="76202" y="296271"/>
                    <a:pt x="84731" y="304800"/>
                    <a:pt x="95252" y="304800"/>
                  </a:cubicBezTo>
                  <a:lnTo>
                    <a:pt x="209552" y="304800"/>
                  </a:lnTo>
                  <a:cubicBezTo>
                    <a:pt x="220073" y="304800"/>
                    <a:pt x="228602" y="296271"/>
                    <a:pt x="228602" y="285750"/>
                  </a:cubicBezTo>
                  <a:cubicBezTo>
                    <a:pt x="228602" y="275229"/>
                    <a:pt x="220073" y="266700"/>
                    <a:pt x="209552" y="266700"/>
                  </a:cubicBezTo>
                  <a:moveTo>
                    <a:pt x="209552" y="190500"/>
                  </a:moveTo>
                  <a:lnTo>
                    <a:pt x="95252" y="190500"/>
                  </a:lnTo>
                  <a:cubicBezTo>
                    <a:pt x="84731" y="190500"/>
                    <a:pt x="76202" y="199029"/>
                    <a:pt x="76202" y="209550"/>
                  </a:cubicBezTo>
                  <a:cubicBezTo>
                    <a:pt x="76202" y="220071"/>
                    <a:pt x="84731" y="228600"/>
                    <a:pt x="95252" y="228600"/>
                  </a:cubicBezTo>
                  <a:lnTo>
                    <a:pt x="209552" y="228600"/>
                  </a:lnTo>
                  <a:cubicBezTo>
                    <a:pt x="220073" y="228600"/>
                    <a:pt x="228602" y="220071"/>
                    <a:pt x="228602" y="209550"/>
                  </a:cubicBezTo>
                  <a:cubicBezTo>
                    <a:pt x="228602" y="199029"/>
                    <a:pt x="220073" y="190500"/>
                    <a:pt x="209552" y="190500"/>
                  </a:cubicBezTo>
                </a:path>
              </a:pathLst>
            </a:custGeom>
            <a:solidFill>
              <a:srgbClr val="FAFAF8"/>
            </a:solidFill>
            <a:ln>
              <a:noFill/>
            </a:ln>
          </p:spPr>
        </p:sp>
        <p:sp>
          <p:nvSpPr>
            <p:cNvPr id="29" name="Freeform 29"/>
            <p:cNvSpPr/>
            <p:nvPr/>
          </p:nvSpPr>
          <p:spPr>
            <a:xfrm>
              <a:off x="7486631" y="1695431"/>
              <a:ext cx="76219" cy="76219"/>
            </a:xfrm>
            <a:custGeom>
              <a:avLst/>
              <a:gdLst/>
              <a:ahLst/>
              <a:cxnLst/>
              <a:rect l="l" t="t" r="r" b="b"/>
              <a:pathLst>
                <a:path w="76219" h="76219">
                  <a:moveTo>
                    <a:pt x="76219" y="76219"/>
                  </a:moveTo>
                  <a:lnTo>
                    <a:pt x="19" y="76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8"/>
            </a:solidFill>
            <a:ln>
              <a:noFill/>
            </a:ln>
          </p:spPr>
        </p:sp>
      </p:grpSp>
      <p:sp>
        <p:nvSpPr>
          <p:cNvPr id="31" name="TextBox 31"/>
          <p:cNvSpPr txBox="1"/>
          <p:nvPr/>
        </p:nvSpPr>
        <p:spPr>
          <a:xfrm>
            <a:off x="7949565" y="1610678"/>
            <a:ext cx="1282627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050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Cowork 记忆文件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941945" y="1822132"/>
            <a:ext cx="2066163" cy="3352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65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写一次，永久生效</a:t>
            </a:r>
          </a:p>
        </p:txBody>
      </p:sp>
      <p:sp>
        <p:nvSpPr>
          <p:cNvPr id="33" name="Rectangle 33"/>
          <p:cNvSpPr/>
          <p:nvPr/>
        </p:nvSpPr>
        <p:spPr>
          <a:xfrm>
            <a:off x="6667500" y="2266950"/>
            <a:ext cx="4724400" cy="9525"/>
          </a:xfrm>
          <a:prstGeom prst="rect">
            <a:avLst/>
          </a:prstGeom>
          <a:solidFill>
            <a:srgbClr val="E0D8D0"/>
          </a:solidFill>
          <a:ln>
            <a:noFill/>
          </a:ln>
        </p:spPr>
      </p:sp>
      <p:sp>
        <p:nvSpPr>
          <p:cNvPr id="34" name="Rectangle 34"/>
          <p:cNvSpPr/>
          <p:nvPr/>
        </p:nvSpPr>
        <p:spPr>
          <a:xfrm>
            <a:off x="6667500" y="2457450"/>
            <a:ext cx="4724400" cy="1219200"/>
          </a:xfrm>
          <a:prstGeom prst="roundRect">
            <a:avLst>
              <a:gd name="adj" fmla="val 6250"/>
            </a:avLst>
          </a:prstGeom>
          <a:solidFill>
            <a:srgbClr val="1E1E1E"/>
          </a:solidFill>
          <a:ln>
            <a:noFill/>
          </a:ln>
        </p:spPr>
      </p:sp>
      <p:sp>
        <p:nvSpPr>
          <p:cNvPr id="35" name="TextBox 35"/>
          <p:cNvSpPr txBox="1"/>
          <p:nvPr/>
        </p:nvSpPr>
        <p:spPr>
          <a:xfrm>
            <a:off x="6807518" y="2542699"/>
            <a:ext cx="1398913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9E9E9E"/>
                </a:solidFill>
                <a:latin typeface="Consolas"/>
                <a:ea typeface="Microsoft YaHei"/>
                <a:cs typeface="Consolas"/>
              </a:rPr>
              <a:t># austin-profile.md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807518" y="2733199"/>
            <a:ext cx="2089547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FAFAF8"/>
                </a:solidFill>
                <a:latin typeface="Consolas"/>
                <a:ea typeface="Microsoft YaHei"/>
                <a:cs typeface="Consolas"/>
              </a:rPr>
              <a:t>我是 Austin，12 年基础设施经验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807518" y="2923699"/>
            <a:ext cx="2345865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FAFAF8"/>
                </a:solidFill>
                <a:latin typeface="Consolas"/>
                <a:ea typeface="Microsoft YaHei"/>
                <a:cs typeface="Consolas"/>
              </a:rPr>
              <a:t>目标：Staff PE / AI Infra Manager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807518" y="3114199"/>
            <a:ext cx="1626751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FAFAF8"/>
                </a:solidFill>
                <a:latin typeface="Consolas"/>
                <a:ea typeface="Microsoft YaHei"/>
                <a:cs typeface="Consolas"/>
              </a:rPr>
              <a:t>偏好 B/C 轮，工程师文化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807518" y="3304699"/>
            <a:ext cx="1705070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C96133"/>
                </a:solidFill>
                <a:latin typeface="Consolas"/>
                <a:ea typeface="Microsoft YaHei"/>
                <a:cs typeface="Consolas"/>
              </a:rPr>
              <a:t>→ 放在 ABOUT_ME/ 文件夹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807518" y="3457099"/>
            <a:ext cx="1541312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C96133"/>
                </a:solidFill>
                <a:latin typeface="Consolas"/>
                <a:ea typeface="Microsoft YaHei"/>
                <a:cs typeface="Consolas"/>
              </a:rPr>
              <a:t>→ Cowork 每次自动加载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6651308" y="3824764"/>
            <a:ext cx="1550027" cy="2590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7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AI 永远记得你是谁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6651308" y="4072414"/>
            <a:ext cx="1708309" cy="2590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7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不需要每次粘贴背景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6651308" y="4320064"/>
            <a:ext cx="1708309" cy="2590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7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输出质量稳定、一致</a:t>
            </a:r>
          </a:p>
        </p:txBody>
      </p:sp>
      <p:sp>
        <p:nvSpPr>
          <p:cNvPr id="44" name="Rectangle 44"/>
          <p:cNvSpPr/>
          <p:nvPr/>
        </p:nvSpPr>
        <p:spPr>
          <a:xfrm>
            <a:off x="6667500" y="4705350"/>
            <a:ext cx="4724400" cy="495300"/>
          </a:xfrm>
          <a:prstGeom prst="roundRect">
            <a:avLst>
              <a:gd name="adj" fmla="val 15385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45" name="TextBox 45"/>
          <p:cNvSpPr txBox="1"/>
          <p:nvPr/>
        </p:nvSpPr>
        <p:spPr>
          <a:xfrm>
            <a:off x="7533075" y="4766310"/>
            <a:ext cx="2993250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200" b="1" dirty="0">
                <a:solidFill>
                  <a:srgbClr val="FAFAF8"/>
                </a:solidFill>
                <a:latin typeface="Arial"/>
                <a:ea typeface="Microsoft YaHei"/>
                <a:cs typeface="Arial"/>
              </a:rPr>
              <a:t>这就是 Cowork 比普通对话强的地方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7942898" y="4992052"/>
            <a:ext cx="2173605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050" dirty="0">
                <a:solidFill>
                  <a:srgbClr val="F0EDE8"/>
                </a:solidFill>
                <a:latin typeface="Arial"/>
                <a:ea typeface="Microsoft YaHei"/>
                <a:cs typeface="Arial"/>
              </a:rPr>
              <a:t>记忆在文件里，不在对话历史里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1438715" y="6497002"/>
            <a:ext cx="157020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105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12</a:t>
            </a:r>
          </a:p>
        </p:txBody>
      </p:sp>
    </p:spTree>
  </p:cSld>
  <p:clrMapOvr>
    <a:masterClrMapping/>
  </p:clrMapOvr>
  <p:transition xmlns:p14="http://schemas.microsoft.com/office/powerpoint/2010/main" p14:dur="4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>
            <a:noFill/>
          </a:ln>
        </p:spPr>
      </p:sp>
      <p:sp>
        <p:nvSpPr>
          <p:cNvPr id="3" name="Rectangle 3"/>
          <p:cNvSpPr/>
          <p:nvPr/>
        </p:nvSpPr>
        <p:spPr>
          <a:xfrm>
            <a:off x="609600" y="342900"/>
            <a:ext cx="47625" cy="495300"/>
          </a:xfrm>
          <a:prstGeom prst="roundRect">
            <a:avLst>
              <a:gd name="adj" fmla="val 4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4" name="TextBox 4"/>
          <p:cNvSpPr txBox="1"/>
          <p:nvPr/>
        </p:nvSpPr>
        <p:spPr>
          <a:xfrm>
            <a:off x="765810" y="337185"/>
            <a:ext cx="7169568" cy="548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27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Dispatch：手机发任务，电脑自动执行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4860" y="746760"/>
            <a:ext cx="4585049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b="1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DISPATCH · YOU ARE ELSEWHERE, COWORK IS WORKING</a:t>
            </a:r>
          </a:p>
        </p:txBody>
      </p:sp>
      <p:sp>
        <p:nvSpPr>
          <p:cNvPr id="6" name="Line 6"/>
          <p:cNvSpPr/>
          <p:nvPr/>
        </p:nvSpPr>
        <p:spPr>
          <a:xfrm>
            <a:off x="609600" y="1028700"/>
            <a:ext cx="10972800" cy="9525"/>
          </a:xfrm>
          <a:custGeom>
            <a:avLst/>
            <a:gdLst/>
            <a:ahLst/>
            <a:cxnLst/>
            <a:rect l="l" t="t" r="r" b="b"/>
            <a:pathLst>
              <a:path w="10972800" h="9525">
                <a:moveTo>
                  <a:pt x="0" y="0"/>
                </a:moveTo>
                <a:lnTo>
                  <a:pt x="10972800" y="0"/>
                </a:lnTo>
              </a:path>
            </a:pathLst>
          </a:custGeom>
          <a:noFill/>
          <a:ln w="14288">
            <a:solidFill>
              <a:srgbClr val="E0D8D0"/>
            </a:solidFill>
          </a:ln>
        </p:spPr>
      </p:sp>
      <p:sp>
        <p:nvSpPr>
          <p:cNvPr id="7" name="Rectangle 7"/>
          <p:cNvSpPr/>
          <p:nvPr/>
        </p:nvSpPr>
        <p:spPr>
          <a:xfrm>
            <a:off x="609600" y="1104900"/>
            <a:ext cx="4667250" cy="3390900"/>
          </a:xfrm>
          <a:prstGeom prst="roundRect">
            <a:avLst>
              <a:gd name="adj" fmla="val 4494"/>
            </a:avLst>
          </a:prstGeom>
          <a:solidFill>
            <a:srgbClr val="1E1E1E"/>
          </a:solidFill>
          <a:ln>
            <a:noFill/>
          </a:ln>
        </p:spPr>
      </p:sp>
      <p:sp>
        <p:nvSpPr>
          <p:cNvPr id="8" name="Rectangle 8"/>
          <p:cNvSpPr/>
          <p:nvPr/>
        </p:nvSpPr>
        <p:spPr>
          <a:xfrm>
            <a:off x="609600" y="1104900"/>
            <a:ext cx="4667250" cy="57150"/>
          </a:xfrm>
          <a:prstGeom prst="roundRect">
            <a:avLst>
              <a:gd name="adj" fmla="val 5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9" name="TextBox 9"/>
          <p:cNvSpPr txBox="1"/>
          <p:nvPr/>
        </p:nvSpPr>
        <p:spPr>
          <a:xfrm>
            <a:off x="1282065" y="1334452"/>
            <a:ext cx="1580514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050" b="1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早上 8:00 · 通勤路上</a:t>
            </a:r>
          </a:p>
        </p:txBody>
      </p:sp>
      <p:sp>
        <p:nvSpPr>
          <p:cNvPr id="10" name="Ellipse 10"/>
          <p:cNvSpPr/>
          <p:nvPr/>
        </p:nvSpPr>
        <p:spPr>
          <a:xfrm>
            <a:off x="1428750" y="1905000"/>
            <a:ext cx="990600" cy="990600"/>
          </a:xfrm>
          <a:prstGeom prst="ellipse">
            <a:avLst/>
          </a:prstGeom>
          <a:solidFill>
            <a:srgbClr val="C96133"/>
          </a:solidFill>
          <a:ln>
            <a:noFill/>
          </a:ln>
        </p:spPr>
      </p:sp>
      <p:sp>
        <p:nvSpPr>
          <p:cNvPr id="11" name="Freeform 11"/>
          <p:cNvSpPr/>
          <p:nvPr/>
        </p:nvSpPr>
        <p:spPr>
          <a:xfrm>
            <a:off x="1746248" y="2146298"/>
            <a:ext cx="355604" cy="508004"/>
          </a:xfrm>
          <a:custGeom>
            <a:avLst/>
            <a:gdLst/>
            <a:ahLst/>
            <a:cxnLst/>
            <a:rect l="l" t="t" r="r" b="b"/>
            <a:pathLst>
              <a:path w="355604" h="508004">
                <a:moveTo>
                  <a:pt x="279402" y="2"/>
                </a:moveTo>
                <a:cubicBezTo>
                  <a:pt x="319752" y="0"/>
                  <a:pt x="353108" y="31452"/>
                  <a:pt x="355475" y="71732"/>
                </a:cubicBezTo>
                <a:lnTo>
                  <a:pt x="355602" y="76202"/>
                </a:lnTo>
                <a:lnTo>
                  <a:pt x="355602" y="431802"/>
                </a:lnTo>
                <a:cubicBezTo>
                  <a:pt x="355604" y="472152"/>
                  <a:pt x="324153" y="505508"/>
                  <a:pt x="283873" y="507875"/>
                </a:cubicBezTo>
                <a:lnTo>
                  <a:pt x="279402" y="508002"/>
                </a:lnTo>
                <a:lnTo>
                  <a:pt x="76202" y="508002"/>
                </a:lnTo>
                <a:cubicBezTo>
                  <a:pt x="35853" y="508004"/>
                  <a:pt x="2496" y="476553"/>
                  <a:pt x="129" y="436273"/>
                </a:cubicBezTo>
                <a:lnTo>
                  <a:pt x="2" y="431802"/>
                </a:lnTo>
                <a:lnTo>
                  <a:pt x="2" y="76202"/>
                </a:lnTo>
                <a:cubicBezTo>
                  <a:pt x="0" y="35853"/>
                  <a:pt x="31452" y="2496"/>
                  <a:pt x="71732" y="129"/>
                </a:cubicBezTo>
                <a:lnTo>
                  <a:pt x="76202" y="2"/>
                </a:lnTo>
                <a:lnTo>
                  <a:pt x="279402" y="2"/>
                </a:lnTo>
                <a:close/>
                <a:moveTo>
                  <a:pt x="177802" y="355602"/>
                </a:moveTo>
                <a:cubicBezTo>
                  <a:pt x="164925" y="355604"/>
                  <a:pt x="154087" y="365242"/>
                  <a:pt x="152580" y="378030"/>
                </a:cubicBezTo>
                <a:lnTo>
                  <a:pt x="152402" y="381002"/>
                </a:lnTo>
                <a:lnTo>
                  <a:pt x="152580" y="384228"/>
                </a:lnTo>
                <a:cubicBezTo>
                  <a:pt x="154100" y="397006"/>
                  <a:pt x="164935" y="406628"/>
                  <a:pt x="177802" y="406628"/>
                </a:cubicBezTo>
                <a:cubicBezTo>
                  <a:pt x="190670" y="406628"/>
                  <a:pt x="201505" y="397006"/>
                  <a:pt x="203024" y="384228"/>
                </a:cubicBezTo>
                <a:lnTo>
                  <a:pt x="203202" y="381256"/>
                </a:lnTo>
                <a:lnTo>
                  <a:pt x="203024" y="378030"/>
                </a:lnTo>
                <a:cubicBezTo>
                  <a:pt x="201518" y="365242"/>
                  <a:pt x="190679" y="355604"/>
                  <a:pt x="177802" y="355602"/>
                </a:cubicBezTo>
                <a:close/>
                <a:moveTo>
                  <a:pt x="203202" y="50802"/>
                </a:moveTo>
                <a:lnTo>
                  <a:pt x="152402" y="50802"/>
                </a:lnTo>
                <a:lnTo>
                  <a:pt x="149430" y="50980"/>
                </a:lnTo>
                <a:cubicBezTo>
                  <a:pt x="136653" y="52500"/>
                  <a:pt x="127031" y="63335"/>
                  <a:pt x="127031" y="76202"/>
                </a:cubicBezTo>
                <a:cubicBezTo>
                  <a:pt x="127031" y="89070"/>
                  <a:pt x="136653" y="99905"/>
                  <a:pt x="149430" y="101424"/>
                </a:cubicBezTo>
                <a:lnTo>
                  <a:pt x="152402" y="101602"/>
                </a:lnTo>
                <a:lnTo>
                  <a:pt x="203202" y="101602"/>
                </a:lnTo>
                <a:lnTo>
                  <a:pt x="206174" y="101424"/>
                </a:lnTo>
                <a:cubicBezTo>
                  <a:pt x="218952" y="99905"/>
                  <a:pt x="228574" y="89070"/>
                  <a:pt x="228574" y="76202"/>
                </a:cubicBezTo>
                <a:cubicBezTo>
                  <a:pt x="228574" y="63335"/>
                  <a:pt x="218952" y="52500"/>
                  <a:pt x="206174" y="50980"/>
                </a:cubicBezTo>
                <a:lnTo>
                  <a:pt x="203202" y="50802"/>
                </a:lnTo>
                <a:close/>
              </a:path>
            </a:pathLst>
          </a:custGeom>
          <a:solidFill>
            <a:srgbClr val="FAFAF8"/>
          </a:solidFill>
          <a:ln>
            <a:noFill/>
          </a:ln>
        </p:spPr>
      </p:sp>
      <p:sp>
        <p:nvSpPr>
          <p:cNvPr id="12" name="Rectangle 12"/>
          <p:cNvSpPr/>
          <p:nvPr/>
        </p:nvSpPr>
        <p:spPr>
          <a:xfrm>
            <a:off x="2590800" y="1962150"/>
            <a:ext cx="2438400" cy="952500"/>
          </a:xfrm>
          <a:prstGeom prst="roundRect">
            <a:avLst>
              <a:gd name="adj" fmla="val 12000"/>
            </a:avLst>
          </a:prstGeom>
          <a:solidFill>
            <a:srgbClr val="2A2A2A"/>
          </a:solidFill>
          <a:ln>
            <a:noFill/>
          </a:ln>
        </p:spPr>
      </p:sp>
      <p:sp>
        <p:nvSpPr>
          <p:cNvPr id="13" name="Rectangle 13"/>
          <p:cNvSpPr/>
          <p:nvPr/>
        </p:nvSpPr>
        <p:spPr>
          <a:xfrm>
            <a:off x="2590800" y="1962150"/>
            <a:ext cx="38100" cy="952500"/>
          </a:xfrm>
          <a:prstGeom prst="roundRect">
            <a:avLst>
              <a:gd name="adj" fmla="val 5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14" name="TextBox 14"/>
          <p:cNvSpPr txBox="1"/>
          <p:nvPr/>
        </p:nvSpPr>
        <p:spPr>
          <a:xfrm>
            <a:off x="2728912" y="2088356"/>
            <a:ext cx="1374243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125" b="1" dirty="0">
                <a:solidFill>
                  <a:srgbClr val="FAFAF8"/>
                </a:solidFill>
                <a:latin typeface="Arial"/>
                <a:ea typeface="Microsoft YaHei"/>
                <a:cs typeface="Arial"/>
              </a:rPr>
              <a:t>发送给 Cowork：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729865" y="2315528"/>
            <a:ext cx="946785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050" dirty="0">
                <a:solidFill>
                  <a:srgbClr val="E0D8D0"/>
                </a:solidFill>
                <a:latin typeface="Arial"/>
                <a:ea typeface="Microsoft YaHei"/>
                <a:cs typeface="Arial"/>
              </a:rPr>
              <a:t>帮我处理今天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729865" y="2515552"/>
            <a:ext cx="1031129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050" dirty="0">
                <a:solidFill>
                  <a:srgbClr val="E0D8D0"/>
                </a:solidFill>
                <a:latin typeface="Arial"/>
                <a:ea typeface="Microsoft YaHei"/>
                <a:cs typeface="Arial"/>
              </a:rPr>
              <a:t>收到的 3 条 JD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731770" y="2741295"/>
            <a:ext cx="791813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↑ 就这一句话</a:t>
            </a:r>
          </a:p>
        </p:txBody>
      </p:sp>
      <p:sp>
        <p:nvSpPr>
          <p:cNvPr id="18" name="Rectangle 18"/>
          <p:cNvSpPr/>
          <p:nvPr/>
        </p:nvSpPr>
        <p:spPr>
          <a:xfrm>
            <a:off x="800100" y="4114800"/>
            <a:ext cx="4286250" cy="247650"/>
          </a:xfrm>
          <a:prstGeom prst="roundRect">
            <a:avLst>
              <a:gd name="adj" fmla="val 23077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19" name="TextBox 19"/>
          <p:cNvSpPr txBox="1"/>
          <p:nvPr/>
        </p:nvSpPr>
        <p:spPr>
          <a:xfrm>
            <a:off x="1947757" y="4180999"/>
            <a:ext cx="1990936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b="1" dirty="0">
                <a:solidFill>
                  <a:srgbClr val="FAFAF8"/>
                </a:solidFill>
                <a:latin typeface="Arial"/>
                <a:ea typeface="Microsoft YaHei"/>
                <a:cs typeface="Arial"/>
              </a:rPr>
              <a:t>Dispatch：手机一键派发任务</a:t>
            </a:r>
          </a:p>
        </p:txBody>
      </p:sp>
      <p:sp>
        <p:nvSpPr>
          <p:cNvPr id="20" name="Freeform 20"/>
          <p:cNvSpPr/>
          <p:nvPr/>
        </p:nvSpPr>
        <p:spPr>
          <a:xfrm>
            <a:off x="5635625" y="2735831"/>
            <a:ext cx="533833" cy="471916"/>
          </a:xfrm>
          <a:custGeom>
            <a:avLst/>
            <a:gdLst/>
            <a:ahLst/>
            <a:cxnLst/>
            <a:rect l="l" t="t" r="r" b="b"/>
            <a:pathLst>
              <a:path w="533833" h="471916">
                <a:moveTo>
                  <a:pt x="272277" y="10191"/>
                </a:moveTo>
                <a:cubicBezTo>
                  <a:pt x="254241" y="19420"/>
                  <a:pt x="242892" y="37970"/>
                  <a:pt x="242888" y="58229"/>
                </a:cubicBezTo>
                <a:lnTo>
                  <a:pt x="242861" y="128019"/>
                </a:lnTo>
                <a:lnTo>
                  <a:pt x="53975" y="128019"/>
                </a:lnTo>
                <a:cubicBezTo>
                  <a:pt x="24165" y="128019"/>
                  <a:pt x="0" y="152184"/>
                  <a:pt x="0" y="181994"/>
                </a:cubicBezTo>
                <a:lnTo>
                  <a:pt x="0" y="289944"/>
                </a:lnTo>
                <a:lnTo>
                  <a:pt x="135" y="293992"/>
                </a:lnTo>
                <a:cubicBezTo>
                  <a:pt x="2253" y="322158"/>
                  <a:pt x="25729" y="343928"/>
                  <a:pt x="53975" y="343919"/>
                </a:cubicBezTo>
                <a:lnTo>
                  <a:pt x="242861" y="343892"/>
                </a:lnTo>
                <a:lnTo>
                  <a:pt x="242888" y="413709"/>
                </a:lnTo>
                <a:cubicBezTo>
                  <a:pt x="242892" y="435536"/>
                  <a:pt x="256043" y="455212"/>
                  <a:pt x="276209" y="463564"/>
                </a:cubicBezTo>
                <a:cubicBezTo>
                  <a:pt x="296375" y="471916"/>
                  <a:pt x="319586" y="467301"/>
                  <a:pt x="335023" y="451869"/>
                </a:cubicBezTo>
                <a:lnTo>
                  <a:pt x="512763" y="274129"/>
                </a:lnTo>
                <a:cubicBezTo>
                  <a:pt x="533833" y="253052"/>
                  <a:pt x="533833" y="218886"/>
                  <a:pt x="512763" y="197809"/>
                </a:cubicBezTo>
                <a:lnTo>
                  <a:pt x="335023" y="20069"/>
                </a:lnTo>
                <a:cubicBezTo>
                  <a:pt x="319587" y="4623"/>
                  <a:pt x="296365" y="0"/>
                  <a:pt x="276190" y="8356"/>
                </a:cubicBezTo>
                <a:lnTo>
                  <a:pt x="272277" y="10191"/>
                </a:lnTo>
                <a:close/>
              </a:path>
            </a:pathLst>
          </a:custGeom>
          <a:solidFill>
            <a:srgbClr val="C96133"/>
          </a:solidFill>
          <a:ln>
            <a:noFill/>
          </a:ln>
        </p:spPr>
      </p:sp>
      <p:sp>
        <p:nvSpPr>
          <p:cNvPr id="21" name="Rectangle 21"/>
          <p:cNvSpPr/>
          <p:nvPr/>
        </p:nvSpPr>
        <p:spPr>
          <a:xfrm>
            <a:off x="6629400" y="1104900"/>
            <a:ext cx="4953000" cy="3390900"/>
          </a:xfrm>
          <a:prstGeom prst="roundRect">
            <a:avLst>
              <a:gd name="adj" fmla="val 4494"/>
            </a:avLst>
          </a:prstGeom>
          <a:solidFill>
            <a:srgbClr val="F0EDE8"/>
          </a:solidFill>
          <a:ln>
            <a:noFill/>
          </a:ln>
        </p:spPr>
      </p:sp>
      <p:sp>
        <p:nvSpPr>
          <p:cNvPr id="22" name="Rectangle 22"/>
          <p:cNvSpPr/>
          <p:nvPr/>
        </p:nvSpPr>
        <p:spPr>
          <a:xfrm>
            <a:off x="6629400" y="1104900"/>
            <a:ext cx="4953000" cy="57150"/>
          </a:xfrm>
          <a:prstGeom prst="roundRect">
            <a:avLst>
              <a:gd name="adj" fmla="val 50000"/>
            </a:avLst>
          </a:prstGeom>
          <a:solidFill>
            <a:srgbClr val="3A9E6A"/>
          </a:solidFill>
          <a:ln>
            <a:noFill/>
          </a:ln>
        </p:spPr>
      </p:sp>
      <p:sp>
        <p:nvSpPr>
          <p:cNvPr id="23" name="TextBox 23"/>
          <p:cNvSpPr txBox="1"/>
          <p:nvPr/>
        </p:nvSpPr>
        <p:spPr>
          <a:xfrm>
            <a:off x="7225665" y="1334452"/>
            <a:ext cx="1500004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050" b="1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晚上到家 · 打开电脑</a:t>
            </a:r>
          </a:p>
        </p:txBody>
      </p:sp>
      <p:sp>
        <p:nvSpPr>
          <p:cNvPr id="24" name="Ellipse 24"/>
          <p:cNvSpPr/>
          <p:nvPr/>
        </p:nvSpPr>
        <p:spPr>
          <a:xfrm>
            <a:off x="7315200" y="1905000"/>
            <a:ext cx="990600" cy="990600"/>
          </a:xfrm>
          <a:prstGeom prst="ellipse">
            <a:avLst/>
          </a:prstGeom>
          <a:solidFill>
            <a:srgbClr val="3A9E6A"/>
          </a:solidFill>
          <a:ln>
            <a:noFill/>
          </a:ln>
        </p:spPr>
      </p:sp>
      <p:sp>
        <p:nvSpPr>
          <p:cNvPr id="25" name="Freeform 25"/>
          <p:cNvSpPr/>
          <p:nvPr/>
        </p:nvSpPr>
        <p:spPr>
          <a:xfrm>
            <a:off x="7556500" y="21463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152400" y="508000"/>
                </a:moveTo>
                <a:cubicBezTo>
                  <a:pt x="138372" y="508000"/>
                  <a:pt x="127000" y="496628"/>
                  <a:pt x="127000" y="482600"/>
                </a:cubicBezTo>
                <a:cubicBezTo>
                  <a:pt x="127000" y="468572"/>
                  <a:pt x="138372" y="457200"/>
                  <a:pt x="152400" y="457200"/>
                </a:cubicBezTo>
                <a:lnTo>
                  <a:pt x="168046" y="457200"/>
                </a:lnTo>
                <a:lnTo>
                  <a:pt x="174396" y="406400"/>
                </a:lnTo>
                <a:lnTo>
                  <a:pt x="50800" y="406400"/>
                </a:lnTo>
                <a:cubicBezTo>
                  <a:pt x="22744" y="406400"/>
                  <a:pt x="0" y="383656"/>
                  <a:pt x="0" y="355600"/>
                </a:cubicBezTo>
                <a:lnTo>
                  <a:pt x="0" y="50800"/>
                </a:lnTo>
                <a:cubicBezTo>
                  <a:pt x="0" y="22744"/>
                  <a:pt x="22744" y="0"/>
                  <a:pt x="50800" y="0"/>
                </a:cubicBezTo>
                <a:lnTo>
                  <a:pt x="457200" y="0"/>
                </a:lnTo>
                <a:cubicBezTo>
                  <a:pt x="485256" y="0"/>
                  <a:pt x="508000" y="22744"/>
                  <a:pt x="508000" y="50800"/>
                </a:cubicBezTo>
                <a:lnTo>
                  <a:pt x="508000" y="355600"/>
                </a:lnTo>
                <a:cubicBezTo>
                  <a:pt x="508000" y="383656"/>
                  <a:pt x="485256" y="406400"/>
                  <a:pt x="457200" y="406400"/>
                </a:cubicBezTo>
                <a:lnTo>
                  <a:pt x="333578" y="406400"/>
                </a:lnTo>
                <a:lnTo>
                  <a:pt x="339928" y="457200"/>
                </a:lnTo>
                <a:lnTo>
                  <a:pt x="355600" y="457200"/>
                </a:lnTo>
                <a:cubicBezTo>
                  <a:pt x="369628" y="457200"/>
                  <a:pt x="381000" y="468572"/>
                  <a:pt x="381000" y="482600"/>
                </a:cubicBezTo>
                <a:cubicBezTo>
                  <a:pt x="381000" y="496628"/>
                  <a:pt x="369628" y="508000"/>
                  <a:pt x="355600" y="508000"/>
                </a:cubicBezTo>
                <a:close/>
                <a:moveTo>
                  <a:pt x="282346" y="406400"/>
                </a:moveTo>
                <a:lnTo>
                  <a:pt x="225628" y="406400"/>
                </a:lnTo>
                <a:lnTo>
                  <a:pt x="219278" y="457200"/>
                </a:lnTo>
                <a:lnTo>
                  <a:pt x="288696" y="457200"/>
                </a:lnTo>
                <a:close/>
              </a:path>
            </a:pathLst>
          </a:custGeom>
          <a:solidFill>
            <a:srgbClr val="FAFAF8"/>
          </a:solidFill>
          <a:ln>
            <a:noFill/>
          </a:ln>
        </p:spPr>
      </p:sp>
      <p:sp>
        <p:nvSpPr>
          <p:cNvPr id="26" name="Rectangle 26"/>
          <p:cNvSpPr/>
          <p:nvPr/>
        </p:nvSpPr>
        <p:spPr>
          <a:xfrm>
            <a:off x="8572500" y="1962150"/>
            <a:ext cx="2819400" cy="1104900"/>
          </a:xfrm>
          <a:prstGeom prst="roundRect">
            <a:avLst>
              <a:gd name="adj" fmla="val 10345"/>
            </a:avLst>
          </a:prstGeom>
          <a:solidFill>
            <a:srgbClr val="FAFAF8"/>
          </a:solidFill>
          <a:ln w="9525">
            <a:solidFill>
              <a:srgbClr val="E0D8D0"/>
            </a:solidFill>
          </a:ln>
        </p:spPr>
      </p:sp>
      <p:sp>
        <p:nvSpPr>
          <p:cNvPr id="27" name="TextBox 27"/>
          <p:cNvSpPr txBox="1"/>
          <p:nvPr/>
        </p:nvSpPr>
        <p:spPr>
          <a:xfrm>
            <a:off x="8711565" y="2096452"/>
            <a:ext cx="1298729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05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OUTPUTS/ 文件夹</a:t>
            </a:r>
          </a:p>
        </p:txBody>
      </p:sp>
      <p:sp>
        <p:nvSpPr>
          <p:cNvPr id="28" name="Rectangle 28"/>
          <p:cNvSpPr/>
          <p:nvPr/>
        </p:nvSpPr>
        <p:spPr>
          <a:xfrm>
            <a:off x="8724900" y="2305050"/>
            <a:ext cx="2514600" cy="9525"/>
          </a:xfrm>
          <a:prstGeom prst="rect">
            <a:avLst/>
          </a:prstGeom>
          <a:solidFill>
            <a:srgbClr val="E0D8D0"/>
          </a:solidFill>
          <a:ln>
            <a:noFill/>
          </a:ln>
        </p:spPr>
      </p:sp>
      <p:sp>
        <p:nvSpPr>
          <p:cNvPr id="29" name="TextBox 29"/>
          <p:cNvSpPr txBox="1"/>
          <p:nvPr/>
        </p:nvSpPr>
        <p:spPr>
          <a:xfrm>
            <a:off x="8712518" y="2390299"/>
            <a:ext cx="1669471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3A9E6A"/>
                </a:solidFill>
                <a:latin typeface="Consolas"/>
                <a:ea typeface="Microsoft YaHei"/>
                <a:cs typeface="Consolas"/>
              </a:rPr>
              <a:t>novadeploy-analysis.md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712518" y="2580799"/>
            <a:ext cx="1356193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3D7DE4"/>
                </a:solidFill>
                <a:latin typeface="Consolas"/>
                <a:ea typeface="Microsoft YaHei"/>
                <a:cs typeface="Consolas"/>
              </a:rPr>
              <a:t>stripe-analysis.md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712518" y="2771299"/>
            <a:ext cx="1669471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C96133"/>
                </a:solidFill>
                <a:latin typeface="Consolas"/>
                <a:ea typeface="Microsoft YaHei"/>
                <a:cs typeface="Consolas"/>
              </a:rPr>
              <a:t>databricks-analysis.md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713470" y="2931795"/>
            <a:ext cx="1823656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↑ 3 份完整分析报告，直接可用</a:t>
            </a:r>
          </a:p>
        </p:txBody>
      </p:sp>
      <p:sp>
        <p:nvSpPr>
          <p:cNvPr id="33" name="Rectangle 33"/>
          <p:cNvSpPr/>
          <p:nvPr/>
        </p:nvSpPr>
        <p:spPr>
          <a:xfrm>
            <a:off x="6819900" y="4114800"/>
            <a:ext cx="4572000" cy="247650"/>
          </a:xfrm>
          <a:prstGeom prst="roundRect">
            <a:avLst>
              <a:gd name="adj" fmla="val 23077"/>
            </a:avLst>
          </a:prstGeom>
          <a:solidFill>
            <a:srgbClr val="3A9E6A"/>
          </a:solidFill>
          <a:ln>
            <a:noFill/>
          </a:ln>
        </p:spPr>
      </p:sp>
      <p:sp>
        <p:nvSpPr>
          <p:cNvPr id="34" name="TextBox 34"/>
          <p:cNvSpPr txBox="1"/>
          <p:nvPr/>
        </p:nvSpPr>
        <p:spPr>
          <a:xfrm>
            <a:off x="8304806" y="4180999"/>
            <a:ext cx="1602187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b="1" dirty="0">
                <a:solidFill>
                  <a:srgbClr val="FAFAF8"/>
                </a:solidFill>
                <a:latin typeface="Arial"/>
                <a:ea typeface="Microsoft YaHei"/>
                <a:cs typeface="Arial"/>
              </a:rPr>
              <a:t>3 条 JD 分析报告已生成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96265" y="4668202"/>
            <a:ext cx="2949185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050" b="1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定时触发 — 不需要你在场，到点自动跑：</a:t>
            </a:r>
          </a:p>
        </p:txBody>
      </p:sp>
      <p:sp>
        <p:nvSpPr>
          <p:cNvPr id="36" name="Rectangle 36"/>
          <p:cNvSpPr/>
          <p:nvPr/>
        </p:nvSpPr>
        <p:spPr>
          <a:xfrm>
            <a:off x="609600" y="4895850"/>
            <a:ext cx="3448050" cy="762000"/>
          </a:xfrm>
          <a:prstGeom prst="roundRect">
            <a:avLst>
              <a:gd name="adj" fmla="val 12500"/>
            </a:avLst>
          </a:prstGeom>
          <a:solidFill>
            <a:srgbClr val="FDF1EB"/>
          </a:solidFill>
          <a:ln>
            <a:noFill/>
          </a:ln>
        </p:spPr>
      </p:sp>
      <p:sp>
        <p:nvSpPr>
          <p:cNvPr id="37" name="Rectangle 37"/>
          <p:cNvSpPr/>
          <p:nvPr/>
        </p:nvSpPr>
        <p:spPr>
          <a:xfrm>
            <a:off x="609600" y="4895850"/>
            <a:ext cx="47625" cy="762000"/>
          </a:xfrm>
          <a:prstGeom prst="roundRect">
            <a:avLst>
              <a:gd name="adj" fmla="val 4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38" name="Freeform 38"/>
          <p:cNvSpPr/>
          <p:nvPr/>
        </p:nvSpPr>
        <p:spPr>
          <a:xfrm>
            <a:off x="758825" y="5022469"/>
            <a:ext cx="166926" cy="167199"/>
          </a:xfrm>
          <a:custGeom>
            <a:avLst/>
            <a:gdLst/>
            <a:ahLst/>
            <a:cxnLst/>
            <a:rect l="l" t="t" r="r" b="b"/>
            <a:pathLst>
              <a:path w="166926" h="167199">
                <a:moveTo>
                  <a:pt x="119062" y="14192"/>
                </a:moveTo>
                <a:cubicBezTo>
                  <a:pt x="152141" y="33291"/>
                  <a:pt x="166926" y="73242"/>
                  <a:pt x="154249" y="109274"/>
                </a:cubicBezTo>
                <a:cubicBezTo>
                  <a:pt x="141573" y="145306"/>
                  <a:pt x="105031" y="167199"/>
                  <a:pt x="67280" y="161380"/>
                </a:cubicBezTo>
                <a:cubicBezTo>
                  <a:pt x="29529" y="155561"/>
                  <a:pt x="1277" y="123679"/>
                  <a:pt x="40" y="85502"/>
                </a:cubicBezTo>
                <a:lnTo>
                  <a:pt x="0" y="82931"/>
                </a:lnTo>
                <a:lnTo>
                  <a:pt x="40" y="80359"/>
                </a:lnTo>
                <a:cubicBezTo>
                  <a:pt x="944" y="52474"/>
                  <a:pt x="16421" y="27112"/>
                  <a:pt x="40806" y="13556"/>
                </a:cubicBezTo>
                <a:cubicBezTo>
                  <a:pt x="65190" y="0"/>
                  <a:pt x="94901" y="241"/>
                  <a:pt x="119062" y="14192"/>
                </a:cubicBezTo>
                <a:close/>
                <a:moveTo>
                  <a:pt x="79375" y="35306"/>
                </a:moveTo>
                <a:cubicBezTo>
                  <a:pt x="75351" y="35306"/>
                  <a:pt x="71964" y="38318"/>
                  <a:pt x="71493" y="42314"/>
                </a:cubicBezTo>
                <a:lnTo>
                  <a:pt x="71438" y="43243"/>
                </a:lnTo>
                <a:lnTo>
                  <a:pt x="71438" y="82931"/>
                </a:lnTo>
                <a:lnTo>
                  <a:pt x="71509" y="83970"/>
                </a:lnTo>
                <a:cubicBezTo>
                  <a:pt x="71690" y="85347"/>
                  <a:pt x="72229" y="86653"/>
                  <a:pt x="73073" y="87757"/>
                </a:cubicBezTo>
                <a:lnTo>
                  <a:pt x="73763" y="88550"/>
                </a:lnTo>
                <a:lnTo>
                  <a:pt x="97576" y="112363"/>
                </a:lnTo>
                <a:lnTo>
                  <a:pt x="98322" y="113014"/>
                </a:lnTo>
                <a:cubicBezTo>
                  <a:pt x="101185" y="115235"/>
                  <a:pt x="105190" y="115235"/>
                  <a:pt x="108053" y="113014"/>
                </a:cubicBezTo>
                <a:lnTo>
                  <a:pt x="108799" y="112355"/>
                </a:lnTo>
                <a:lnTo>
                  <a:pt x="109458" y="111609"/>
                </a:lnTo>
                <a:cubicBezTo>
                  <a:pt x="111680" y="108745"/>
                  <a:pt x="111680" y="104741"/>
                  <a:pt x="109458" y="101877"/>
                </a:cubicBezTo>
                <a:lnTo>
                  <a:pt x="108799" y="101131"/>
                </a:lnTo>
                <a:lnTo>
                  <a:pt x="87312" y="79636"/>
                </a:lnTo>
                <a:lnTo>
                  <a:pt x="87312" y="43243"/>
                </a:lnTo>
                <a:lnTo>
                  <a:pt x="87257" y="42314"/>
                </a:lnTo>
                <a:cubicBezTo>
                  <a:pt x="86786" y="38318"/>
                  <a:pt x="83399" y="35306"/>
                  <a:pt x="79375" y="35306"/>
                </a:cubicBezTo>
                <a:close/>
              </a:path>
            </a:pathLst>
          </a:custGeom>
          <a:solidFill>
            <a:srgbClr val="C96133"/>
          </a:solidFill>
          <a:ln>
            <a:noFill/>
          </a:ln>
        </p:spPr>
      </p:sp>
      <p:sp>
        <p:nvSpPr>
          <p:cNvPr id="39" name="TextBox 39"/>
          <p:cNvSpPr txBox="1"/>
          <p:nvPr/>
        </p:nvSpPr>
        <p:spPr>
          <a:xfrm>
            <a:off x="1015365" y="5030152"/>
            <a:ext cx="912281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050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每周一 8:00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30568" y="5257324"/>
            <a:ext cx="1163955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读取上周会议记录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730568" y="5447824"/>
            <a:ext cx="1427393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→ 本周工作优先级清单</a:t>
            </a:r>
          </a:p>
        </p:txBody>
      </p:sp>
      <p:sp>
        <p:nvSpPr>
          <p:cNvPr id="42" name="Rectangle 42"/>
          <p:cNvSpPr/>
          <p:nvPr/>
        </p:nvSpPr>
        <p:spPr>
          <a:xfrm>
            <a:off x="4295775" y="4895850"/>
            <a:ext cx="3448050" cy="762000"/>
          </a:xfrm>
          <a:prstGeom prst="roundRect">
            <a:avLst>
              <a:gd name="adj" fmla="val 12500"/>
            </a:avLst>
          </a:prstGeom>
          <a:solidFill>
            <a:srgbClr val="EDF2FC"/>
          </a:solidFill>
          <a:ln>
            <a:noFill/>
          </a:ln>
        </p:spPr>
      </p:sp>
      <p:sp>
        <p:nvSpPr>
          <p:cNvPr id="43" name="Rectangle 43"/>
          <p:cNvSpPr/>
          <p:nvPr/>
        </p:nvSpPr>
        <p:spPr>
          <a:xfrm>
            <a:off x="4295775" y="4895850"/>
            <a:ext cx="47625" cy="762000"/>
          </a:xfrm>
          <a:prstGeom prst="roundRect">
            <a:avLst>
              <a:gd name="adj" fmla="val 40000"/>
            </a:avLst>
          </a:prstGeom>
          <a:solidFill>
            <a:srgbClr val="3D7DE4"/>
          </a:solidFill>
          <a:ln>
            <a:noFill/>
          </a:ln>
        </p:spPr>
      </p:sp>
      <p:sp>
        <p:nvSpPr>
          <p:cNvPr id="44" name="Freeform 44"/>
          <p:cNvSpPr/>
          <p:nvPr/>
        </p:nvSpPr>
        <p:spPr>
          <a:xfrm>
            <a:off x="4445000" y="5022469"/>
            <a:ext cx="166926" cy="167199"/>
          </a:xfrm>
          <a:custGeom>
            <a:avLst/>
            <a:gdLst/>
            <a:ahLst/>
            <a:cxnLst/>
            <a:rect l="l" t="t" r="r" b="b"/>
            <a:pathLst>
              <a:path w="166926" h="167199">
                <a:moveTo>
                  <a:pt x="119062" y="14192"/>
                </a:moveTo>
                <a:cubicBezTo>
                  <a:pt x="152141" y="33291"/>
                  <a:pt x="166926" y="73242"/>
                  <a:pt x="154249" y="109274"/>
                </a:cubicBezTo>
                <a:cubicBezTo>
                  <a:pt x="141573" y="145306"/>
                  <a:pt x="105031" y="167199"/>
                  <a:pt x="67280" y="161380"/>
                </a:cubicBezTo>
                <a:cubicBezTo>
                  <a:pt x="29529" y="155561"/>
                  <a:pt x="1277" y="123679"/>
                  <a:pt x="40" y="85502"/>
                </a:cubicBezTo>
                <a:lnTo>
                  <a:pt x="0" y="82931"/>
                </a:lnTo>
                <a:lnTo>
                  <a:pt x="40" y="80359"/>
                </a:lnTo>
                <a:cubicBezTo>
                  <a:pt x="944" y="52474"/>
                  <a:pt x="16421" y="27112"/>
                  <a:pt x="40806" y="13556"/>
                </a:cubicBezTo>
                <a:cubicBezTo>
                  <a:pt x="65190" y="0"/>
                  <a:pt x="94901" y="241"/>
                  <a:pt x="119062" y="14192"/>
                </a:cubicBezTo>
                <a:close/>
                <a:moveTo>
                  <a:pt x="79375" y="35306"/>
                </a:moveTo>
                <a:cubicBezTo>
                  <a:pt x="75351" y="35306"/>
                  <a:pt x="71964" y="38318"/>
                  <a:pt x="71493" y="42314"/>
                </a:cubicBezTo>
                <a:lnTo>
                  <a:pt x="71438" y="43243"/>
                </a:lnTo>
                <a:lnTo>
                  <a:pt x="71438" y="82931"/>
                </a:lnTo>
                <a:lnTo>
                  <a:pt x="71509" y="83970"/>
                </a:lnTo>
                <a:cubicBezTo>
                  <a:pt x="71690" y="85347"/>
                  <a:pt x="72229" y="86653"/>
                  <a:pt x="73073" y="87757"/>
                </a:cubicBezTo>
                <a:lnTo>
                  <a:pt x="73763" y="88550"/>
                </a:lnTo>
                <a:lnTo>
                  <a:pt x="97576" y="112363"/>
                </a:lnTo>
                <a:lnTo>
                  <a:pt x="98322" y="113014"/>
                </a:lnTo>
                <a:cubicBezTo>
                  <a:pt x="101185" y="115235"/>
                  <a:pt x="105190" y="115235"/>
                  <a:pt x="108053" y="113014"/>
                </a:cubicBezTo>
                <a:lnTo>
                  <a:pt x="108799" y="112355"/>
                </a:lnTo>
                <a:lnTo>
                  <a:pt x="109458" y="111609"/>
                </a:lnTo>
                <a:cubicBezTo>
                  <a:pt x="111680" y="108745"/>
                  <a:pt x="111680" y="104741"/>
                  <a:pt x="109458" y="101877"/>
                </a:cubicBezTo>
                <a:lnTo>
                  <a:pt x="108799" y="101131"/>
                </a:lnTo>
                <a:lnTo>
                  <a:pt x="87312" y="79636"/>
                </a:lnTo>
                <a:lnTo>
                  <a:pt x="87312" y="43243"/>
                </a:lnTo>
                <a:lnTo>
                  <a:pt x="87257" y="42314"/>
                </a:lnTo>
                <a:cubicBezTo>
                  <a:pt x="86786" y="38318"/>
                  <a:pt x="83399" y="35306"/>
                  <a:pt x="79375" y="35306"/>
                </a:cubicBezTo>
                <a:close/>
              </a:path>
            </a:pathLst>
          </a:custGeom>
          <a:solidFill>
            <a:srgbClr val="3D7DE4"/>
          </a:solidFill>
          <a:ln>
            <a:noFill/>
          </a:ln>
        </p:spPr>
      </p:sp>
      <p:sp>
        <p:nvSpPr>
          <p:cNvPr id="45" name="TextBox 45"/>
          <p:cNvSpPr txBox="1"/>
          <p:nvPr/>
        </p:nvSpPr>
        <p:spPr>
          <a:xfrm>
            <a:off x="4701540" y="5030152"/>
            <a:ext cx="799567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050" b="1" dirty="0">
                <a:solidFill>
                  <a:srgbClr val="3D7DE4"/>
                </a:solidFill>
                <a:latin typeface="Arial"/>
                <a:ea typeface="Microsoft YaHei"/>
                <a:cs typeface="Arial"/>
              </a:rPr>
              <a:t>每天 17:00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4416742" y="5257324"/>
            <a:ext cx="1163955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扫描当天客户邮件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4416742" y="5447824"/>
            <a:ext cx="1000196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→ 回复草稿列表</a:t>
            </a:r>
          </a:p>
        </p:txBody>
      </p:sp>
      <p:sp>
        <p:nvSpPr>
          <p:cNvPr id="48" name="Rectangle 48"/>
          <p:cNvSpPr/>
          <p:nvPr/>
        </p:nvSpPr>
        <p:spPr>
          <a:xfrm>
            <a:off x="7981950" y="4895850"/>
            <a:ext cx="3600450" cy="762000"/>
          </a:xfrm>
          <a:prstGeom prst="roundRect">
            <a:avLst>
              <a:gd name="adj" fmla="val 12500"/>
            </a:avLst>
          </a:prstGeom>
          <a:solidFill>
            <a:srgbClr val="EAF7F0"/>
          </a:solidFill>
          <a:ln>
            <a:noFill/>
          </a:ln>
        </p:spPr>
      </p:sp>
      <p:sp>
        <p:nvSpPr>
          <p:cNvPr id="49" name="Rectangle 49"/>
          <p:cNvSpPr/>
          <p:nvPr/>
        </p:nvSpPr>
        <p:spPr>
          <a:xfrm>
            <a:off x="7981950" y="4895850"/>
            <a:ext cx="47625" cy="762000"/>
          </a:xfrm>
          <a:prstGeom prst="roundRect">
            <a:avLst>
              <a:gd name="adj" fmla="val 40000"/>
            </a:avLst>
          </a:prstGeom>
          <a:solidFill>
            <a:srgbClr val="3A9E6A"/>
          </a:solidFill>
          <a:ln>
            <a:noFill/>
          </a:ln>
        </p:spPr>
      </p:sp>
      <p:sp>
        <p:nvSpPr>
          <p:cNvPr id="50" name="Freeform 50"/>
          <p:cNvSpPr/>
          <p:nvPr/>
        </p:nvSpPr>
        <p:spPr>
          <a:xfrm>
            <a:off x="8131175" y="5022469"/>
            <a:ext cx="166926" cy="167199"/>
          </a:xfrm>
          <a:custGeom>
            <a:avLst/>
            <a:gdLst/>
            <a:ahLst/>
            <a:cxnLst/>
            <a:rect l="l" t="t" r="r" b="b"/>
            <a:pathLst>
              <a:path w="166926" h="167199">
                <a:moveTo>
                  <a:pt x="119062" y="14192"/>
                </a:moveTo>
                <a:cubicBezTo>
                  <a:pt x="152141" y="33291"/>
                  <a:pt x="166926" y="73242"/>
                  <a:pt x="154249" y="109274"/>
                </a:cubicBezTo>
                <a:cubicBezTo>
                  <a:pt x="141573" y="145306"/>
                  <a:pt x="105031" y="167199"/>
                  <a:pt x="67280" y="161380"/>
                </a:cubicBezTo>
                <a:cubicBezTo>
                  <a:pt x="29529" y="155561"/>
                  <a:pt x="1277" y="123679"/>
                  <a:pt x="40" y="85502"/>
                </a:cubicBezTo>
                <a:lnTo>
                  <a:pt x="0" y="82931"/>
                </a:lnTo>
                <a:lnTo>
                  <a:pt x="40" y="80359"/>
                </a:lnTo>
                <a:cubicBezTo>
                  <a:pt x="944" y="52474"/>
                  <a:pt x="16421" y="27112"/>
                  <a:pt x="40806" y="13556"/>
                </a:cubicBezTo>
                <a:cubicBezTo>
                  <a:pt x="65190" y="0"/>
                  <a:pt x="94901" y="241"/>
                  <a:pt x="119062" y="14192"/>
                </a:cubicBezTo>
                <a:close/>
                <a:moveTo>
                  <a:pt x="79375" y="35306"/>
                </a:moveTo>
                <a:cubicBezTo>
                  <a:pt x="75351" y="35306"/>
                  <a:pt x="71964" y="38318"/>
                  <a:pt x="71493" y="42314"/>
                </a:cubicBezTo>
                <a:lnTo>
                  <a:pt x="71438" y="43243"/>
                </a:lnTo>
                <a:lnTo>
                  <a:pt x="71438" y="82931"/>
                </a:lnTo>
                <a:lnTo>
                  <a:pt x="71509" y="83970"/>
                </a:lnTo>
                <a:cubicBezTo>
                  <a:pt x="71690" y="85347"/>
                  <a:pt x="72229" y="86653"/>
                  <a:pt x="73073" y="87757"/>
                </a:cubicBezTo>
                <a:lnTo>
                  <a:pt x="73763" y="88550"/>
                </a:lnTo>
                <a:lnTo>
                  <a:pt x="97576" y="112363"/>
                </a:lnTo>
                <a:lnTo>
                  <a:pt x="98322" y="113014"/>
                </a:lnTo>
                <a:cubicBezTo>
                  <a:pt x="101185" y="115235"/>
                  <a:pt x="105190" y="115235"/>
                  <a:pt x="108053" y="113014"/>
                </a:cubicBezTo>
                <a:lnTo>
                  <a:pt x="108799" y="112355"/>
                </a:lnTo>
                <a:lnTo>
                  <a:pt x="109458" y="111609"/>
                </a:lnTo>
                <a:cubicBezTo>
                  <a:pt x="111680" y="108745"/>
                  <a:pt x="111680" y="104741"/>
                  <a:pt x="109458" y="101877"/>
                </a:cubicBezTo>
                <a:lnTo>
                  <a:pt x="108799" y="101131"/>
                </a:lnTo>
                <a:lnTo>
                  <a:pt x="87313" y="79636"/>
                </a:lnTo>
                <a:lnTo>
                  <a:pt x="87313" y="43243"/>
                </a:lnTo>
                <a:lnTo>
                  <a:pt x="87257" y="42314"/>
                </a:lnTo>
                <a:cubicBezTo>
                  <a:pt x="86786" y="38318"/>
                  <a:pt x="83399" y="35306"/>
                  <a:pt x="79375" y="35306"/>
                </a:cubicBezTo>
                <a:close/>
              </a:path>
            </a:pathLst>
          </a:custGeom>
          <a:solidFill>
            <a:srgbClr val="3A9E6A"/>
          </a:solidFill>
          <a:ln>
            <a:noFill/>
          </a:ln>
        </p:spPr>
      </p:sp>
      <p:sp>
        <p:nvSpPr>
          <p:cNvPr id="51" name="TextBox 51"/>
          <p:cNvSpPr txBox="1"/>
          <p:nvPr/>
        </p:nvSpPr>
        <p:spPr>
          <a:xfrm>
            <a:off x="8387715" y="5030152"/>
            <a:ext cx="654648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050" b="1" dirty="0">
                <a:solidFill>
                  <a:srgbClr val="3A9E6A"/>
                </a:solidFill>
                <a:latin typeface="Arial"/>
                <a:ea typeface="Microsoft YaHei"/>
                <a:cs typeface="Arial"/>
              </a:rPr>
              <a:t>每月 1 号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8102918" y="5257324"/>
            <a:ext cx="1163955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汇总上月项目进展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8102918" y="5447824"/>
            <a:ext cx="715399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→ 月报初稿</a:t>
            </a:r>
          </a:p>
        </p:txBody>
      </p:sp>
      <p:sp>
        <p:nvSpPr>
          <p:cNvPr id="54" name="Rectangle 54"/>
          <p:cNvSpPr/>
          <p:nvPr/>
        </p:nvSpPr>
        <p:spPr>
          <a:xfrm>
            <a:off x="609600" y="5791200"/>
            <a:ext cx="10972800" cy="571500"/>
          </a:xfrm>
          <a:prstGeom prst="roundRect">
            <a:avLst>
              <a:gd name="adj" fmla="val 20000"/>
            </a:avLst>
          </a:prstGeom>
          <a:solidFill>
            <a:srgbClr val="FAFAF8"/>
          </a:solidFill>
          <a:ln w="14288">
            <a:solidFill>
              <a:srgbClr val="E0D8D0"/>
            </a:solidFill>
          </a:ln>
        </p:spPr>
      </p:sp>
      <p:sp>
        <p:nvSpPr>
          <p:cNvPr id="55" name="Rectangle 55"/>
          <p:cNvSpPr/>
          <p:nvPr/>
        </p:nvSpPr>
        <p:spPr>
          <a:xfrm>
            <a:off x="609600" y="5791200"/>
            <a:ext cx="47625" cy="571500"/>
          </a:xfrm>
          <a:prstGeom prst="roundRect">
            <a:avLst>
              <a:gd name="adj" fmla="val 4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56" name="TextBox 56"/>
          <p:cNvSpPr txBox="1"/>
          <p:nvPr/>
        </p:nvSpPr>
        <p:spPr>
          <a:xfrm>
            <a:off x="4940213" y="5883592"/>
            <a:ext cx="2311575" cy="2743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35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任务派发和执行是分离的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3929301" y="6136481"/>
            <a:ext cx="4333399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12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你说"做什么"——它自己跑完整条流水线，不需要你在场盯着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1438715" y="6497002"/>
            <a:ext cx="157020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105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13</a:t>
            </a:r>
          </a:p>
        </p:txBody>
      </p:sp>
    </p:spTree>
  </p:cSld>
  <p:clrMapOvr>
    <a:masterClrMapping/>
  </p:clrMapOvr>
  <p:transition xmlns:p14="http://schemas.microsoft.com/office/powerpoint/2010/main" p14:dur="4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>
            <a:noFill/>
          </a:ln>
        </p:spPr>
      </p:sp>
      <p:pic>
        <p:nvPicPr>
          <p:cNvPr id="3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023" y="95250"/>
            <a:ext cx="606053" cy="838200"/>
          </a:xfrm>
          <a:prstGeom prst="rect">
            <a:avLst/>
          </a:prstGeom>
        </p:spPr>
      </p:pic>
      <p:sp>
        <p:nvSpPr>
          <p:cNvPr id="4" name="Rectangle 4"/>
          <p:cNvSpPr/>
          <p:nvPr/>
        </p:nvSpPr>
        <p:spPr>
          <a:xfrm>
            <a:off x="609600" y="342900"/>
            <a:ext cx="47625" cy="495300"/>
          </a:xfrm>
          <a:prstGeom prst="roundRect">
            <a:avLst>
              <a:gd name="adj" fmla="val 4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5" name="TextBox 5"/>
          <p:cNvSpPr txBox="1"/>
          <p:nvPr/>
        </p:nvSpPr>
        <p:spPr>
          <a:xfrm>
            <a:off x="765810" y="337185"/>
            <a:ext cx="6320761" cy="548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27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连接器：让 Cowork 接入你的工具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4860" y="746760"/>
            <a:ext cx="5091113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b="1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CONNECTORS · ZERO COPY-PASTE · ZERO MANUAL TRANSFER</a:t>
            </a:r>
          </a:p>
        </p:txBody>
      </p:sp>
      <p:sp>
        <p:nvSpPr>
          <p:cNvPr id="7" name="Line 7"/>
          <p:cNvSpPr/>
          <p:nvPr/>
        </p:nvSpPr>
        <p:spPr>
          <a:xfrm>
            <a:off x="609600" y="1028700"/>
            <a:ext cx="10972800" cy="9525"/>
          </a:xfrm>
          <a:custGeom>
            <a:avLst/>
            <a:gdLst/>
            <a:ahLst/>
            <a:cxnLst/>
            <a:rect l="l" t="t" r="r" b="b"/>
            <a:pathLst>
              <a:path w="10972800" h="9525">
                <a:moveTo>
                  <a:pt x="0" y="0"/>
                </a:moveTo>
                <a:lnTo>
                  <a:pt x="10972800" y="0"/>
                </a:lnTo>
              </a:path>
            </a:pathLst>
          </a:custGeom>
          <a:noFill/>
          <a:ln w="14288">
            <a:solidFill>
              <a:srgbClr val="E0D8D0"/>
            </a:solidFill>
          </a:ln>
        </p:spPr>
      </p:sp>
      <p:sp>
        <p:nvSpPr>
          <p:cNvPr id="8" name="Rectangle 8"/>
          <p:cNvSpPr/>
          <p:nvPr/>
        </p:nvSpPr>
        <p:spPr>
          <a:xfrm>
            <a:off x="609600" y="1143000"/>
            <a:ext cx="10972800" cy="495300"/>
          </a:xfrm>
          <a:prstGeom prst="roundRect">
            <a:avLst>
              <a:gd name="adj" fmla="val 19231"/>
            </a:avLst>
          </a:prstGeom>
          <a:solidFill>
            <a:srgbClr val="FDF1EB"/>
          </a:solidFill>
          <a:ln>
            <a:noFill/>
          </a:ln>
        </p:spPr>
      </p:sp>
      <p:sp>
        <p:nvSpPr>
          <p:cNvPr id="9" name="Rectangle 9"/>
          <p:cNvSpPr/>
          <p:nvPr/>
        </p:nvSpPr>
        <p:spPr>
          <a:xfrm>
            <a:off x="609600" y="1143000"/>
            <a:ext cx="47625" cy="495300"/>
          </a:xfrm>
          <a:prstGeom prst="roundRect">
            <a:avLst>
              <a:gd name="adj" fmla="val 4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10" name="Freeform 10"/>
          <p:cNvSpPr/>
          <p:nvPr/>
        </p:nvSpPr>
        <p:spPr>
          <a:xfrm>
            <a:off x="806450" y="1292034"/>
            <a:ext cx="254000" cy="231997"/>
          </a:xfrm>
          <a:custGeom>
            <a:avLst/>
            <a:gdLst/>
            <a:ahLst/>
            <a:cxnLst/>
            <a:rect l="l" t="t" r="r" b="b"/>
            <a:pathLst>
              <a:path w="254000" h="231997">
                <a:moveTo>
                  <a:pt x="168427" y="17170"/>
                </a:moveTo>
                <a:cubicBezTo>
                  <a:pt x="180797" y="26924"/>
                  <a:pt x="188316" y="40640"/>
                  <a:pt x="189738" y="55232"/>
                </a:cubicBezTo>
                <a:lnTo>
                  <a:pt x="189827" y="56591"/>
                </a:lnTo>
                <a:lnTo>
                  <a:pt x="192113" y="56909"/>
                </a:lnTo>
                <a:cubicBezTo>
                  <a:pt x="212235" y="60173"/>
                  <a:pt x="227380" y="76992"/>
                  <a:pt x="228524" y="97345"/>
                </a:cubicBezTo>
                <a:lnTo>
                  <a:pt x="228600" y="99733"/>
                </a:lnTo>
                <a:cubicBezTo>
                  <a:pt x="228544" y="123706"/>
                  <a:pt x="209076" y="143101"/>
                  <a:pt x="185103" y="143065"/>
                </a:cubicBezTo>
                <a:lnTo>
                  <a:pt x="139700" y="143065"/>
                </a:lnTo>
                <a:lnTo>
                  <a:pt x="139713" y="157937"/>
                </a:lnTo>
                <a:cubicBezTo>
                  <a:pt x="150567" y="161773"/>
                  <a:pt x="159105" y="170311"/>
                  <a:pt x="162941" y="181165"/>
                </a:cubicBezTo>
                <a:lnTo>
                  <a:pt x="241300" y="181165"/>
                </a:lnTo>
                <a:cubicBezTo>
                  <a:pt x="248314" y="181165"/>
                  <a:pt x="254000" y="186851"/>
                  <a:pt x="254000" y="193865"/>
                </a:cubicBezTo>
                <a:cubicBezTo>
                  <a:pt x="254000" y="200880"/>
                  <a:pt x="248314" y="206566"/>
                  <a:pt x="241300" y="206566"/>
                </a:cubicBezTo>
                <a:lnTo>
                  <a:pt x="162941" y="206566"/>
                </a:lnTo>
                <a:cubicBezTo>
                  <a:pt x="157564" y="221805"/>
                  <a:pt x="143160" y="231997"/>
                  <a:pt x="127000" y="231997"/>
                </a:cubicBezTo>
                <a:cubicBezTo>
                  <a:pt x="110840" y="231997"/>
                  <a:pt x="96436" y="221805"/>
                  <a:pt x="91059" y="206566"/>
                </a:cubicBezTo>
                <a:lnTo>
                  <a:pt x="12700" y="206566"/>
                </a:lnTo>
                <a:cubicBezTo>
                  <a:pt x="5686" y="206566"/>
                  <a:pt x="0" y="200880"/>
                  <a:pt x="0" y="193865"/>
                </a:cubicBezTo>
                <a:cubicBezTo>
                  <a:pt x="0" y="186851"/>
                  <a:pt x="5686" y="181165"/>
                  <a:pt x="12700" y="181165"/>
                </a:cubicBezTo>
                <a:lnTo>
                  <a:pt x="91072" y="181165"/>
                </a:lnTo>
                <a:cubicBezTo>
                  <a:pt x="94904" y="170306"/>
                  <a:pt x="103443" y="161763"/>
                  <a:pt x="114300" y="157924"/>
                </a:cubicBezTo>
                <a:lnTo>
                  <a:pt x="114300" y="143065"/>
                </a:lnTo>
                <a:lnTo>
                  <a:pt x="79502" y="143065"/>
                </a:lnTo>
                <a:cubicBezTo>
                  <a:pt x="49771" y="143065"/>
                  <a:pt x="25400" y="119875"/>
                  <a:pt x="25400" y="90957"/>
                </a:cubicBezTo>
                <a:cubicBezTo>
                  <a:pt x="25400" y="65545"/>
                  <a:pt x="44209" y="44539"/>
                  <a:pt x="68961" y="39827"/>
                </a:cubicBezTo>
                <a:lnTo>
                  <a:pt x="70053" y="39637"/>
                </a:lnTo>
                <a:lnTo>
                  <a:pt x="70676" y="38214"/>
                </a:lnTo>
                <a:cubicBezTo>
                  <a:pt x="77203" y="23939"/>
                  <a:pt x="89827" y="12687"/>
                  <a:pt x="105677" y="7137"/>
                </a:cubicBezTo>
                <a:lnTo>
                  <a:pt x="108496" y="6223"/>
                </a:lnTo>
                <a:cubicBezTo>
                  <a:pt x="129159" y="0"/>
                  <a:pt x="151930" y="4115"/>
                  <a:pt x="168440" y="17170"/>
                </a:cubicBezTo>
              </a:path>
            </a:pathLst>
          </a:custGeom>
          <a:solidFill>
            <a:srgbClr val="C96133"/>
          </a:solidFill>
          <a:ln>
            <a:noFill/>
          </a:ln>
        </p:spPr>
      </p:sp>
      <p:sp>
        <p:nvSpPr>
          <p:cNvPr id="11" name="TextBox 11"/>
          <p:cNvSpPr txBox="1"/>
          <p:nvPr/>
        </p:nvSpPr>
        <p:spPr>
          <a:xfrm>
            <a:off x="1203008" y="1214914"/>
            <a:ext cx="3796230" cy="2590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75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不用切换 App — 数据在哪里，AI 就去哪里取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05865" y="1429702"/>
            <a:ext cx="3875818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05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连接器让 Cowork 直接读写外部工具，无需人工复制粘贴</a:t>
            </a:r>
          </a:p>
        </p:txBody>
      </p:sp>
      <p:sp>
        <p:nvSpPr>
          <p:cNvPr id="13" name="Rectangle 13"/>
          <p:cNvSpPr/>
          <p:nvPr/>
        </p:nvSpPr>
        <p:spPr>
          <a:xfrm>
            <a:off x="609600" y="1771650"/>
            <a:ext cx="2952750" cy="3009900"/>
          </a:xfrm>
          <a:prstGeom prst="roundRect">
            <a:avLst>
              <a:gd name="adj" fmla="val 4516"/>
            </a:avLst>
          </a:prstGeom>
          <a:solidFill>
            <a:srgbClr val="1E1E1E"/>
          </a:solidFill>
          <a:ln>
            <a:noFill/>
          </a:ln>
        </p:spPr>
      </p:sp>
      <p:sp>
        <p:nvSpPr>
          <p:cNvPr id="14" name="Rectangle 14"/>
          <p:cNvSpPr/>
          <p:nvPr/>
        </p:nvSpPr>
        <p:spPr>
          <a:xfrm>
            <a:off x="609600" y="1771650"/>
            <a:ext cx="2952750" cy="57150"/>
          </a:xfrm>
          <a:prstGeom prst="roundRect">
            <a:avLst>
              <a:gd name="adj" fmla="val 5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15" name="TextBox 15"/>
          <p:cNvSpPr txBox="1"/>
          <p:nvPr/>
        </p:nvSpPr>
        <p:spPr>
          <a:xfrm>
            <a:off x="1628774" y="1990249"/>
            <a:ext cx="914401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b="1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STEP 1 · 收取</a:t>
            </a:r>
          </a:p>
        </p:txBody>
      </p:sp>
      <p:sp>
        <p:nvSpPr>
          <p:cNvPr id="16" name="Ellipse 16"/>
          <p:cNvSpPr/>
          <p:nvPr/>
        </p:nvSpPr>
        <p:spPr>
          <a:xfrm>
            <a:off x="1628775" y="2343150"/>
            <a:ext cx="914400" cy="914400"/>
          </a:xfrm>
          <a:prstGeom prst="ellipse">
            <a:avLst/>
          </a:prstGeom>
          <a:solidFill>
            <a:srgbClr val="C96133"/>
          </a:solidFill>
          <a:ln>
            <a:noFill/>
          </a:ln>
        </p:spPr>
      </p:sp>
      <p:grpSp>
        <p:nvGrpSpPr>
          <p:cNvPr id="19" name="Group 19"/>
          <p:cNvGrpSpPr/>
          <p:nvPr/>
        </p:nvGrpSpPr>
        <p:grpSpPr>
          <a:xfrm>
            <a:off x="1863725" y="2622550"/>
            <a:ext cx="444502" cy="355602"/>
            <a:chOff x="1863725" y="2622550"/>
            <a:chExt cx="444502" cy="355602"/>
          </a:xfrm>
        </p:grpSpPr>
        <p:sp>
          <p:nvSpPr>
            <p:cNvPr id="17" name="Freeform 17"/>
            <p:cNvSpPr/>
            <p:nvPr/>
          </p:nvSpPr>
          <p:spPr>
            <a:xfrm>
              <a:off x="1863725" y="2701115"/>
              <a:ext cx="444502" cy="277037"/>
            </a:xfrm>
            <a:custGeom>
              <a:avLst/>
              <a:gdLst/>
              <a:ahLst/>
              <a:cxnLst/>
              <a:rect l="l" t="t" r="r" b="b"/>
              <a:pathLst>
                <a:path w="444502" h="277037">
                  <a:moveTo>
                    <a:pt x="444500" y="0"/>
                  </a:moveTo>
                  <a:lnTo>
                    <a:pt x="444500" y="210360"/>
                  </a:lnTo>
                  <a:cubicBezTo>
                    <a:pt x="444502" y="245665"/>
                    <a:pt x="416981" y="274852"/>
                    <a:pt x="381737" y="276924"/>
                  </a:cubicBezTo>
                  <a:lnTo>
                    <a:pt x="377825" y="277035"/>
                  </a:lnTo>
                  <a:lnTo>
                    <a:pt x="66675" y="277035"/>
                  </a:lnTo>
                  <a:cubicBezTo>
                    <a:pt x="31369" y="277037"/>
                    <a:pt x="2182" y="249516"/>
                    <a:pt x="111" y="214271"/>
                  </a:cubicBezTo>
                  <a:lnTo>
                    <a:pt x="0" y="210360"/>
                  </a:lnTo>
                  <a:lnTo>
                    <a:pt x="0" y="0"/>
                  </a:lnTo>
                  <a:lnTo>
                    <a:pt x="209915" y="139951"/>
                  </a:lnTo>
                  <a:lnTo>
                    <a:pt x="212493" y="141418"/>
                  </a:lnTo>
                  <a:cubicBezTo>
                    <a:pt x="218650" y="144426"/>
                    <a:pt x="225850" y="144426"/>
                    <a:pt x="232007" y="141418"/>
                  </a:cubicBezTo>
                  <a:lnTo>
                    <a:pt x="234585" y="139951"/>
                  </a:lnTo>
                  <a:lnTo>
                    <a:pt x="444500" y="0"/>
                  </a:lnTo>
                  <a:close/>
                </a:path>
              </a:pathLst>
            </a:custGeom>
            <a:solidFill>
              <a:srgbClr val="FAFAF8"/>
            </a:solidFill>
            <a:ln>
              <a:noFill/>
            </a:ln>
          </p:spPr>
        </p:sp>
        <p:sp>
          <p:nvSpPr>
            <p:cNvPr id="18" name="Freeform 18"/>
            <p:cNvSpPr/>
            <p:nvPr/>
          </p:nvSpPr>
          <p:spPr>
            <a:xfrm>
              <a:off x="1873615" y="2622550"/>
              <a:ext cx="424720" cy="173288"/>
            </a:xfrm>
            <a:custGeom>
              <a:avLst/>
              <a:gdLst/>
              <a:ahLst/>
              <a:cxnLst/>
              <a:rect l="l" t="t" r="r" b="b"/>
              <a:pathLst>
                <a:path w="424720" h="173288">
                  <a:moveTo>
                    <a:pt x="367935" y="0"/>
                  </a:moveTo>
                  <a:cubicBezTo>
                    <a:pt x="391938" y="0"/>
                    <a:pt x="412985" y="12668"/>
                    <a:pt x="424720" y="31715"/>
                  </a:cubicBezTo>
                  <a:lnTo>
                    <a:pt x="212360" y="173288"/>
                  </a:lnTo>
                  <a:lnTo>
                    <a:pt x="0" y="31715"/>
                  </a:lnTo>
                  <a:cubicBezTo>
                    <a:pt x="11307" y="13351"/>
                    <a:pt x="30800" y="1592"/>
                    <a:pt x="52318" y="156"/>
                  </a:cubicBezTo>
                  <a:lnTo>
                    <a:pt x="56785" y="0"/>
                  </a:lnTo>
                  <a:lnTo>
                    <a:pt x="367935" y="0"/>
                  </a:lnTo>
                  <a:close/>
                </a:path>
              </a:pathLst>
            </a:custGeom>
            <a:solidFill>
              <a:srgbClr val="FAFAF8"/>
            </a:solidFill>
            <a:ln>
              <a:noFill/>
            </a:ln>
          </p:spPr>
        </p:sp>
      </p:grpSp>
      <p:sp>
        <p:nvSpPr>
          <p:cNvPr id="20" name="TextBox 20"/>
          <p:cNvSpPr txBox="1"/>
          <p:nvPr/>
        </p:nvSpPr>
        <p:spPr>
          <a:xfrm>
            <a:off x="1473631" y="3397568"/>
            <a:ext cx="1224689" cy="2743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350" b="1" dirty="0">
                <a:solidFill>
                  <a:srgbClr val="FAFAF8"/>
                </a:solidFill>
                <a:latin typeface="Arial"/>
                <a:ea typeface="Microsoft YaHei"/>
                <a:cs typeface="Arial"/>
              </a:rPr>
              <a:t>Gmail 连接器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75839" y="3666649"/>
            <a:ext cx="1420273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dirty="0">
                <a:solidFill>
                  <a:srgbClr val="E0D8D0"/>
                </a:solidFill>
                <a:latin typeface="Arial"/>
                <a:ea typeface="Microsoft YaHei"/>
                <a:cs typeface="Arial"/>
              </a:rPr>
              <a:t>邮件直接进入 Cowork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03997" y="3857149"/>
            <a:ext cx="1163955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dirty="0">
                <a:solidFill>
                  <a:srgbClr val="E0D8D0"/>
                </a:solidFill>
                <a:latin typeface="Arial"/>
                <a:ea typeface="Microsoft YaHei"/>
                <a:cs typeface="Arial"/>
              </a:rPr>
              <a:t>无需手动复制粘贴</a:t>
            </a:r>
          </a:p>
        </p:txBody>
      </p:sp>
      <p:sp>
        <p:nvSpPr>
          <p:cNvPr id="23" name="Rectangle 23"/>
          <p:cNvSpPr/>
          <p:nvPr/>
        </p:nvSpPr>
        <p:spPr>
          <a:xfrm>
            <a:off x="800100" y="4267200"/>
            <a:ext cx="2571750" cy="228600"/>
          </a:xfrm>
          <a:prstGeom prst="roundRect">
            <a:avLst>
              <a:gd name="adj" fmla="val 25000"/>
            </a:avLst>
          </a:prstGeom>
          <a:solidFill>
            <a:srgbClr val="2A2A2A"/>
          </a:solidFill>
          <a:ln>
            <a:noFill/>
          </a:ln>
        </p:spPr>
      </p:sp>
      <p:sp>
        <p:nvSpPr>
          <p:cNvPr id="24" name="TextBox 24"/>
          <p:cNvSpPr txBox="1"/>
          <p:nvPr/>
        </p:nvSpPr>
        <p:spPr>
          <a:xfrm>
            <a:off x="1601836" y="4331970"/>
            <a:ext cx="968278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00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↑ 今天现场演示</a:t>
            </a:r>
          </a:p>
        </p:txBody>
      </p:sp>
      <p:sp>
        <p:nvSpPr>
          <p:cNvPr id="25" name="Freeform 25"/>
          <p:cNvSpPr/>
          <p:nvPr/>
        </p:nvSpPr>
        <p:spPr>
          <a:xfrm>
            <a:off x="3736975" y="3035462"/>
            <a:ext cx="502431" cy="444157"/>
          </a:xfrm>
          <a:custGeom>
            <a:avLst/>
            <a:gdLst/>
            <a:ahLst/>
            <a:cxnLst/>
            <a:rect l="l" t="t" r="r" b="b"/>
            <a:pathLst>
              <a:path w="502431" h="444157">
                <a:moveTo>
                  <a:pt x="256261" y="9592"/>
                </a:moveTo>
                <a:cubicBezTo>
                  <a:pt x="239286" y="18277"/>
                  <a:pt x="228604" y="35736"/>
                  <a:pt x="228600" y="54804"/>
                </a:cubicBezTo>
                <a:lnTo>
                  <a:pt x="228575" y="120488"/>
                </a:lnTo>
                <a:lnTo>
                  <a:pt x="50800" y="120488"/>
                </a:lnTo>
                <a:cubicBezTo>
                  <a:pt x="22744" y="120488"/>
                  <a:pt x="0" y="143232"/>
                  <a:pt x="0" y="171288"/>
                </a:cubicBezTo>
                <a:lnTo>
                  <a:pt x="0" y="272888"/>
                </a:lnTo>
                <a:lnTo>
                  <a:pt x="127" y="276698"/>
                </a:lnTo>
                <a:cubicBezTo>
                  <a:pt x="2121" y="303208"/>
                  <a:pt x="24216" y="323697"/>
                  <a:pt x="50800" y="323688"/>
                </a:cubicBezTo>
                <a:lnTo>
                  <a:pt x="228575" y="323663"/>
                </a:lnTo>
                <a:lnTo>
                  <a:pt x="228600" y="389373"/>
                </a:lnTo>
                <a:cubicBezTo>
                  <a:pt x="228604" y="409916"/>
                  <a:pt x="240981" y="428435"/>
                  <a:pt x="259961" y="436296"/>
                </a:cubicBezTo>
                <a:cubicBezTo>
                  <a:pt x="278941" y="444157"/>
                  <a:pt x="300787" y="439812"/>
                  <a:pt x="315316" y="425288"/>
                </a:cubicBezTo>
                <a:lnTo>
                  <a:pt x="482600" y="258004"/>
                </a:lnTo>
                <a:cubicBezTo>
                  <a:pt x="502431" y="238167"/>
                  <a:pt x="502431" y="206010"/>
                  <a:pt x="482600" y="186173"/>
                </a:cubicBezTo>
                <a:lnTo>
                  <a:pt x="315316" y="18888"/>
                </a:lnTo>
                <a:cubicBezTo>
                  <a:pt x="300788" y="4351"/>
                  <a:pt x="278932" y="0"/>
                  <a:pt x="259944" y="7865"/>
                </a:cubicBezTo>
                <a:lnTo>
                  <a:pt x="256261" y="9592"/>
                </a:lnTo>
                <a:close/>
              </a:path>
            </a:pathLst>
          </a:custGeom>
          <a:solidFill>
            <a:srgbClr val="C96133"/>
          </a:solidFill>
          <a:ln>
            <a:noFill/>
          </a:ln>
        </p:spPr>
      </p:sp>
      <p:sp>
        <p:nvSpPr>
          <p:cNvPr id="26" name="Rectangle 26"/>
          <p:cNvSpPr/>
          <p:nvPr/>
        </p:nvSpPr>
        <p:spPr>
          <a:xfrm>
            <a:off x="4400550" y="1771650"/>
            <a:ext cx="3390900" cy="3009900"/>
          </a:xfrm>
          <a:prstGeom prst="roundRect">
            <a:avLst>
              <a:gd name="adj" fmla="val 4430"/>
            </a:avLst>
          </a:prstGeom>
          <a:solidFill>
            <a:srgbClr val="FDF1EB"/>
          </a:solidFill>
          <a:ln>
            <a:noFill/>
          </a:ln>
        </p:spPr>
      </p:sp>
      <p:sp>
        <p:nvSpPr>
          <p:cNvPr id="27" name="Rectangle 27"/>
          <p:cNvSpPr/>
          <p:nvPr/>
        </p:nvSpPr>
        <p:spPr>
          <a:xfrm>
            <a:off x="4400550" y="1771650"/>
            <a:ext cx="3390900" cy="57150"/>
          </a:xfrm>
          <a:prstGeom prst="roundRect">
            <a:avLst>
              <a:gd name="adj" fmla="val 5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28" name="TextBox 28"/>
          <p:cNvSpPr txBox="1"/>
          <p:nvPr/>
        </p:nvSpPr>
        <p:spPr>
          <a:xfrm>
            <a:off x="5620110" y="1990249"/>
            <a:ext cx="951781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STEP 2 · 处理</a:t>
            </a:r>
          </a:p>
        </p:txBody>
      </p:sp>
      <p:sp>
        <p:nvSpPr>
          <p:cNvPr id="29" name="Ellipse 29"/>
          <p:cNvSpPr/>
          <p:nvPr/>
        </p:nvSpPr>
        <p:spPr>
          <a:xfrm>
            <a:off x="5638800" y="2343150"/>
            <a:ext cx="914400" cy="914400"/>
          </a:xfrm>
          <a:prstGeom prst="ellipse">
            <a:avLst/>
          </a:prstGeom>
          <a:solidFill>
            <a:srgbClr val="C96133"/>
          </a:solidFill>
          <a:ln>
            <a:noFill/>
          </a:ln>
        </p:spPr>
      </p:sp>
      <p:grpSp>
        <p:nvGrpSpPr>
          <p:cNvPr id="34" name="Group 34"/>
          <p:cNvGrpSpPr/>
          <p:nvPr/>
        </p:nvGrpSpPr>
        <p:grpSpPr>
          <a:xfrm>
            <a:off x="5873750" y="2578100"/>
            <a:ext cx="444500" cy="444500"/>
            <a:chOff x="5873750" y="2578100"/>
            <a:chExt cx="444500" cy="444500"/>
          </a:xfrm>
        </p:grpSpPr>
        <p:sp>
          <p:nvSpPr>
            <p:cNvPr id="30" name="Freeform 30"/>
            <p:cNvSpPr/>
            <p:nvPr/>
          </p:nvSpPr>
          <p:spPr>
            <a:xfrm>
              <a:off x="5873750" y="2844800"/>
              <a:ext cx="177800" cy="177800"/>
            </a:xfrm>
            <a:custGeom>
              <a:avLst/>
              <a:gdLst/>
              <a:ahLst/>
              <a:cxnLst/>
              <a:rect l="l" t="t" r="r" b="b"/>
              <a:pathLst>
                <a:path w="177800" h="177800">
                  <a:moveTo>
                    <a:pt x="0" y="59274"/>
                  </a:moveTo>
                  <a:cubicBezTo>
                    <a:pt x="0" y="26538"/>
                    <a:pt x="26538" y="0"/>
                    <a:pt x="59274" y="0"/>
                  </a:cubicBezTo>
                  <a:lnTo>
                    <a:pt x="118526" y="0"/>
                  </a:lnTo>
                  <a:cubicBezTo>
                    <a:pt x="151262" y="0"/>
                    <a:pt x="177800" y="26538"/>
                    <a:pt x="177800" y="59274"/>
                  </a:cubicBezTo>
                  <a:lnTo>
                    <a:pt x="177800" y="118526"/>
                  </a:lnTo>
                  <a:cubicBezTo>
                    <a:pt x="177800" y="151262"/>
                    <a:pt x="151262" y="177800"/>
                    <a:pt x="118526" y="177800"/>
                  </a:cubicBezTo>
                  <a:lnTo>
                    <a:pt x="59274" y="177800"/>
                  </a:lnTo>
                  <a:cubicBezTo>
                    <a:pt x="43554" y="177800"/>
                    <a:pt x="28477" y="171555"/>
                    <a:pt x="17361" y="160439"/>
                  </a:cubicBezTo>
                  <a:cubicBezTo>
                    <a:pt x="6245" y="149323"/>
                    <a:pt x="0" y="134246"/>
                    <a:pt x="0" y="118526"/>
                  </a:cubicBezTo>
                  <a:close/>
                </a:path>
              </a:pathLst>
            </a:custGeom>
            <a:solidFill>
              <a:srgbClr val="FAFAF8"/>
            </a:solidFill>
            <a:ln>
              <a:noFill/>
            </a:ln>
          </p:spPr>
        </p:sp>
        <p:sp>
          <p:nvSpPr>
            <p:cNvPr id="31" name="Freeform 31"/>
            <p:cNvSpPr/>
            <p:nvPr/>
          </p:nvSpPr>
          <p:spPr>
            <a:xfrm>
              <a:off x="6140450" y="2844800"/>
              <a:ext cx="177800" cy="177800"/>
            </a:xfrm>
            <a:custGeom>
              <a:avLst/>
              <a:gdLst/>
              <a:ahLst/>
              <a:cxnLst/>
              <a:rect l="l" t="t" r="r" b="b"/>
              <a:pathLst>
                <a:path w="177800" h="177800">
                  <a:moveTo>
                    <a:pt x="0" y="59274"/>
                  </a:moveTo>
                  <a:cubicBezTo>
                    <a:pt x="0" y="43554"/>
                    <a:pt x="6245" y="28477"/>
                    <a:pt x="17361" y="17361"/>
                  </a:cubicBezTo>
                  <a:cubicBezTo>
                    <a:pt x="28477" y="6245"/>
                    <a:pt x="43554" y="0"/>
                    <a:pt x="59274" y="0"/>
                  </a:cubicBezTo>
                  <a:lnTo>
                    <a:pt x="118526" y="0"/>
                  </a:lnTo>
                  <a:cubicBezTo>
                    <a:pt x="151262" y="0"/>
                    <a:pt x="177800" y="26538"/>
                    <a:pt x="177800" y="59274"/>
                  </a:cubicBezTo>
                  <a:lnTo>
                    <a:pt x="177800" y="118526"/>
                  </a:lnTo>
                  <a:cubicBezTo>
                    <a:pt x="177800" y="151262"/>
                    <a:pt x="151262" y="177800"/>
                    <a:pt x="118526" y="177800"/>
                  </a:cubicBezTo>
                  <a:lnTo>
                    <a:pt x="59274" y="177800"/>
                  </a:lnTo>
                  <a:cubicBezTo>
                    <a:pt x="43554" y="177800"/>
                    <a:pt x="28477" y="171555"/>
                    <a:pt x="17361" y="160439"/>
                  </a:cubicBezTo>
                  <a:cubicBezTo>
                    <a:pt x="6245" y="149323"/>
                    <a:pt x="0" y="134246"/>
                    <a:pt x="0" y="118526"/>
                  </a:cubicBezTo>
                  <a:close/>
                </a:path>
              </a:pathLst>
            </a:custGeom>
            <a:solidFill>
              <a:srgbClr val="FAFAF8"/>
            </a:solidFill>
            <a:ln>
              <a:noFill/>
            </a:ln>
          </p:spPr>
        </p:sp>
        <p:sp>
          <p:nvSpPr>
            <p:cNvPr id="32" name="Freeform 32"/>
            <p:cNvSpPr/>
            <p:nvPr/>
          </p:nvSpPr>
          <p:spPr>
            <a:xfrm>
              <a:off x="6007100" y="2578100"/>
              <a:ext cx="177800" cy="177800"/>
            </a:xfrm>
            <a:custGeom>
              <a:avLst/>
              <a:gdLst/>
              <a:ahLst/>
              <a:cxnLst/>
              <a:rect l="l" t="t" r="r" b="b"/>
              <a:pathLst>
                <a:path w="177800" h="177800">
                  <a:moveTo>
                    <a:pt x="0" y="59274"/>
                  </a:moveTo>
                  <a:cubicBezTo>
                    <a:pt x="0" y="26538"/>
                    <a:pt x="26538" y="0"/>
                    <a:pt x="59274" y="0"/>
                  </a:cubicBezTo>
                  <a:lnTo>
                    <a:pt x="118526" y="0"/>
                  </a:lnTo>
                  <a:cubicBezTo>
                    <a:pt x="151262" y="0"/>
                    <a:pt x="177800" y="26538"/>
                    <a:pt x="177800" y="59274"/>
                  </a:cubicBezTo>
                  <a:lnTo>
                    <a:pt x="177800" y="118526"/>
                  </a:lnTo>
                  <a:cubicBezTo>
                    <a:pt x="177800" y="151262"/>
                    <a:pt x="151262" y="177800"/>
                    <a:pt x="118526" y="177800"/>
                  </a:cubicBezTo>
                  <a:lnTo>
                    <a:pt x="59274" y="177800"/>
                  </a:lnTo>
                  <a:cubicBezTo>
                    <a:pt x="26538" y="177800"/>
                    <a:pt x="0" y="151262"/>
                    <a:pt x="0" y="118526"/>
                  </a:cubicBezTo>
                  <a:close/>
                </a:path>
              </a:pathLst>
            </a:custGeom>
            <a:solidFill>
              <a:srgbClr val="FAFAF8"/>
            </a:solidFill>
            <a:ln>
              <a:noFill/>
            </a:ln>
          </p:spPr>
        </p:sp>
        <p:sp>
          <p:nvSpPr>
            <p:cNvPr id="33" name="Freeform 33"/>
            <p:cNvSpPr/>
            <p:nvPr/>
          </p:nvSpPr>
          <p:spPr>
            <a:xfrm>
              <a:off x="5940425" y="2711450"/>
              <a:ext cx="311150" cy="177800"/>
            </a:xfrm>
            <a:custGeom>
              <a:avLst/>
              <a:gdLst/>
              <a:ahLst/>
              <a:cxnLst/>
              <a:rect l="l" t="t" r="r" b="b"/>
              <a:pathLst>
                <a:path w="311150" h="177800">
                  <a:moveTo>
                    <a:pt x="155575" y="0"/>
                  </a:moveTo>
                  <a:cubicBezTo>
                    <a:pt x="143300" y="0"/>
                    <a:pt x="133350" y="9950"/>
                    <a:pt x="133350" y="22225"/>
                  </a:cubicBezTo>
                  <a:lnTo>
                    <a:pt x="133350" y="66675"/>
                  </a:lnTo>
                  <a:lnTo>
                    <a:pt x="66675" y="66675"/>
                  </a:lnTo>
                  <a:cubicBezTo>
                    <a:pt x="30115" y="66675"/>
                    <a:pt x="0" y="96790"/>
                    <a:pt x="0" y="133350"/>
                  </a:cubicBezTo>
                  <a:lnTo>
                    <a:pt x="0" y="155575"/>
                  </a:lnTo>
                  <a:cubicBezTo>
                    <a:pt x="0" y="167850"/>
                    <a:pt x="9950" y="177800"/>
                    <a:pt x="22225" y="177800"/>
                  </a:cubicBezTo>
                  <a:cubicBezTo>
                    <a:pt x="34500" y="177800"/>
                    <a:pt x="44450" y="167850"/>
                    <a:pt x="44450" y="155575"/>
                  </a:cubicBezTo>
                  <a:lnTo>
                    <a:pt x="44450" y="133350"/>
                  </a:lnTo>
                  <a:cubicBezTo>
                    <a:pt x="44450" y="120815"/>
                    <a:pt x="54140" y="111125"/>
                    <a:pt x="66675" y="111125"/>
                  </a:cubicBezTo>
                  <a:lnTo>
                    <a:pt x="244475" y="111125"/>
                  </a:lnTo>
                  <a:cubicBezTo>
                    <a:pt x="257010" y="111125"/>
                    <a:pt x="266700" y="120815"/>
                    <a:pt x="266700" y="133350"/>
                  </a:cubicBezTo>
                  <a:lnTo>
                    <a:pt x="266700" y="155575"/>
                  </a:lnTo>
                  <a:cubicBezTo>
                    <a:pt x="266700" y="167850"/>
                    <a:pt x="276650" y="177800"/>
                    <a:pt x="288925" y="177800"/>
                  </a:cubicBezTo>
                  <a:cubicBezTo>
                    <a:pt x="301200" y="177800"/>
                    <a:pt x="311150" y="167850"/>
                    <a:pt x="311150" y="155575"/>
                  </a:cubicBezTo>
                  <a:lnTo>
                    <a:pt x="311150" y="133350"/>
                  </a:lnTo>
                  <a:cubicBezTo>
                    <a:pt x="311150" y="96790"/>
                    <a:pt x="281035" y="66675"/>
                    <a:pt x="244475" y="66675"/>
                  </a:cubicBezTo>
                  <a:lnTo>
                    <a:pt x="177800" y="66675"/>
                  </a:lnTo>
                  <a:lnTo>
                    <a:pt x="177800" y="22225"/>
                  </a:lnTo>
                  <a:cubicBezTo>
                    <a:pt x="177800" y="9950"/>
                    <a:pt x="167850" y="0"/>
                    <a:pt x="155575" y="0"/>
                  </a:cubicBezTo>
                  <a:close/>
                </a:path>
              </a:pathLst>
            </a:custGeom>
            <a:solidFill>
              <a:srgbClr val="FAFAF8"/>
            </a:solidFill>
            <a:ln>
              <a:noFill/>
            </a:ln>
          </p:spPr>
        </p:sp>
      </p:grpSp>
      <p:sp>
        <p:nvSpPr>
          <p:cNvPr id="35" name="TextBox 35"/>
          <p:cNvSpPr txBox="1"/>
          <p:nvPr/>
        </p:nvSpPr>
        <p:spPr>
          <a:xfrm>
            <a:off x="5271454" y="3397568"/>
            <a:ext cx="1649092" cy="2743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35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Cowork 自动执行</a:t>
            </a:r>
          </a:p>
        </p:txBody>
      </p:sp>
      <p:sp>
        <p:nvSpPr>
          <p:cNvPr id="36" name="Line 36"/>
          <p:cNvSpPr/>
          <p:nvPr/>
        </p:nvSpPr>
        <p:spPr>
          <a:xfrm>
            <a:off x="4591050" y="3676650"/>
            <a:ext cx="3200400" cy="9525"/>
          </a:xfrm>
          <a:custGeom>
            <a:avLst/>
            <a:gdLst/>
            <a:ahLst/>
            <a:cxnLst/>
            <a:rect l="l" t="t" r="r" b="b"/>
            <a:pathLst>
              <a:path w="3200400" h="9525">
                <a:moveTo>
                  <a:pt x="0" y="0"/>
                </a:moveTo>
                <a:lnTo>
                  <a:pt x="3200400" y="0"/>
                </a:lnTo>
              </a:path>
            </a:pathLst>
          </a:custGeom>
          <a:noFill/>
          <a:ln w="9525">
            <a:solidFill>
              <a:srgbClr val="E0D8D0"/>
            </a:solidFill>
          </a:ln>
        </p:spPr>
      </p:sp>
      <p:sp>
        <p:nvSpPr>
          <p:cNvPr id="37" name="Freeform 37"/>
          <p:cNvSpPr/>
          <p:nvPr/>
        </p:nvSpPr>
        <p:spPr>
          <a:xfrm>
            <a:off x="7966075" y="3035462"/>
            <a:ext cx="502431" cy="444157"/>
          </a:xfrm>
          <a:custGeom>
            <a:avLst/>
            <a:gdLst/>
            <a:ahLst/>
            <a:cxnLst/>
            <a:rect l="l" t="t" r="r" b="b"/>
            <a:pathLst>
              <a:path w="502431" h="444157">
                <a:moveTo>
                  <a:pt x="256261" y="9592"/>
                </a:moveTo>
                <a:cubicBezTo>
                  <a:pt x="239286" y="18277"/>
                  <a:pt x="228604" y="35736"/>
                  <a:pt x="228600" y="54804"/>
                </a:cubicBezTo>
                <a:lnTo>
                  <a:pt x="228575" y="120488"/>
                </a:lnTo>
                <a:lnTo>
                  <a:pt x="50800" y="120488"/>
                </a:lnTo>
                <a:cubicBezTo>
                  <a:pt x="22744" y="120488"/>
                  <a:pt x="0" y="143232"/>
                  <a:pt x="0" y="171288"/>
                </a:cubicBezTo>
                <a:lnTo>
                  <a:pt x="0" y="272888"/>
                </a:lnTo>
                <a:lnTo>
                  <a:pt x="127" y="276698"/>
                </a:lnTo>
                <a:cubicBezTo>
                  <a:pt x="2121" y="303208"/>
                  <a:pt x="24216" y="323697"/>
                  <a:pt x="50800" y="323688"/>
                </a:cubicBezTo>
                <a:lnTo>
                  <a:pt x="228575" y="323663"/>
                </a:lnTo>
                <a:lnTo>
                  <a:pt x="228600" y="389373"/>
                </a:lnTo>
                <a:cubicBezTo>
                  <a:pt x="228604" y="409916"/>
                  <a:pt x="240981" y="428435"/>
                  <a:pt x="259961" y="436296"/>
                </a:cubicBezTo>
                <a:cubicBezTo>
                  <a:pt x="278941" y="444157"/>
                  <a:pt x="300787" y="439812"/>
                  <a:pt x="315316" y="425288"/>
                </a:cubicBezTo>
                <a:lnTo>
                  <a:pt x="482600" y="258004"/>
                </a:lnTo>
                <a:cubicBezTo>
                  <a:pt x="502431" y="238167"/>
                  <a:pt x="502431" y="206010"/>
                  <a:pt x="482600" y="186173"/>
                </a:cubicBezTo>
                <a:lnTo>
                  <a:pt x="315316" y="18888"/>
                </a:lnTo>
                <a:cubicBezTo>
                  <a:pt x="300788" y="4351"/>
                  <a:pt x="278932" y="0"/>
                  <a:pt x="259944" y="7865"/>
                </a:cubicBezTo>
                <a:lnTo>
                  <a:pt x="256261" y="9592"/>
                </a:lnTo>
                <a:close/>
              </a:path>
            </a:pathLst>
          </a:custGeom>
          <a:solidFill>
            <a:srgbClr val="C96133"/>
          </a:solidFill>
          <a:ln>
            <a:noFill/>
          </a:ln>
        </p:spPr>
      </p:sp>
      <p:sp>
        <p:nvSpPr>
          <p:cNvPr id="38" name="Rectangle 38"/>
          <p:cNvSpPr/>
          <p:nvPr/>
        </p:nvSpPr>
        <p:spPr>
          <a:xfrm>
            <a:off x="8629650" y="1771650"/>
            <a:ext cx="2952750" cy="3009900"/>
          </a:xfrm>
          <a:prstGeom prst="roundRect">
            <a:avLst>
              <a:gd name="adj" fmla="val 4516"/>
            </a:avLst>
          </a:prstGeom>
          <a:solidFill>
            <a:srgbClr val="F0EDE8"/>
          </a:solidFill>
          <a:ln>
            <a:noFill/>
          </a:ln>
        </p:spPr>
      </p:sp>
      <p:sp>
        <p:nvSpPr>
          <p:cNvPr id="39" name="Rectangle 39"/>
          <p:cNvSpPr/>
          <p:nvPr/>
        </p:nvSpPr>
        <p:spPr>
          <a:xfrm>
            <a:off x="8629650" y="1771650"/>
            <a:ext cx="2952750" cy="57150"/>
          </a:xfrm>
          <a:prstGeom prst="roundRect">
            <a:avLst>
              <a:gd name="adj" fmla="val 50000"/>
            </a:avLst>
          </a:prstGeom>
          <a:solidFill>
            <a:srgbClr val="3A9E6A"/>
          </a:solidFill>
          <a:ln>
            <a:noFill/>
          </a:ln>
        </p:spPr>
      </p:sp>
      <p:sp>
        <p:nvSpPr>
          <p:cNvPr id="40" name="TextBox 40"/>
          <p:cNvSpPr txBox="1"/>
          <p:nvPr/>
        </p:nvSpPr>
        <p:spPr>
          <a:xfrm>
            <a:off x="9630135" y="1990249"/>
            <a:ext cx="951781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b="1" dirty="0">
                <a:solidFill>
                  <a:srgbClr val="3A9E6A"/>
                </a:solidFill>
                <a:latin typeface="Arial"/>
                <a:ea typeface="Microsoft YaHei"/>
                <a:cs typeface="Arial"/>
              </a:rPr>
              <a:t>STEP 3 · 交付</a:t>
            </a:r>
          </a:p>
        </p:txBody>
      </p:sp>
      <p:sp>
        <p:nvSpPr>
          <p:cNvPr id="41" name="Ellipse 41"/>
          <p:cNvSpPr/>
          <p:nvPr/>
        </p:nvSpPr>
        <p:spPr>
          <a:xfrm>
            <a:off x="9648825" y="2343150"/>
            <a:ext cx="914400" cy="914400"/>
          </a:xfrm>
          <a:prstGeom prst="ellipse">
            <a:avLst/>
          </a:prstGeom>
          <a:solidFill>
            <a:srgbClr val="3A9E6A"/>
          </a:solidFill>
          <a:ln>
            <a:noFill/>
          </a:ln>
        </p:spPr>
      </p:sp>
      <p:sp>
        <p:nvSpPr>
          <p:cNvPr id="42" name="Freeform 42"/>
          <p:cNvSpPr/>
          <p:nvPr/>
        </p:nvSpPr>
        <p:spPr>
          <a:xfrm>
            <a:off x="9928225" y="2578100"/>
            <a:ext cx="377825" cy="444500"/>
          </a:xfrm>
          <a:custGeom>
            <a:avLst/>
            <a:gdLst/>
            <a:ahLst/>
            <a:cxnLst/>
            <a:rect l="l" t="t" r="r" b="b"/>
            <a:pathLst>
              <a:path w="377825" h="444500">
                <a:moveTo>
                  <a:pt x="155575" y="0"/>
                </a:moveTo>
                <a:lnTo>
                  <a:pt x="222250" y="22"/>
                </a:lnTo>
                <a:lnTo>
                  <a:pt x="222250" y="133350"/>
                </a:lnTo>
                <a:cubicBezTo>
                  <a:pt x="222251" y="144618"/>
                  <a:pt x="230685" y="154101"/>
                  <a:pt x="241875" y="155419"/>
                </a:cubicBezTo>
                <a:lnTo>
                  <a:pt x="244475" y="155575"/>
                </a:lnTo>
                <a:lnTo>
                  <a:pt x="377825" y="155575"/>
                </a:lnTo>
                <a:lnTo>
                  <a:pt x="377825" y="288925"/>
                </a:lnTo>
                <a:cubicBezTo>
                  <a:pt x="377825" y="325749"/>
                  <a:pt x="347974" y="355600"/>
                  <a:pt x="311150" y="355600"/>
                </a:cubicBezTo>
                <a:lnTo>
                  <a:pt x="288925" y="355600"/>
                </a:lnTo>
                <a:lnTo>
                  <a:pt x="288925" y="377825"/>
                </a:lnTo>
                <a:cubicBezTo>
                  <a:pt x="288925" y="414649"/>
                  <a:pt x="259074" y="444500"/>
                  <a:pt x="222250" y="444500"/>
                </a:cubicBezTo>
                <a:lnTo>
                  <a:pt x="66675" y="444500"/>
                </a:lnTo>
                <a:cubicBezTo>
                  <a:pt x="29851" y="444500"/>
                  <a:pt x="0" y="414649"/>
                  <a:pt x="0" y="377825"/>
                </a:cubicBezTo>
                <a:lnTo>
                  <a:pt x="0" y="155575"/>
                </a:lnTo>
                <a:cubicBezTo>
                  <a:pt x="0" y="118751"/>
                  <a:pt x="29851" y="88900"/>
                  <a:pt x="66675" y="88900"/>
                </a:cubicBezTo>
                <a:lnTo>
                  <a:pt x="88900" y="88900"/>
                </a:lnTo>
                <a:lnTo>
                  <a:pt x="88900" y="66675"/>
                </a:lnTo>
                <a:cubicBezTo>
                  <a:pt x="88900" y="29851"/>
                  <a:pt x="118751" y="0"/>
                  <a:pt x="155575" y="0"/>
                </a:cubicBezTo>
                <a:moveTo>
                  <a:pt x="88900" y="133350"/>
                </a:moveTo>
                <a:lnTo>
                  <a:pt x="66675" y="133350"/>
                </a:lnTo>
                <a:cubicBezTo>
                  <a:pt x="54400" y="133350"/>
                  <a:pt x="44450" y="143300"/>
                  <a:pt x="44450" y="155575"/>
                </a:cubicBezTo>
                <a:lnTo>
                  <a:pt x="44450" y="377825"/>
                </a:lnTo>
                <a:cubicBezTo>
                  <a:pt x="44450" y="390100"/>
                  <a:pt x="54400" y="400050"/>
                  <a:pt x="66675" y="400050"/>
                </a:cubicBezTo>
                <a:lnTo>
                  <a:pt x="222250" y="400050"/>
                </a:lnTo>
                <a:cubicBezTo>
                  <a:pt x="234525" y="400050"/>
                  <a:pt x="244475" y="390100"/>
                  <a:pt x="244475" y="377825"/>
                </a:cubicBezTo>
                <a:lnTo>
                  <a:pt x="244475" y="355600"/>
                </a:lnTo>
                <a:lnTo>
                  <a:pt x="155575" y="355600"/>
                </a:lnTo>
                <a:cubicBezTo>
                  <a:pt x="118751" y="355600"/>
                  <a:pt x="88900" y="325749"/>
                  <a:pt x="88900" y="288925"/>
                </a:cubicBezTo>
                <a:close/>
                <a:moveTo>
                  <a:pt x="364823" y="111125"/>
                </a:moveTo>
                <a:lnTo>
                  <a:pt x="266700" y="111125"/>
                </a:lnTo>
                <a:lnTo>
                  <a:pt x="266700" y="13002"/>
                </a:lnTo>
                <a:close/>
              </a:path>
            </a:pathLst>
          </a:custGeom>
          <a:solidFill>
            <a:srgbClr val="FAFAF8"/>
          </a:solidFill>
          <a:ln>
            <a:noFill/>
          </a:ln>
        </p:spPr>
      </p:sp>
      <p:sp>
        <p:nvSpPr>
          <p:cNvPr id="43" name="TextBox 43"/>
          <p:cNvSpPr txBox="1"/>
          <p:nvPr/>
        </p:nvSpPr>
        <p:spPr>
          <a:xfrm>
            <a:off x="9674828" y="3397568"/>
            <a:ext cx="862393" cy="2743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35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成品文件</a:t>
            </a:r>
          </a:p>
        </p:txBody>
      </p:sp>
      <p:sp>
        <p:nvSpPr>
          <p:cNvPr id="44" name="Rectangle 44"/>
          <p:cNvSpPr/>
          <p:nvPr/>
        </p:nvSpPr>
        <p:spPr>
          <a:xfrm>
            <a:off x="8820150" y="3676650"/>
            <a:ext cx="2571750" cy="952500"/>
          </a:xfrm>
          <a:prstGeom prst="roundRect">
            <a:avLst>
              <a:gd name="adj" fmla="val 8000"/>
            </a:avLst>
          </a:prstGeom>
          <a:solidFill>
            <a:srgbClr val="FAFAF8"/>
          </a:solidFill>
          <a:ln w="9525">
            <a:solidFill>
              <a:srgbClr val="E0D8D0"/>
            </a:solidFill>
          </a:ln>
        </p:spPr>
      </p:sp>
      <p:sp>
        <p:nvSpPr>
          <p:cNvPr id="45" name="TextBox 45"/>
          <p:cNvSpPr txBox="1"/>
          <p:nvPr/>
        </p:nvSpPr>
        <p:spPr>
          <a:xfrm>
            <a:off x="8960168" y="3780949"/>
            <a:ext cx="1042916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3A9E6A"/>
                </a:solidFill>
                <a:latin typeface="Consolas"/>
                <a:ea typeface="Microsoft YaHei"/>
                <a:cs typeface="Consolas"/>
              </a:rPr>
              <a:t>jd-analysis.md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8960168" y="3971449"/>
            <a:ext cx="1384673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3D7DE4"/>
                </a:solidFill>
                <a:latin typeface="Consolas"/>
                <a:ea typeface="Microsoft YaHei"/>
                <a:cs typeface="Consolas"/>
              </a:rPr>
              <a:t>outreach-draft.md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8960168" y="4161949"/>
            <a:ext cx="1434513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C96133"/>
                </a:solidFill>
                <a:latin typeface="Consolas"/>
                <a:ea typeface="Microsoft YaHei"/>
                <a:cs typeface="Consolas"/>
              </a:rPr>
              <a:t>pipeline-tracker.md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8961120" y="4398645"/>
            <a:ext cx="1304449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↑ 自动存入 OUTPUTS/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597218" y="4885849"/>
            <a:ext cx="1669471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b="1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支持的连接器（部分）：</a:t>
            </a:r>
          </a:p>
        </p:txBody>
      </p:sp>
      <p:sp>
        <p:nvSpPr>
          <p:cNvPr id="50" name="Rectangle 50"/>
          <p:cNvSpPr/>
          <p:nvPr/>
        </p:nvSpPr>
        <p:spPr>
          <a:xfrm>
            <a:off x="609600" y="5067300"/>
            <a:ext cx="2000250" cy="514350"/>
          </a:xfrm>
          <a:prstGeom prst="roundRect">
            <a:avLst>
              <a:gd name="adj" fmla="val 14815"/>
            </a:avLst>
          </a:prstGeom>
          <a:solidFill>
            <a:srgbClr val="FEF0EB"/>
          </a:solidFill>
          <a:ln>
            <a:noFill/>
          </a:ln>
        </p:spPr>
      </p:sp>
      <p:grpSp>
        <p:nvGrpSpPr>
          <p:cNvPr id="53" name="Group 53"/>
          <p:cNvGrpSpPr/>
          <p:nvPr/>
        </p:nvGrpSpPr>
        <p:grpSpPr>
          <a:xfrm>
            <a:off x="774700" y="5207000"/>
            <a:ext cx="127001" cy="101600"/>
            <a:chOff x="774700" y="5207000"/>
            <a:chExt cx="127001" cy="101600"/>
          </a:xfrm>
        </p:grpSpPr>
        <p:sp>
          <p:nvSpPr>
            <p:cNvPr id="51" name="Freeform 51"/>
            <p:cNvSpPr/>
            <p:nvPr/>
          </p:nvSpPr>
          <p:spPr>
            <a:xfrm>
              <a:off x="774700" y="5229447"/>
              <a:ext cx="127001" cy="79153"/>
            </a:xfrm>
            <a:custGeom>
              <a:avLst/>
              <a:gdLst/>
              <a:ahLst/>
              <a:cxnLst/>
              <a:rect l="l" t="t" r="r" b="b"/>
              <a:pathLst>
                <a:path w="127001" h="79153">
                  <a:moveTo>
                    <a:pt x="127000" y="0"/>
                  </a:moveTo>
                  <a:lnTo>
                    <a:pt x="127000" y="60103"/>
                  </a:lnTo>
                  <a:cubicBezTo>
                    <a:pt x="127001" y="70190"/>
                    <a:pt x="119138" y="78529"/>
                    <a:pt x="109068" y="79121"/>
                  </a:cubicBezTo>
                  <a:lnTo>
                    <a:pt x="107950" y="79153"/>
                  </a:lnTo>
                  <a:lnTo>
                    <a:pt x="19050" y="79153"/>
                  </a:lnTo>
                  <a:cubicBezTo>
                    <a:pt x="8963" y="79153"/>
                    <a:pt x="624" y="71290"/>
                    <a:pt x="32" y="61220"/>
                  </a:cubicBezTo>
                  <a:lnTo>
                    <a:pt x="0" y="60103"/>
                  </a:lnTo>
                  <a:lnTo>
                    <a:pt x="0" y="0"/>
                  </a:lnTo>
                  <a:lnTo>
                    <a:pt x="59976" y="39986"/>
                  </a:lnTo>
                  <a:lnTo>
                    <a:pt x="60712" y="40405"/>
                  </a:lnTo>
                  <a:cubicBezTo>
                    <a:pt x="62471" y="41265"/>
                    <a:pt x="64529" y="41265"/>
                    <a:pt x="66288" y="40405"/>
                  </a:cubicBezTo>
                  <a:lnTo>
                    <a:pt x="67024" y="39986"/>
                  </a:lnTo>
                  <a:lnTo>
                    <a:pt x="127000" y="0"/>
                  </a:lnTo>
                  <a:close/>
                </a:path>
              </a:pathLst>
            </a:custGeom>
            <a:solidFill>
              <a:srgbClr val="C96133"/>
            </a:solidFill>
            <a:ln>
              <a:noFill/>
            </a:ln>
          </p:spPr>
        </p:sp>
        <p:sp>
          <p:nvSpPr>
            <p:cNvPr id="52" name="Freeform 52"/>
            <p:cNvSpPr/>
            <p:nvPr/>
          </p:nvSpPr>
          <p:spPr>
            <a:xfrm>
              <a:off x="777526" y="5207000"/>
              <a:ext cx="121349" cy="49511"/>
            </a:xfrm>
            <a:custGeom>
              <a:avLst/>
              <a:gdLst/>
              <a:ahLst/>
              <a:cxnLst/>
              <a:rect l="l" t="t" r="r" b="b"/>
              <a:pathLst>
                <a:path w="121349" h="49511">
                  <a:moveTo>
                    <a:pt x="105124" y="0"/>
                  </a:moveTo>
                  <a:cubicBezTo>
                    <a:pt x="111982" y="0"/>
                    <a:pt x="117996" y="3619"/>
                    <a:pt x="121349" y="9061"/>
                  </a:cubicBezTo>
                  <a:lnTo>
                    <a:pt x="60674" y="49511"/>
                  </a:lnTo>
                  <a:lnTo>
                    <a:pt x="0" y="9061"/>
                  </a:lnTo>
                  <a:cubicBezTo>
                    <a:pt x="3230" y="3815"/>
                    <a:pt x="8800" y="455"/>
                    <a:pt x="14948" y="44"/>
                  </a:cubicBezTo>
                  <a:lnTo>
                    <a:pt x="16224" y="0"/>
                  </a:lnTo>
                  <a:lnTo>
                    <a:pt x="105124" y="0"/>
                  </a:lnTo>
                  <a:close/>
                </a:path>
              </a:pathLst>
            </a:custGeom>
            <a:solidFill>
              <a:srgbClr val="C96133"/>
            </a:solidFill>
            <a:ln>
              <a:noFill/>
            </a:ln>
          </p:spPr>
        </p:sp>
      </p:grpSp>
      <p:sp>
        <p:nvSpPr>
          <p:cNvPr id="54" name="TextBox 54"/>
          <p:cNvSpPr txBox="1"/>
          <p:nvPr/>
        </p:nvSpPr>
        <p:spPr>
          <a:xfrm>
            <a:off x="978218" y="5209699"/>
            <a:ext cx="391086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Gmail</a:t>
            </a:r>
          </a:p>
        </p:txBody>
      </p:sp>
      <p:sp>
        <p:nvSpPr>
          <p:cNvPr id="55" name="Rectangle 55"/>
          <p:cNvSpPr/>
          <p:nvPr/>
        </p:nvSpPr>
        <p:spPr>
          <a:xfrm>
            <a:off x="2743200" y="5067300"/>
            <a:ext cx="2000250" cy="514350"/>
          </a:xfrm>
          <a:prstGeom prst="roundRect">
            <a:avLst>
              <a:gd name="adj" fmla="val 14815"/>
            </a:avLst>
          </a:prstGeom>
          <a:solidFill>
            <a:srgbClr val="EDF2FC"/>
          </a:solidFill>
          <a:ln>
            <a:noFill/>
          </a:ln>
        </p:spPr>
      </p:sp>
      <p:sp>
        <p:nvSpPr>
          <p:cNvPr id="56" name="Freeform 56"/>
          <p:cNvSpPr/>
          <p:nvPr/>
        </p:nvSpPr>
        <p:spPr>
          <a:xfrm>
            <a:off x="2908300" y="5200650"/>
            <a:ext cx="133477" cy="107950"/>
          </a:xfrm>
          <a:custGeom>
            <a:avLst/>
            <a:gdLst/>
            <a:ahLst/>
            <a:cxnLst/>
            <a:rect l="l" t="t" r="r" b="b"/>
            <a:pathLst>
              <a:path w="133477" h="107950">
                <a:moveTo>
                  <a:pt x="0" y="19050"/>
                </a:moveTo>
                <a:cubicBezTo>
                  <a:pt x="0" y="13995"/>
                  <a:pt x="2007" y="9157"/>
                  <a:pt x="5582" y="5582"/>
                </a:cubicBezTo>
                <a:cubicBezTo>
                  <a:pt x="9157" y="2007"/>
                  <a:pt x="13995" y="0"/>
                  <a:pt x="19050" y="0"/>
                </a:cubicBezTo>
                <a:lnTo>
                  <a:pt x="44450" y="0"/>
                </a:lnTo>
                <a:lnTo>
                  <a:pt x="45079" y="32"/>
                </a:lnTo>
                <a:cubicBezTo>
                  <a:pt x="46533" y="178"/>
                  <a:pt x="47898" y="819"/>
                  <a:pt x="48939" y="1861"/>
                </a:cubicBezTo>
                <a:lnTo>
                  <a:pt x="66129" y="19050"/>
                </a:lnTo>
                <a:lnTo>
                  <a:pt x="107950" y="19050"/>
                </a:lnTo>
                <a:cubicBezTo>
                  <a:pt x="113005" y="19050"/>
                  <a:pt x="117843" y="21057"/>
                  <a:pt x="121418" y="24632"/>
                </a:cubicBezTo>
                <a:cubicBezTo>
                  <a:pt x="123444" y="26657"/>
                  <a:pt x="124968" y="29096"/>
                  <a:pt x="125908" y="31750"/>
                </a:cubicBezTo>
                <a:lnTo>
                  <a:pt x="33687" y="31750"/>
                </a:lnTo>
                <a:cubicBezTo>
                  <a:pt x="31102" y="31750"/>
                  <a:pt x="28575" y="32544"/>
                  <a:pt x="26448" y="34011"/>
                </a:cubicBezTo>
                <a:cubicBezTo>
                  <a:pt x="24594" y="35300"/>
                  <a:pt x="23114" y="37059"/>
                  <a:pt x="22168" y="39097"/>
                </a:cubicBezTo>
                <a:lnTo>
                  <a:pt x="21800" y="39992"/>
                </a:lnTo>
                <a:lnTo>
                  <a:pt x="13043" y="63335"/>
                </a:lnTo>
                <a:cubicBezTo>
                  <a:pt x="11811" y="66618"/>
                  <a:pt x="13475" y="70275"/>
                  <a:pt x="16758" y="71507"/>
                </a:cubicBezTo>
                <a:cubicBezTo>
                  <a:pt x="20041" y="72739"/>
                  <a:pt x="23705" y="71076"/>
                  <a:pt x="24936" y="67793"/>
                </a:cubicBezTo>
                <a:lnTo>
                  <a:pt x="32137" y="48571"/>
                </a:lnTo>
                <a:cubicBezTo>
                  <a:pt x="33064" y="46095"/>
                  <a:pt x="35433" y="44450"/>
                  <a:pt x="38087" y="44450"/>
                </a:cubicBezTo>
                <a:lnTo>
                  <a:pt x="120650" y="44450"/>
                </a:lnTo>
                <a:lnTo>
                  <a:pt x="122028" y="44526"/>
                </a:lnTo>
                <a:cubicBezTo>
                  <a:pt x="123400" y="44679"/>
                  <a:pt x="124733" y="45047"/>
                  <a:pt x="125990" y="45625"/>
                </a:cubicBezTo>
                <a:cubicBezTo>
                  <a:pt x="126333" y="45783"/>
                  <a:pt x="126670" y="45961"/>
                  <a:pt x="127000" y="46152"/>
                </a:cubicBezTo>
                <a:cubicBezTo>
                  <a:pt x="128264" y="46882"/>
                  <a:pt x="129394" y="47822"/>
                  <a:pt x="130334" y="48939"/>
                </a:cubicBezTo>
                <a:cubicBezTo>
                  <a:pt x="131528" y="50349"/>
                  <a:pt x="132398" y="52000"/>
                  <a:pt x="132893" y="53778"/>
                </a:cubicBezTo>
                <a:cubicBezTo>
                  <a:pt x="133382" y="55556"/>
                  <a:pt x="133477" y="57417"/>
                  <a:pt x="133179" y="59233"/>
                </a:cubicBezTo>
                <a:cubicBezTo>
                  <a:pt x="133172" y="59284"/>
                  <a:pt x="133160" y="59334"/>
                  <a:pt x="133147" y="59385"/>
                </a:cubicBezTo>
                <a:lnTo>
                  <a:pt x="126829" y="92469"/>
                </a:lnTo>
                <a:cubicBezTo>
                  <a:pt x="125997" y="96825"/>
                  <a:pt x="123673" y="100749"/>
                  <a:pt x="120250" y="103575"/>
                </a:cubicBezTo>
                <a:cubicBezTo>
                  <a:pt x="117265" y="106045"/>
                  <a:pt x="113608" y="107537"/>
                  <a:pt x="109772" y="107874"/>
                </a:cubicBezTo>
                <a:lnTo>
                  <a:pt x="108115" y="107950"/>
                </a:lnTo>
                <a:lnTo>
                  <a:pt x="19050" y="107950"/>
                </a:lnTo>
                <a:cubicBezTo>
                  <a:pt x="13995" y="107950"/>
                  <a:pt x="9157" y="105943"/>
                  <a:pt x="5582" y="102368"/>
                </a:cubicBezTo>
                <a:cubicBezTo>
                  <a:pt x="2007" y="98793"/>
                  <a:pt x="0" y="93955"/>
                  <a:pt x="0" y="88900"/>
                </a:cubicBezTo>
                <a:lnTo>
                  <a:pt x="0" y="19050"/>
                </a:lnTo>
                <a:close/>
              </a:path>
            </a:pathLst>
          </a:custGeom>
          <a:solidFill>
            <a:srgbClr val="3D7DE4"/>
          </a:solidFill>
          <a:ln>
            <a:noFill/>
          </a:ln>
        </p:spPr>
      </p:sp>
      <p:sp>
        <p:nvSpPr>
          <p:cNvPr id="57" name="TextBox 57"/>
          <p:cNvSpPr txBox="1"/>
          <p:nvPr/>
        </p:nvSpPr>
        <p:spPr>
          <a:xfrm>
            <a:off x="3111818" y="5209699"/>
            <a:ext cx="899449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b="1" dirty="0">
                <a:solidFill>
                  <a:srgbClr val="3D7DE4"/>
                </a:solidFill>
                <a:latin typeface="Arial"/>
                <a:ea typeface="Microsoft YaHei"/>
                <a:cs typeface="Arial"/>
              </a:rPr>
              <a:t>Google Drive</a:t>
            </a:r>
          </a:p>
        </p:txBody>
      </p:sp>
      <p:sp>
        <p:nvSpPr>
          <p:cNvPr id="58" name="Rectangle 58"/>
          <p:cNvSpPr/>
          <p:nvPr/>
        </p:nvSpPr>
        <p:spPr>
          <a:xfrm>
            <a:off x="4876800" y="5067300"/>
            <a:ext cx="2000250" cy="514350"/>
          </a:xfrm>
          <a:prstGeom prst="roundRect">
            <a:avLst>
              <a:gd name="adj" fmla="val 14815"/>
            </a:avLst>
          </a:prstGeom>
          <a:solidFill>
            <a:srgbClr val="EAF7F0"/>
          </a:solidFill>
          <a:ln>
            <a:noFill/>
          </a:ln>
        </p:spPr>
      </p:sp>
      <p:sp>
        <p:nvSpPr>
          <p:cNvPr id="59" name="Freeform 59"/>
          <p:cNvSpPr/>
          <p:nvPr/>
        </p:nvSpPr>
        <p:spPr>
          <a:xfrm>
            <a:off x="5041900" y="5200650"/>
            <a:ext cx="127000" cy="120947"/>
          </a:xfrm>
          <a:custGeom>
            <a:avLst/>
            <a:gdLst/>
            <a:ahLst/>
            <a:cxnLst/>
            <a:rect l="l" t="t" r="r" b="b"/>
            <a:pathLst>
              <a:path w="127000" h="120947">
                <a:moveTo>
                  <a:pt x="101600" y="0"/>
                </a:moveTo>
                <a:cubicBezTo>
                  <a:pt x="115628" y="0"/>
                  <a:pt x="127000" y="11372"/>
                  <a:pt x="127000" y="25400"/>
                </a:cubicBezTo>
                <a:lnTo>
                  <a:pt x="127000" y="76200"/>
                </a:lnTo>
                <a:cubicBezTo>
                  <a:pt x="127000" y="90228"/>
                  <a:pt x="115628" y="101600"/>
                  <a:pt x="101600" y="101600"/>
                </a:cubicBezTo>
                <a:lnTo>
                  <a:pt x="71603" y="101600"/>
                </a:lnTo>
                <a:lnTo>
                  <a:pt x="41364" y="119742"/>
                </a:lnTo>
                <a:cubicBezTo>
                  <a:pt x="39513" y="120852"/>
                  <a:pt x="37226" y="120947"/>
                  <a:pt x="35290" y="119993"/>
                </a:cubicBezTo>
                <a:cubicBezTo>
                  <a:pt x="33354" y="119039"/>
                  <a:pt x="32035" y="117168"/>
                  <a:pt x="31788" y="115024"/>
                </a:cubicBezTo>
                <a:lnTo>
                  <a:pt x="31750" y="114300"/>
                </a:lnTo>
                <a:lnTo>
                  <a:pt x="31750" y="101600"/>
                </a:lnTo>
                <a:lnTo>
                  <a:pt x="25400" y="101600"/>
                </a:lnTo>
                <a:cubicBezTo>
                  <a:pt x="11866" y="101600"/>
                  <a:pt x="708" y="90987"/>
                  <a:pt x="32" y="77470"/>
                </a:cubicBezTo>
                <a:lnTo>
                  <a:pt x="0" y="76200"/>
                </a:lnTo>
                <a:lnTo>
                  <a:pt x="0" y="25400"/>
                </a:lnTo>
                <a:cubicBezTo>
                  <a:pt x="0" y="11372"/>
                  <a:pt x="11372" y="0"/>
                  <a:pt x="25400" y="0"/>
                </a:cubicBezTo>
                <a:close/>
                <a:moveTo>
                  <a:pt x="76200" y="57150"/>
                </a:moveTo>
                <a:lnTo>
                  <a:pt x="38100" y="57150"/>
                </a:lnTo>
                <a:cubicBezTo>
                  <a:pt x="34593" y="57150"/>
                  <a:pt x="31750" y="59993"/>
                  <a:pt x="31750" y="63500"/>
                </a:cubicBezTo>
                <a:cubicBezTo>
                  <a:pt x="31750" y="67007"/>
                  <a:pt x="34593" y="69850"/>
                  <a:pt x="38100" y="69850"/>
                </a:cubicBezTo>
                <a:lnTo>
                  <a:pt x="76200" y="69850"/>
                </a:lnTo>
                <a:cubicBezTo>
                  <a:pt x="79707" y="69850"/>
                  <a:pt x="82550" y="67007"/>
                  <a:pt x="82550" y="63500"/>
                </a:cubicBezTo>
                <a:cubicBezTo>
                  <a:pt x="82550" y="59993"/>
                  <a:pt x="79707" y="57150"/>
                  <a:pt x="76200" y="57150"/>
                </a:cubicBezTo>
                <a:moveTo>
                  <a:pt x="88900" y="31750"/>
                </a:moveTo>
                <a:lnTo>
                  <a:pt x="38100" y="31750"/>
                </a:lnTo>
                <a:cubicBezTo>
                  <a:pt x="34593" y="31750"/>
                  <a:pt x="31750" y="34593"/>
                  <a:pt x="31750" y="38100"/>
                </a:cubicBezTo>
                <a:cubicBezTo>
                  <a:pt x="31750" y="41607"/>
                  <a:pt x="34593" y="44450"/>
                  <a:pt x="38100" y="44450"/>
                </a:cubicBezTo>
                <a:lnTo>
                  <a:pt x="88900" y="44450"/>
                </a:lnTo>
                <a:cubicBezTo>
                  <a:pt x="92407" y="44450"/>
                  <a:pt x="95250" y="41607"/>
                  <a:pt x="95250" y="38100"/>
                </a:cubicBezTo>
                <a:cubicBezTo>
                  <a:pt x="95250" y="34593"/>
                  <a:pt x="92407" y="31750"/>
                  <a:pt x="88900" y="31750"/>
                </a:cubicBezTo>
              </a:path>
            </a:pathLst>
          </a:custGeom>
          <a:solidFill>
            <a:srgbClr val="3A9E6A"/>
          </a:solidFill>
          <a:ln>
            <a:noFill/>
          </a:ln>
        </p:spPr>
      </p:sp>
      <p:sp>
        <p:nvSpPr>
          <p:cNvPr id="60" name="TextBox 60"/>
          <p:cNvSpPr txBox="1"/>
          <p:nvPr/>
        </p:nvSpPr>
        <p:spPr>
          <a:xfrm>
            <a:off x="5245418" y="5209699"/>
            <a:ext cx="398562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b="1" dirty="0">
                <a:solidFill>
                  <a:srgbClr val="3A9E6A"/>
                </a:solidFill>
                <a:latin typeface="Arial"/>
                <a:ea typeface="Microsoft YaHei"/>
                <a:cs typeface="Arial"/>
              </a:rPr>
              <a:t>Slack</a:t>
            </a:r>
          </a:p>
        </p:txBody>
      </p:sp>
      <p:sp>
        <p:nvSpPr>
          <p:cNvPr id="61" name="Rectangle 61"/>
          <p:cNvSpPr/>
          <p:nvPr/>
        </p:nvSpPr>
        <p:spPr>
          <a:xfrm>
            <a:off x="7010400" y="5067300"/>
            <a:ext cx="2000250" cy="514350"/>
          </a:xfrm>
          <a:prstGeom prst="roundRect">
            <a:avLst>
              <a:gd name="adj" fmla="val 14815"/>
            </a:avLst>
          </a:prstGeom>
          <a:solidFill>
            <a:srgbClr val="F0EDE8"/>
          </a:solidFill>
          <a:ln>
            <a:noFill/>
          </a:ln>
        </p:spPr>
      </p:sp>
      <p:grpSp>
        <p:nvGrpSpPr>
          <p:cNvPr id="64" name="Group 64"/>
          <p:cNvGrpSpPr/>
          <p:nvPr/>
        </p:nvGrpSpPr>
        <p:grpSpPr>
          <a:xfrm>
            <a:off x="7188199" y="5194300"/>
            <a:ext cx="101601" cy="127001"/>
            <a:chOff x="7188199" y="5194300"/>
            <a:chExt cx="101601" cy="127001"/>
          </a:xfrm>
        </p:grpSpPr>
        <p:sp>
          <p:nvSpPr>
            <p:cNvPr id="62" name="Freeform 62"/>
            <p:cNvSpPr/>
            <p:nvPr/>
          </p:nvSpPr>
          <p:spPr>
            <a:xfrm>
              <a:off x="7188199" y="5194300"/>
              <a:ext cx="101601" cy="127001"/>
            </a:xfrm>
            <a:custGeom>
              <a:avLst/>
              <a:gdLst/>
              <a:ahLst/>
              <a:cxnLst/>
              <a:rect l="l" t="t" r="r" b="b"/>
              <a:pathLst>
                <a:path w="101601" h="127001">
                  <a:moveTo>
                    <a:pt x="50801" y="0"/>
                  </a:moveTo>
                  <a:lnTo>
                    <a:pt x="51544" y="44"/>
                  </a:lnTo>
                  <a:cubicBezTo>
                    <a:pt x="54461" y="389"/>
                    <a:pt x="56762" y="2689"/>
                    <a:pt x="57106" y="5607"/>
                  </a:cubicBezTo>
                  <a:lnTo>
                    <a:pt x="57151" y="6350"/>
                  </a:lnTo>
                  <a:lnTo>
                    <a:pt x="57151" y="31750"/>
                  </a:lnTo>
                  <a:lnTo>
                    <a:pt x="57182" y="32702"/>
                  </a:lnTo>
                  <a:cubicBezTo>
                    <a:pt x="57652" y="38950"/>
                    <a:pt x="62607" y="43922"/>
                    <a:pt x="68854" y="44412"/>
                  </a:cubicBezTo>
                  <a:lnTo>
                    <a:pt x="69851" y="44450"/>
                  </a:lnTo>
                  <a:lnTo>
                    <a:pt x="95251" y="44450"/>
                  </a:lnTo>
                  <a:lnTo>
                    <a:pt x="95994" y="44494"/>
                  </a:lnTo>
                  <a:cubicBezTo>
                    <a:pt x="98911" y="44839"/>
                    <a:pt x="101212" y="47139"/>
                    <a:pt x="101556" y="50057"/>
                  </a:cubicBezTo>
                  <a:lnTo>
                    <a:pt x="101601" y="50800"/>
                  </a:lnTo>
                  <a:lnTo>
                    <a:pt x="101601" y="107950"/>
                  </a:lnTo>
                  <a:cubicBezTo>
                    <a:pt x="101601" y="118037"/>
                    <a:pt x="93738" y="126376"/>
                    <a:pt x="83668" y="126968"/>
                  </a:cubicBezTo>
                  <a:lnTo>
                    <a:pt x="82551" y="127000"/>
                  </a:lnTo>
                  <a:lnTo>
                    <a:pt x="19051" y="127000"/>
                  </a:lnTo>
                  <a:cubicBezTo>
                    <a:pt x="8963" y="127001"/>
                    <a:pt x="624" y="119138"/>
                    <a:pt x="32" y="109068"/>
                  </a:cubicBezTo>
                  <a:lnTo>
                    <a:pt x="1" y="107950"/>
                  </a:lnTo>
                  <a:lnTo>
                    <a:pt x="1" y="19050"/>
                  </a:lnTo>
                  <a:cubicBezTo>
                    <a:pt x="0" y="8963"/>
                    <a:pt x="7863" y="624"/>
                    <a:pt x="17933" y="32"/>
                  </a:cubicBezTo>
                  <a:lnTo>
                    <a:pt x="19051" y="0"/>
                  </a:lnTo>
                  <a:close/>
                  <a:moveTo>
                    <a:pt x="69851" y="88900"/>
                  </a:moveTo>
                  <a:lnTo>
                    <a:pt x="31751" y="88900"/>
                  </a:lnTo>
                  <a:cubicBezTo>
                    <a:pt x="28244" y="88900"/>
                    <a:pt x="25401" y="91743"/>
                    <a:pt x="25401" y="95250"/>
                  </a:cubicBezTo>
                  <a:cubicBezTo>
                    <a:pt x="25401" y="98757"/>
                    <a:pt x="28244" y="101600"/>
                    <a:pt x="31751" y="101600"/>
                  </a:cubicBezTo>
                  <a:lnTo>
                    <a:pt x="69851" y="101600"/>
                  </a:lnTo>
                  <a:cubicBezTo>
                    <a:pt x="73358" y="101600"/>
                    <a:pt x="76201" y="98757"/>
                    <a:pt x="76201" y="95250"/>
                  </a:cubicBezTo>
                  <a:cubicBezTo>
                    <a:pt x="76201" y="91743"/>
                    <a:pt x="73358" y="88900"/>
                    <a:pt x="69851" y="88900"/>
                  </a:cubicBezTo>
                  <a:moveTo>
                    <a:pt x="69851" y="63500"/>
                  </a:moveTo>
                  <a:lnTo>
                    <a:pt x="31751" y="63500"/>
                  </a:lnTo>
                  <a:cubicBezTo>
                    <a:pt x="28244" y="63500"/>
                    <a:pt x="25401" y="66343"/>
                    <a:pt x="25401" y="69850"/>
                  </a:cubicBezTo>
                  <a:cubicBezTo>
                    <a:pt x="25401" y="73357"/>
                    <a:pt x="28244" y="76200"/>
                    <a:pt x="31751" y="76200"/>
                  </a:cubicBezTo>
                  <a:lnTo>
                    <a:pt x="69851" y="76200"/>
                  </a:lnTo>
                  <a:cubicBezTo>
                    <a:pt x="73358" y="76200"/>
                    <a:pt x="76201" y="73357"/>
                    <a:pt x="76201" y="69850"/>
                  </a:cubicBezTo>
                  <a:cubicBezTo>
                    <a:pt x="76201" y="66343"/>
                    <a:pt x="73358" y="63500"/>
                    <a:pt x="69851" y="63500"/>
                  </a:cubicBezTo>
                </a:path>
              </a:pathLst>
            </a:custGeom>
            <a:solidFill>
              <a:srgbClr val="5A5A5A"/>
            </a:solidFill>
            <a:ln>
              <a:noFill/>
            </a:ln>
          </p:spPr>
        </p:sp>
        <p:sp>
          <p:nvSpPr>
            <p:cNvPr id="63" name="Freeform 63"/>
            <p:cNvSpPr/>
            <p:nvPr/>
          </p:nvSpPr>
          <p:spPr>
            <a:xfrm>
              <a:off x="7258044" y="5200644"/>
              <a:ext cx="25406" cy="25406"/>
            </a:xfrm>
            <a:custGeom>
              <a:avLst/>
              <a:gdLst/>
              <a:ahLst/>
              <a:cxnLst/>
              <a:rect l="l" t="t" r="r" b="b"/>
              <a:pathLst>
                <a:path w="25406" h="25406">
                  <a:moveTo>
                    <a:pt x="25406" y="25406"/>
                  </a:moveTo>
                  <a:lnTo>
                    <a:pt x="6" y="25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</p:sp>
      </p:grpSp>
      <p:sp>
        <p:nvSpPr>
          <p:cNvPr id="65" name="TextBox 65"/>
          <p:cNvSpPr txBox="1"/>
          <p:nvPr/>
        </p:nvSpPr>
        <p:spPr>
          <a:xfrm>
            <a:off x="7379018" y="5209699"/>
            <a:ext cx="480797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b="1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Notion</a:t>
            </a:r>
          </a:p>
        </p:txBody>
      </p:sp>
      <p:sp>
        <p:nvSpPr>
          <p:cNvPr id="66" name="Rectangle 66"/>
          <p:cNvSpPr/>
          <p:nvPr/>
        </p:nvSpPr>
        <p:spPr>
          <a:xfrm>
            <a:off x="9144000" y="5067300"/>
            <a:ext cx="2438400" cy="514350"/>
          </a:xfrm>
          <a:prstGeom prst="roundRect">
            <a:avLst>
              <a:gd name="adj" fmla="val 14815"/>
            </a:avLst>
          </a:prstGeom>
          <a:solidFill>
            <a:srgbClr val="F0EDE8"/>
          </a:solidFill>
          <a:ln>
            <a:noFill/>
          </a:ln>
        </p:spPr>
      </p:sp>
      <p:grpSp>
        <p:nvGrpSpPr>
          <p:cNvPr id="69" name="Group 69"/>
          <p:cNvGrpSpPr/>
          <p:nvPr/>
        </p:nvGrpSpPr>
        <p:grpSpPr>
          <a:xfrm>
            <a:off x="9315449" y="5194121"/>
            <a:ext cx="114301" cy="127180"/>
            <a:chOff x="9315449" y="5194121"/>
            <a:chExt cx="114301" cy="127180"/>
          </a:xfrm>
        </p:grpSpPr>
        <p:sp>
          <p:nvSpPr>
            <p:cNvPr id="67" name="Freeform 67"/>
            <p:cNvSpPr/>
            <p:nvPr/>
          </p:nvSpPr>
          <p:spPr>
            <a:xfrm>
              <a:off x="9315449" y="5194121"/>
              <a:ext cx="114301" cy="127180"/>
            </a:xfrm>
            <a:custGeom>
              <a:avLst/>
              <a:gdLst/>
              <a:ahLst/>
              <a:cxnLst/>
              <a:rect l="l" t="t" r="r" b="b"/>
              <a:pathLst>
                <a:path w="114301" h="127180">
                  <a:moveTo>
                    <a:pt x="82551" y="179"/>
                  </a:moveTo>
                  <a:cubicBezTo>
                    <a:pt x="85770" y="179"/>
                    <a:pt x="88479" y="2589"/>
                    <a:pt x="88856" y="5786"/>
                  </a:cubicBezTo>
                  <a:lnTo>
                    <a:pt x="88901" y="6529"/>
                  </a:lnTo>
                  <a:lnTo>
                    <a:pt x="88901" y="12879"/>
                  </a:lnTo>
                  <a:lnTo>
                    <a:pt x="95251" y="12879"/>
                  </a:lnTo>
                  <a:cubicBezTo>
                    <a:pt x="105338" y="12878"/>
                    <a:pt x="113677" y="20741"/>
                    <a:pt x="114269" y="30811"/>
                  </a:cubicBezTo>
                  <a:lnTo>
                    <a:pt x="114301" y="31929"/>
                  </a:lnTo>
                  <a:lnTo>
                    <a:pt x="114301" y="108129"/>
                  </a:lnTo>
                  <a:cubicBezTo>
                    <a:pt x="114301" y="118216"/>
                    <a:pt x="106438" y="126555"/>
                    <a:pt x="96368" y="127147"/>
                  </a:cubicBezTo>
                  <a:lnTo>
                    <a:pt x="95251" y="127179"/>
                  </a:lnTo>
                  <a:lnTo>
                    <a:pt x="19051" y="127179"/>
                  </a:lnTo>
                  <a:cubicBezTo>
                    <a:pt x="8963" y="127180"/>
                    <a:pt x="624" y="119317"/>
                    <a:pt x="32" y="109247"/>
                  </a:cubicBezTo>
                  <a:lnTo>
                    <a:pt x="1" y="108129"/>
                  </a:lnTo>
                  <a:lnTo>
                    <a:pt x="1" y="31929"/>
                  </a:lnTo>
                  <a:cubicBezTo>
                    <a:pt x="0" y="21842"/>
                    <a:pt x="7863" y="13502"/>
                    <a:pt x="17933" y="12911"/>
                  </a:cubicBezTo>
                  <a:lnTo>
                    <a:pt x="19051" y="12879"/>
                  </a:lnTo>
                  <a:lnTo>
                    <a:pt x="25401" y="12879"/>
                  </a:lnTo>
                  <a:lnTo>
                    <a:pt x="25401" y="6529"/>
                  </a:lnTo>
                  <a:cubicBezTo>
                    <a:pt x="25404" y="3169"/>
                    <a:pt x="28024" y="394"/>
                    <a:pt x="31378" y="197"/>
                  </a:cubicBezTo>
                  <a:cubicBezTo>
                    <a:pt x="34732" y="0"/>
                    <a:pt x="37659" y="2450"/>
                    <a:pt x="38056" y="5786"/>
                  </a:cubicBezTo>
                  <a:lnTo>
                    <a:pt x="38101" y="6529"/>
                  </a:lnTo>
                  <a:lnTo>
                    <a:pt x="38101" y="12879"/>
                  </a:lnTo>
                  <a:lnTo>
                    <a:pt x="76201" y="12879"/>
                  </a:lnTo>
                  <a:lnTo>
                    <a:pt x="76201" y="6529"/>
                  </a:lnTo>
                  <a:cubicBezTo>
                    <a:pt x="76201" y="3022"/>
                    <a:pt x="79044" y="179"/>
                    <a:pt x="82551" y="179"/>
                  </a:cubicBezTo>
                  <a:close/>
                  <a:moveTo>
                    <a:pt x="101601" y="44629"/>
                  </a:moveTo>
                  <a:lnTo>
                    <a:pt x="12701" y="44629"/>
                  </a:lnTo>
                  <a:lnTo>
                    <a:pt x="12701" y="105748"/>
                  </a:lnTo>
                  <a:cubicBezTo>
                    <a:pt x="12701" y="110224"/>
                    <a:pt x="15152" y="113914"/>
                    <a:pt x="18308" y="114422"/>
                  </a:cubicBezTo>
                  <a:lnTo>
                    <a:pt x="19051" y="114479"/>
                  </a:lnTo>
                  <a:lnTo>
                    <a:pt x="95251" y="114479"/>
                  </a:lnTo>
                  <a:cubicBezTo>
                    <a:pt x="98508" y="114479"/>
                    <a:pt x="101194" y="111113"/>
                    <a:pt x="101556" y="106764"/>
                  </a:cubicBezTo>
                  <a:lnTo>
                    <a:pt x="101601" y="105748"/>
                  </a:lnTo>
                  <a:lnTo>
                    <a:pt x="101601" y="44629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</p:sp>
        <p:sp>
          <p:nvSpPr>
            <p:cNvPr id="68" name="Freeform 68"/>
            <p:cNvSpPr/>
            <p:nvPr/>
          </p:nvSpPr>
          <p:spPr>
            <a:xfrm>
              <a:off x="9359721" y="5257800"/>
              <a:ext cx="19229" cy="31929"/>
            </a:xfrm>
            <a:custGeom>
              <a:avLst/>
              <a:gdLst/>
              <a:ahLst/>
              <a:cxnLst/>
              <a:rect l="l" t="t" r="r" b="b"/>
              <a:pathLst>
                <a:path w="19229" h="31929">
                  <a:moveTo>
                    <a:pt x="12879" y="0"/>
                  </a:moveTo>
                  <a:cubicBezTo>
                    <a:pt x="16098" y="0"/>
                    <a:pt x="18808" y="2410"/>
                    <a:pt x="19184" y="5607"/>
                  </a:cubicBezTo>
                  <a:lnTo>
                    <a:pt x="19229" y="6350"/>
                  </a:lnTo>
                  <a:lnTo>
                    <a:pt x="19229" y="25400"/>
                  </a:lnTo>
                  <a:cubicBezTo>
                    <a:pt x="19225" y="28760"/>
                    <a:pt x="16605" y="31535"/>
                    <a:pt x="13251" y="31732"/>
                  </a:cubicBezTo>
                  <a:cubicBezTo>
                    <a:pt x="9897" y="31929"/>
                    <a:pt x="6970" y="29479"/>
                    <a:pt x="6573" y="26143"/>
                  </a:cubicBezTo>
                  <a:lnTo>
                    <a:pt x="6529" y="25400"/>
                  </a:lnTo>
                  <a:lnTo>
                    <a:pt x="6529" y="12700"/>
                  </a:lnTo>
                  <a:cubicBezTo>
                    <a:pt x="3169" y="12696"/>
                    <a:pt x="394" y="10076"/>
                    <a:pt x="197" y="6722"/>
                  </a:cubicBezTo>
                  <a:cubicBezTo>
                    <a:pt x="0" y="3368"/>
                    <a:pt x="2450" y="441"/>
                    <a:pt x="5786" y="44"/>
                  </a:cubicBezTo>
                  <a:lnTo>
                    <a:pt x="6529" y="0"/>
                  </a:lnTo>
                  <a:lnTo>
                    <a:pt x="12879" y="0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</p:sp>
      </p:grpSp>
      <p:sp>
        <p:nvSpPr>
          <p:cNvPr id="70" name="TextBox 70"/>
          <p:cNvSpPr txBox="1"/>
          <p:nvPr/>
        </p:nvSpPr>
        <p:spPr>
          <a:xfrm>
            <a:off x="9512618" y="5209699"/>
            <a:ext cx="1146155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b="1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Google Calendar</a:t>
            </a:r>
          </a:p>
        </p:txBody>
      </p:sp>
      <p:sp>
        <p:nvSpPr>
          <p:cNvPr id="71" name="Rectangle 71"/>
          <p:cNvSpPr/>
          <p:nvPr/>
        </p:nvSpPr>
        <p:spPr>
          <a:xfrm>
            <a:off x="609600" y="5715000"/>
            <a:ext cx="10972800" cy="571500"/>
          </a:xfrm>
          <a:prstGeom prst="roundRect">
            <a:avLst>
              <a:gd name="adj" fmla="val 20000"/>
            </a:avLst>
          </a:prstGeom>
          <a:solidFill>
            <a:srgbClr val="FAFAF8"/>
          </a:solidFill>
          <a:ln w="14288">
            <a:solidFill>
              <a:srgbClr val="E0D8D0"/>
            </a:solidFill>
          </a:ln>
        </p:spPr>
      </p:sp>
      <p:sp>
        <p:nvSpPr>
          <p:cNvPr id="72" name="Rectangle 72"/>
          <p:cNvSpPr/>
          <p:nvPr/>
        </p:nvSpPr>
        <p:spPr>
          <a:xfrm>
            <a:off x="609600" y="5715000"/>
            <a:ext cx="47625" cy="571500"/>
          </a:xfrm>
          <a:prstGeom prst="roundRect">
            <a:avLst>
              <a:gd name="adj" fmla="val 4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73" name="TextBox 73"/>
          <p:cNvSpPr txBox="1"/>
          <p:nvPr/>
        </p:nvSpPr>
        <p:spPr>
          <a:xfrm>
            <a:off x="3930962" y="5931218"/>
            <a:ext cx="4330077" cy="2743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35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你不需要打开 Gmail，不需要复制，不需要粘贴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11438715" y="6497002"/>
            <a:ext cx="157020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105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14</a:t>
            </a:r>
          </a:p>
        </p:txBody>
      </p:sp>
    </p:spTree>
  </p:cSld>
  <p:clrMapOvr>
    <a:masterClrMapping/>
  </p:clrMapOvr>
  <p:transition xmlns:p14="http://schemas.microsoft.com/office/powerpoint/2010/main" p14:dur="4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>
            <a:noFill/>
          </a:ln>
        </p:spPr>
      </p:sp>
      <p:pic>
        <p:nvPicPr>
          <p:cNvPr id="3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023" y="95250"/>
            <a:ext cx="606053" cy="838200"/>
          </a:xfrm>
          <a:prstGeom prst="rect">
            <a:avLst/>
          </a:prstGeom>
        </p:spPr>
      </p:pic>
      <p:sp>
        <p:nvSpPr>
          <p:cNvPr id="4" name="Rectangle 4"/>
          <p:cNvSpPr/>
          <p:nvPr/>
        </p:nvSpPr>
        <p:spPr>
          <a:xfrm>
            <a:off x="609600" y="342900"/>
            <a:ext cx="47625" cy="495300"/>
          </a:xfrm>
          <a:prstGeom prst="roundRect">
            <a:avLst>
              <a:gd name="adj" fmla="val 4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5" name="TextBox 5"/>
          <p:cNvSpPr txBox="1"/>
          <p:nvPr/>
        </p:nvSpPr>
        <p:spPr>
          <a:xfrm>
            <a:off x="765810" y="337185"/>
            <a:ext cx="3132563" cy="548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27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5C 找工作方法论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4860" y="746760"/>
            <a:ext cx="4925492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b="1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JOB SEARCH SYSTEM · BY NAN LI · AI-POWERED EXECUTION</a:t>
            </a:r>
          </a:p>
        </p:txBody>
      </p:sp>
      <p:sp>
        <p:nvSpPr>
          <p:cNvPr id="7" name="Line 7"/>
          <p:cNvSpPr/>
          <p:nvPr/>
        </p:nvSpPr>
        <p:spPr>
          <a:xfrm>
            <a:off x="609600" y="1047750"/>
            <a:ext cx="10972800" cy="9525"/>
          </a:xfrm>
          <a:custGeom>
            <a:avLst/>
            <a:gdLst/>
            <a:ahLst/>
            <a:cxnLst/>
            <a:rect l="l" t="t" r="r" b="b"/>
            <a:pathLst>
              <a:path w="10972800" h="9525">
                <a:moveTo>
                  <a:pt x="0" y="0"/>
                </a:moveTo>
                <a:lnTo>
                  <a:pt x="10972800" y="0"/>
                </a:lnTo>
              </a:path>
            </a:pathLst>
          </a:custGeom>
          <a:noFill/>
          <a:ln w="14288">
            <a:solidFill>
              <a:srgbClr val="E0D8D0"/>
            </a:solidFill>
          </a:ln>
        </p:spPr>
      </p:sp>
      <p:sp>
        <p:nvSpPr>
          <p:cNvPr id="8" name="Rectangle 8"/>
          <p:cNvSpPr/>
          <p:nvPr/>
        </p:nvSpPr>
        <p:spPr>
          <a:xfrm>
            <a:off x="609600" y="1181100"/>
            <a:ext cx="2095500" cy="4000500"/>
          </a:xfrm>
          <a:prstGeom prst="roundRect">
            <a:avLst>
              <a:gd name="adj" fmla="val 6364"/>
            </a:avLst>
          </a:prstGeom>
          <a:solidFill>
            <a:srgbClr val="FFFFFF"/>
          </a:solidFill>
          <a:ln w="9525">
            <a:solidFill>
              <a:srgbClr val="E0D8D0"/>
            </a:solidFill>
          </a:ln>
        </p:spPr>
      </p:sp>
      <p:sp>
        <p:nvSpPr>
          <p:cNvPr id="9" name="Rectangle 9"/>
          <p:cNvSpPr/>
          <p:nvPr/>
        </p:nvSpPr>
        <p:spPr>
          <a:xfrm>
            <a:off x="609600" y="1181100"/>
            <a:ext cx="2095500" cy="47625"/>
          </a:xfrm>
          <a:prstGeom prst="roundRect">
            <a:avLst>
              <a:gd name="adj" fmla="val 4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10" name="TextBox 10"/>
          <p:cNvSpPr txBox="1"/>
          <p:nvPr/>
        </p:nvSpPr>
        <p:spPr>
          <a:xfrm>
            <a:off x="1989992" y="1356360"/>
            <a:ext cx="654148" cy="8534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4200" b="1" dirty="0">
                <a:solidFill>
                  <a:srgbClr val="C96133">
                    <a:alphaMod val="6000"/>
                  </a:srgbClr>
                </a:solidFill>
                <a:latin typeface="Arial"/>
                <a:ea typeface="Microsoft YaHei"/>
                <a:cs typeface="Arial"/>
              </a:rPr>
              <a:t>C1</a:t>
            </a:r>
          </a:p>
        </p:txBody>
      </p:sp>
      <p:sp>
        <p:nvSpPr>
          <p:cNvPr id="11" name="Rectangle 11"/>
          <p:cNvSpPr/>
          <p:nvPr/>
        </p:nvSpPr>
        <p:spPr>
          <a:xfrm>
            <a:off x="742950" y="1352550"/>
            <a:ext cx="419100" cy="419100"/>
          </a:xfrm>
          <a:prstGeom prst="roundRect">
            <a:avLst>
              <a:gd name="adj" fmla="val 22727"/>
            </a:avLst>
          </a:prstGeom>
          <a:solidFill>
            <a:srgbClr val="FDF1EB"/>
          </a:solidFill>
          <a:ln>
            <a:noFill/>
          </a:ln>
        </p:spPr>
      </p:sp>
      <p:grpSp>
        <p:nvGrpSpPr>
          <p:cNvPr id="15" name="Group 15"/>
          <p:cNvGrpSpPr/>
          <p:nvPr/>
        </p:nvGrpSpPr>
        <p:grpSpPr>
          <a:xfrm>
            <a:off x="788464" y="1413939"/>
            <a:ext cx="312197" cy="296323"/>
            <a:chOff x="788464" y="1413939"/>
            <a:chExt cx="312197" cy="296323"/>
          </a:xfrm>
        </p:grpSpPr>
        <p:sp>
          <p:nvSpPr>
            <p:cNvPr id="12" name="Freeform 12"/>
            <p:cNvSpPr/>
            <p:nvPr/>
          </p:nvSpPr>
          <p:spPr>
            <a:xfrm>
              <a:off x="1000125" y="1604439"/>
              <a:ext cx="100536" cy="105823"/>
            </a:xfrm>
            <a:custGeom>
              <a:avLst/>
              <a:gdLst/>
              <a:ahLst/>
              <a:cxnLst/>
              <a:rect l="l" t="t" r="r" b="b"/>
              <a:pathLst>
                <a:path w="100536" h="105823">
                  <a:moveTo>
                    <a:pt x="15875" y="68786"/>
                  </a:moveTo>
                  <a:cubicBezTo>
                    <a:pt x="7107" y="68786"/>
                    <a:pt x="0" y="61679"/>
                    <a:pt x="0" y="52911"/>
                  </a:cubicBezTo>
                  <a:cubicBezTo>
                    <a:pt x="0" y="44144"/>
                    <a:pt x="7107" y="37036"/>
                    <a:pt x="15875" y="37036"/>
                  </a:cubicBezTo>
                  <a:cubicBezTo>
                    <a:pt x="24643" y="37036"/>
                    <a:pt x="31750" y="29929"/>
                    <a:pt x="31750" y="21161"/>
                  </a:cubicBezTo>
                  <a:cubicBezTo>
                    <a:pt x="31750" y="0"/>
                    <a:pt x="63500" y="0"/>
                    <a:pt x="63500" y="21161"/>
                  </a:cubicBezTo>
                  <a:cubicBezTo>
                    <a:pt x="63500" y="29929"/>
                    <a:pt x="70607" y="37036"/>
                    <a:pt x="79375" y="37036"/>
                  </a:cubicBezTo>
                  <a:cubicBezTo>
                    <a:pt x="100536" y="37036"/>
                    <a:pt x="100536" y="68786"/>
                    <a:pt x="79375" y="68786"/>
                  </a:cubicBezTo>
                  <a:cubicBezTo>
                    <a:pt x="70607" y="68786"/>
                    <a:pt x="63500" y="75894"/>
                    <a:pt x="63500" y="84661"/>
                  </a:cubicBezTo>
                  <a:cubicBezTo>
                    <a:pt x="63500" y="105823"/>
                    <a:pt x="31750" y="105823"/>
                    <a:pt x="31750" y="84661"/>
                  </a:cubicBezTo>
                  <a:cubicBezTo>
                    <a:pt x="31750" y="75894"/>
                    <a:pt x="24643" y="68786"/>
                    <a:pt x="15875" y="68786"/>
                  </a:cubicBezTo>
                </a:path>
              </a:pathLst>
            </a:custGeom>
            <a:solidFill>
              <a:srgbClr val="C96133"/>
            </a:solidFill>
            <a:ln>
              <a:noFill/>
            </a:ln>
          </p:spPr>
        </p:sp>
        <p:sp>
          <p:nvSpPr>
            <p:cNvPr id="13" name="Freeform 13"/>
            <p:cNvSpPr/>
            <p:nvPr/>
          </p:nvSpPr>
          <p:spPr>
            <a:xfrm>
              <a:off x="788464" y="1445689"/>
              <a:ext cx="232823" cy="227536"/>
            </a:xfrm>
            <a:custGeom>
              <a:avLst/>
              <a:gdLst/>
              <a:ahLst/>
              <a:cxnLst/>
              <a:rect l="l" t="t" r="r" b="b"/>
              <a:pathLst>
                <a:path w="232823" h="227536">
                  <a:moveTo>
                    <a:pt x="21161" y="100536"/>
                  </a:moveTo>
                  <a:cubicBezTo>
                    <a:pt x="64999" y="100536"/>
                    <a:pt x="100536" y="64999"/>
                    <a:pt x="100536" y="21161"/>
                  </a:cubicBezTo>
                  <a:cubicBezTo>
                    <a:pt x="100536" y="0"/>
                    <a:pt x="132286" y="0"/>
                    <a:pt x="132286" y="21161"/>
                  </a:cubicBezTo>
                  <a:cubicBezTo>
                    <a:pt x="132286" y="64999"/>
                    <a:pt x="167824" y="100536"/>
                    <a:pt x="211661" y="100536"/>
                  </a:cubicBezTo>
                  <a:cubicBezTo>
                    <a:pt x="232823" y="100536"/>
                    <a:pt x="232823" y="132286"/>
                    <a:pt x="211661" y="132286"/>
                  </a:cubicBezTo>
                  <a:cubicBezTo>
                    <a:pt x="167824" y="132286"/>
                    <a:pt x="132286" y="167824"/>
                    <a:pt x="132286" y="211661"/>
                  </a:cubicBezTo>
                  <a:cubicBezTo>
                    <a:pt x="132286" y="220429"/>
                    <a:pt x="125179" y="227536"/>
                    <a:pt x="116411" y="227536"/>
                  </a:cubicBezTo>
                  <a:cubicBezTo>
                    <a:pt x="107644" y="227536"/>
                    <a:pt x="100536" y="220429"/>
                    <a:pt x="100536" y="211661"/>
                  </a:cubicBezTo>
                  <a:cubicBezTo>
                    <a:pt x="100536" y="167824"/>
                    <a:pt x="64999" y="132286"/>
                    <a:pt x="21161" y="132286"/>
                  </a:cubicBezTo>
                  <a:cubicBezTo>
                    <a:pt x="0" y="132286"/>
                    <a:pt x="0" y="100536"/>
                    <a:pt x="21161" y="100536"/>
                  </a:cubicBezTo>
                </a:path>
              </a:pathLst>
            </a:custGeom>
            <a:solidFill>
              <a:srgbClr val="C96133"/>
            </a:solidFill>
            <a:ln>
              <a:noFill/>
            </a:ln>
          </p:spPr>
        </p:sp>
        <p:sp>
          <p:nvSpPr>
            <p:cNvPr id="14" name="Freeform 14"/>
            <p:cNvSpPr/>
            <p:nvPr/>
          </p:nvSpPr>
          <p:spPr>
            <a:xfrm>
              <a:off x="1000125" y="1413939"/>
              <a:ext cx="100536" cy="105823"/>
            </a:xfrm>
            <a:custGeom>
              <a:avLst/>
              <a:gdLst/>
              <a:ahLst/>
              <a:cxnLst/>
              <a:rect l="l" t="t" r="r" b="b"/>
              <a:pathLst>
                <a:path w="100536" h="105823">
                  <a:moveTo>
                    <a:pt x="15875" y="68786"/>
                  </a:moveTo>
                  <a:cubicBezTo>
                    <a:pt x="7107" y="68786"/>
                    <a:pt x="0" y="61679"/>
                    <a:pt x="0" y="52911"/>
                  </a:cubicBezTo>
                  <a:cubicBezTo>
                    <a:pt x="0" y="44144"/>
                    <a:pt x="7107" y="37036"/>
                    <a:pt x="15875" y="37036"/>
                  </a:cubicBezTo>
                  <a:cubicBezTo>
                    <a:pt x="24643" y="37036"/>
                    <a:pt x="31750" y="29929"/>
                    <a:pt x="31750" y="21161"/>
                  </a:cubicBezTo>
                  <a:cubicBezTo>
                    <a:pt x="31750" y="0"/>
                    <a:pt x="63500" y="0"/>
                    <a:pt x="63500" y="21161"/>
                  </a:cubicBezTo>
                  <a:cubicBezTo>
                    <a:pt x="63500" y="29929"/>
                    <a:pt x="70607" y="37036"/>
                    <a:pt x="79375" y="37036"/>
                  </a:cubicBezTo>
                  <a:cubicBezTo>
                    <a:pt x="100536" y="37036"/>
                    <a:pt x="100536" y="68786"/>
                    <a:pt x="79375" y="68786"/>
                  </a:cubicBezTo>
                  <a:cubicBezTo>
                    <a:pt x="70607" y="68786"/>
                    <a:pt x="63500" y="75894"/>
                    <a:pt x="63500" y="84661"/>
                  </a:cubicBezTo>
                  <a:cubicBezTo>
                    <a:pt x="63500" y="105823"/>
                    <a:pt x="31750" y="105823"/>
                    <a:pt x="31750" y="84661"/>
                  </a:cubicBezTo>
                  <a:cubicBezTo>
                    <a:pt x="31750" y="75894"/>
                    <a:pt x="24643" y="68786"/>
                    <a:pt x="15875" y="68786"/>
                  </a:cubicBezTo>
                </a:path>
              </a:pathLst>
            </a:custGeom>
            <a:solidFill>
              <a:srgbClr val="C96133"/>
            </a:solidFill>
            <a:ln>
              <a:noFill/>
            </a:ln>
          </p:spPr>
        </p:sp>
      </p:grpSp>
      <p:sp>
        <p:nvSpPr>
          <p:cNvPr id="16" name="TextBox 16"/>
          <p:cNvSpPr txBox="1"/>
          <p:nvPr/>
        </p:nvSpPr>
        <p:spPr>
          <a:xfrm>
            <a:off x="723900" y="1857375"/>
            <a:ext cx="958215" cy="3048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5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方向清晰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32472" y="2082641"/>
            <a:ext cx="476412" cy="167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825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CLARITY</a:t>
            </a:r>
          </a:p>
        </p:txBody>
      </p:sp>
      <p:sp>
        <p:nvSpPr>
          <p:cNvPr id="18" name="Line 18"/>
          <p:cNvSpPr/>
          <p:nvPr/>
        </p:nvSpPr>
        <p:spPr>
          <a:xfrm>
            <a:off x="742950" y="2305050"/>
            <a:ext cx="1847850" cy="9525"/>
          </a:xfrm>
          <a:custGeom>
            <a:avLst/>
            <a:gdLst/>
            <a:ahLst/>
            <a:cxnLst/>
            <a:rect l="l" t="t" r="r" b="b"/>
            <a:pathLst>
              <a:path w="1847850" h="9525">
                <a:moveTo>
                  <a:pt x="0" y="0"/>
                </a:moveTo>
                <a:lnTo>
                  <a:pt x="1847850" y="0"/>
                </a:lnTo>
              </a:path>
            </a:pathLst>
          </a:custGeom>
          <a:noFill/>
          <a:ln w="14288">
            <a:solidFill>
              <a:srgbClr val="F0EDE8"/>
            </a:solidFill>
          </a:ln>
        </p:spPr>
      </p:sp>
      <p:sp>
        <p:nvSpPr>
          <p:cNvPr id="19" name="TextBox 19"/>
          <p:cNvSpPr txBox="1"/>
          <p:nvPr/>
        </p:nvSpPr>
        <p:spPr>
          <a:xfrm>
            <a:off x="731520" y="2417445"/>
            <a:ext cx="1205865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确认目标职位与赛道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31520" y="2626995"/>
            <a:ext cx="1074420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筛选理想公司清单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31520" y="2836545"/>
            <a:ext cx="811530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避免盲目海投</a:t>
            </a:r>
          </a:p>
        </p:txBody>
      </p:sp>
      <p:sp>
        <p:nvSpPr>
          <p:cNvPr id="22" name="Rectangle 22"/>
          <p:cNvSpPr/>
          <p:nvPr/>
        </p:nvSpPr>
        <p:spPr>
          <a:xfrm>
            <a:off x="742950" y="4705350"/>
            <a:ext cx="1085850" cy="228600"/>
          </a:xfrm>
          <a:prstGeom prst="roundRect">
            <a:avLst>
              <a:gd name="adj" fmla="val 25000"/>
            </a:avLst>
          </a:prstGeom>
          <a:solidFill>
            <a:srgbClr val="FDF1EB"/>
          </a:solidFill>
          <a:ln w="9525">
            <a:solidFill>
              <a:srgbClr val="C96133"/>
            </a:solidFill>
          </a:ln>
        </p:spPr>
      </p:sp>
      <p:sp>
        <p:nvSpPr>
          <p:cNvPr id="23" name="TextBox 23"/>
          <p:cNvSpPr txBox="1"/>
          <p:nvPr/>
        </p:nvSpPr>
        <p:spPr>
          <a:xfrm>
            <a:off x="939753" y="4770120"/>
            <a:ext cx="692244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00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今日演示 ✓</a:t>
            </a:r>
          </a:p>
        </p:txBody>
      </p:sp>
      <p:sp>
        <p:nvSpPr>
          <p:cNvPr id="24" name="Rectangle 24"/>
          <p:cNvSpPr/>
          <p:nvPr/>
        </p:nvSpPr>
        <p:spPr>
          <a:xfrm>
            <a:off x="2828925" y="1181100"/>
            <a:ext cx="2095500" cy="4000500"/>
          </a:xfrm>
          <a:prstGeom prst="roundRect">
            <a:avLst>
              <a:gd name="adj" fmla="val 6364"/>
            </a:avLst>
          </a:prstGeom>
          <a:solidFill>
            <a:srgbClr val="FFFFFF"/>
          </a:solidFill>
          <a:ln w="9525">
            <a:solidFill>
              <a:srgbClr val="E0D8D0"/>
            </a:solidFill>
          </a:ln>
        </p:spPr>
      </p:sp>
      <p:sp>
        <p:nvSpPr>
          <p:cNvPr id="25" name="Rectangle 25"/>
          <p:cNvSpPr/>
          <p:nvPr/>
        </p:nvSpPr>
        <p:spPr>
          <a:xfrm>
            <a:off x="2828925" y="1181100"/>
            <a:ext cx="2095500" cy="47625"/>
          </a:xfrm>
          <a:prstGeom prst="roundRect">
            <a:avLst>
              <a:gd name="adj" fmla="val 40000"/>
            </a:avLst>
          </a:prstGeom>
          <a:solidFill>
            <a:srgbClr val="3D7DE4"/>
          </a:solidFill>
          <a:ln>
            <a:noFill/>
          </a:ln>
        </p:spPr>
      </p:sp>
      <p:sp>
        <p:nvSpPr>
          <p:cNvPr id="26" name="TextBox 26"/>
          <p:cNvSpPr txBox="1"/>
          <p:nvPr/>
        </p:nvSpPr>
        <p:spPr>
          <a:xfrm>
            <a:off x="4048296" y="1356360"/>
            <a:ext cx="815169" cy="8534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4200" b="1" dirty="0">
                <a:solidFill>
                  <a:srgbClr val="3D7DE4">
                    <a:alphaMod val="6000"/>
                  </a:srgbClr>
                </a:solidFill>
                <a:latin typeface="Arial"/>
                <a:ea typeface="Microsoft YaHei"/>
                <a:cs typeface="Arial"/>
              </a:rPr>
              <a:t>C2</a:t>
            </a:r>
          </a:p>
        </p:txBody>
      </p:sp>
      <p:sp>
        <p:nvSpPr>
          <p:cNvPr id="27" name="Rectangle 27"/>
          <p:cNvSpPr/>
          <p:nvPr/>
        </p:nvSpPr>
        <p:spPr>
          <a:xfrm>
            <a:off x="2962275" y="1352550"/>
            <a:ext cx="419100" cy="419100"/>
          </a:xfrm>
          <a:prstGeom prst="roundRect">
            <a:avLst>
              <a:gd name="adj" fmla="val 22727"/>
            </a:avLst>
          </a:prstGeom>
          <a:solidFill>
            <a:srgbClr val="EDF2FC"/>
          </a:solidFill>
          <a:ln>
            <a:noFill/>
          </a:ln>
        </p:spPr>
      </p:sp>
      <p:sp>
        <p:nvSpPr>
          <p:cNvPr id="28" name="Freeform 28"/>
          <p:cNvSpPr/>
          <p:nvPr/>
        </p:nvSpPr>
        <p:spPr>
          <a:xfrm>
            <a:off x="3044106" y="1403350"/>
            <a:ext cx="255438" cy="323390"/>
          </a:xfrm>
          <a:custGeom>
            <a:avLst/>
            <a:gdLst/>
            <a:ahLst/>
            <a:cxnLst/>
            <a:rect l="l" t="t" r="r" b="b"/>
            <a:pathLst>
              <a:path w="255438" h="323390">
                <a:moveTo>
                  <a:pt x="143594" y="0"/>
                </a:moveTo>
                <a:lnTo>
                  <a:pt x="143880" y="16"/>
                </a:lnTo>
                <a:lnTo>
                  <a:pt x="144134" y="32"/>
                </a:lnTo>
                <a:lnTo>
                  <a:pt x="145451" y="111"/>
                </a:lnTo>
                <a:lnTo>
                  <a:pt x="145626" y="143"/>
                </a:lnTo>
                <a:lnTo>
                  <a:pt x="145800" y="143"/>
                </a:lnTo>
                <a:lnTo>
                  <a:pt x="146404" y="286"/>
                </a:lnTo>
                <a:lnTo>
                  <a:pt x="147229" y="413"/>
                </a:lnTo>
                <a:lnTo>
                  <a:pt x="147483" y="508"/>
                </a:lnTo>
                <a:lnTo>
                  <a:pt x="147658" y="524"/>
                </a:lnTo>
                <a:lnTo>
                  <a:pt x="148118" y="698"/>
                </a:lnTo>
                <a:lnTo>
                  <a:pt x="148944" y="921"/>
                </a:lnTo>
                <a:lnTo>
                  <a:pt x="149245" y="1064"/>
                </a:lnTo>
                <a:lnTo>
                  <a:pt x="149483" y="1127"/>
                </a:lnTo>
                <a:lnTo>
                  <a:pt x="149928" y="1349"/>
                </a:lnTo>
                <a:lnTo>
                  <a:pt x="150563" y="1619"/>
                </a:lnTo>
                <a:lnTo>
                  <a:pt x="150896" y="1810"/>
                </a:lnTo>
                <a:lnTo>
                  <a:pt x="151246" y="1968"/>
                </a:lnTo>
                <a:lnTo>
                  <a:pt x="151611" y="2207"/>
                </a:lnTo>
                <a:lnTo>
                  <a:pt x="152103" y="2476"/>
                </a:lnTo>
                <a:lnTo>
                  <a:pt x="152643" y="2857"/>
                </a:lnTo>
                <a:lnTo>
                  <a:pt x="152928" y="3032"/>
                </a:lnTo>
                <a:lnTo>
                  <a:pt x="153135" y="3223"/>
                </a:lnTo>
                <a:lnTo>
                  <a:pt x="153516" y="3492"/>
                </a:lnTo>
                <a:lnTo>
                  <a:pt x="154119" y="4032"/>
                </a:lnTo>
                <a:lnTo>
                  <a:pt x="154468" y="4302"/>
                </a:lnTo>
                <a:lnTo>
                  <a:pt x="154595" y="4461"/>
                </a:lnTo>
                <a:lnTo>
                  <a:pt x="154817" y="4651"/>
                </a:lnTo>
                <a:lnTo>
                  <a:pt x="155389" y="5302"/>
                </a:lnTo>
                <a:lnTo>
                  <a:pt x="155802" y="5731"/>
                </a:lnTo>
                <a:lnTo>
                  <a:pt x="155897" y="5874"/>
                </a:lnTo>
                <a:cubicBezTo>
                  <a:pt x="157802" y="8207"/>
                  <a:pt x="159008" y="10985"/>
                  <a:pt x="159358" y="14018"/>
                </a:cubicBezTo>
                <a:lnTo>
                  <a:pt x="159374" y="14208"/>
                </a:lnTo>
                <a:lnTo>
                  <a:pt x="159405" y="14859"/>
                </a:lnTo>
                <a:lnTo>
                  <a:pt x="159469" y="15875"/>
                </a:lnTo>
                <a:lnTo>
                  <a:pt x="159469" y="111125"/>
                </a:lnTo>
                <a:lnTo>
                  <a:pt x="238844" y="111125"/>
                </a:lnTo>
                <a:cubicBezTo>
                  <a:pt x="244506" y="111124"/>
                  <a:pt x="249741" y="114138"/>
                  <a:pt x="252581" y="119037"/>
                </a:cubicBezTo>
                <a:cubicBezTo>
                  <a:pt x="255421" y="123936"/>
                  <a:pt x="255438" y="129976"/>
                  <a:pt x="252623" y="134890"/>
                </a:cubicBezTo>
                <a:lnTo>
                  <a:pt x="251671" y="136334"/>
                </a:lnTo>
                <a:lnTo>
                  <a:pt x="124671" y="310959"/>
                </a:lnTo>
                <a:cubicBezTo>
                  <a:pt x="115654" y="323390"/>
                  <a:pt x="95969" y="316992"/>
                  <a:pt x="95969" y="301625"/>
                </a:cubicBezTo>
                <a:lnTo>
                  <a:pt x="95969" y="206375"/>
                </a:lnTo>
                <a:lnTo>
                  <a:pt x="16594" y="206375"/>
                </a:lnTo>
                <a:cubicBezTo>
                  <a:pt x="10931" y="206376"/>
                  <a:pt x="5697" y="203362"/>
                  <a:pt x="2856" y="198463"/>
                </a:cubicBezTo>
                <a:cubicBezTo>
                  <a:pt x="16" y="193564"/>
                  <a:pt x="0" y="187524"/>
                  <a:pt x="2814" y="182610"/>
                </a:cubicBezTo>
                <a:lnTo>
                  <a:pt x="3767" y="181165"/>
                </a:lnTo>
                <a:lnTo>
                  <a:pt x="130767" y="6540"/>
                </a:lnTo>
                <a:lnTo>
                  <a:pt x="130926" y="6334"/>
                </a:lnTo>
                <a:lnTo>
                  <a:pt x="131211" y="5953"/>
                </a:lnTo>
                <a:lnTo>
                  <a:pt x="131735" y="5350"/>
                </a:lnTo>
                <a:lnTo>
                  <a:pt x="132021" y="5001"/>
                </a:lnTo>
                <a:lnTo>
                  <a:pt x="132164" y="4874"/>
                </a:lnTo>
                <a:lnTo>
                  <a:pt x="132370" y="4651"/>
                </a:lnTo>
                <a:lnTo>
                  <a:pt x="133005" y="4080"/>
                </a:lnTo>
                <a:lnTo>
                  <a:pt x="133450" y="3667"/>
                </a:lnTo>
                <a:lnTo>
                  <a:pt x="133577" y="3572"/>
                </a:lnTo>
                <a:cubicBezTo>
                  <a:pt x="135437" y="2049"/>
                  <a:pt x="137619" y="969"/>
                  <a:pt x="139958" y="413"/>
                </a:cubicBezTo>
                <a:lnTo>
                  <a:pt x="140133" y="397"/>
                </a:lnTo>
                <a:lnTo>
                  <a:pt x="140562" y="317"/>
                </a:lnTo>
                <a:lnTo>
                  <a:pt x="141736" y="111"/>
                </a:lnTo>
                <a:lnTo>
                  <a:pt x="141911" y="95"/>
                </a:lnTo>
                <a:lnTo>
                  <a:pt x="142562" y="63"/>
                </a:lnTo>
                <a:close/>
              </a:path>
            </a:pathLst>
          </a:custGeom>
          <a:solidFill>
            <a:srgbClr val="3D7DE4"/>
          </a:solidFill>
          <a:ln>
            <a:noFill/>
          </a:ln>
        </p:spPr>
      </p:sp>
      <p:sp>
        <p:nvSpPr>
          <p:cNvPr id="29" name="TextBox 29"/>
          <p:cNvSpPr txBox="1"/>
          <p:nvPr/>
        </p:nvSpPr>
        <p:spPr>
          <a:xfrm>
            <a:off x="2943225" y="1857375"/>
            <a:ext cx="958215" cy="3048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5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建立底气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951798" y="2082641"/>
            <a:ext cx="710466" cy="167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825" b="1" dirty="0">
                <a:solidFill>
                  <a:srgbClr val="3D7DE4"/>
                </a:solidFill>
                <a:latin typeface="Arial"/>
                <a:ea typeface="Microsoft YaHei"/>
                <a:cs typeface="Arial"/>
              </a:rPr>
              <a:t>CONFIDENCE</a:t>
            </a:r>
          </a:p>
        </p:txBody>
      </p:sp>
      <p:sp>
        <p:nvSpPr>
          <p:cNvPr id="31" name="Line 31"/>
          <p:cNvSpPr/>
          <p:nvPr/>
        </p:nvSpPr>
        <p:spPr>
          <a:xfrm>
            <a:off x="2962275" y="2305050"/>
            <a:ext cx="1847850" cy="9525"/>
          </a:xfrm>
          <a:custGeom>
            <a:avLst/>
            <a:gdLst/>
            <a:ahLst/>
            <a:cxnLst/>
            <a:rect l="l" t="t" r="r" b="b"/>
            <a:pathLst>
              <a:path w="1847850" h="9525">
                <a:moveTo>
                  <a:pt x="0" y="0"/>
                </a:moveTo>
                <a:lnTo>
                  <a:pt x="1847850" y="0"/>
                </a:lnTo>
              </a:path>
            </a:pathLst>
          </a:custGeom>
          <a:noFill/>
          <a:ln w="14288">
            <a:solidFill>
              <a:srgbClr val="F0EDE8"/>
            </a:solidFill>
          </a:ln>
        </p:spPr>
      </p:sp>
      <p:sp>
        <p:nvSpPr>
          <p:cNvPr id="32" name="TextBox 32"/>
          <p:cNvSpPr txBox="1"/>
          <p:nvPr/>
        </p:nvSpPr>
        <p:spPr>
          <a:xfrm>
            <a:off x="2950845" y="2417445"/>
            <a:ext cx="962692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AI 优化简历亮点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950845" y="2626995"/>
            <a:ext cx="811530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模拟面试练习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950845" y="2836545"/>
            <a:ext cx="811530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强化核心卖点</a:t>
            </a:r>
          </a:p>
        </p:txBody>
      </p:sp>
      <p:sp>
        <p:nvSpPr>
          <p:cNvPr id="35" name="Rectangle 35"/>
          <p:cNvSpPr/>
          <p:nvPr/>
        </p:nvSpPr>
        <p:spPr>
          <a:xfrm>
            <a:off x="2962275" y="4705350"/>
            <a:ext cx="1238250" cy="228600"/>
          </a:xfrm>
          <a:prstGeom prst="roundRect">
            <a:avLst>
              <a:gd name="adj" fmla="val 25000"/>
            </a:avLst>
          </a:prstGeom>
          <a:solidFill>
            <a:srgbClr val="EDF2FC"/>
          </a:solidFill>
          <a:ln w="14288">
            <a:solidFill>
              <a:srgbClr val="3D7DE4"/>
            </a:solidFill>
          </a:ln>
        </p:spPr>
      </p:sp>
      <p:sp>
        <p:nvSpPr>
          <p:cNvPr id="36" name="TextBox 36"/>
          <p:cNvSpPr txBox="1"/>
          <p:nvPr/>
        </p:nvSpPr>
        <p:spPr>
          <a:xfrm>
            <a:off x="3045504" y="4770120"/>
            <a:ext cx="1071791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00" b="1" dirty="0">
                <a:solidFill>
                  <a:srgbClr val="3D7DE4"/>
                </a:solidFill>
                <a:latin typeface="Arial"/>
                <a:ea typeface="Microsoft YaHei"/>
                <a:cs typeface="Arial"/>
              </a:rPr>
              <a:t>→ Session 2 重点</a:t>
            </a:r>
          </a:p>
        </p:txBody>
      </p:sp>
      <p:sp>
        <p:nvSpPr>
          <p:cNvPr id="37" name="Rectangle 37"/>
          <p:cNvSpPr/>
          <p:nvPr/>
        </p:nvSpPr>
        <p:spPr>
          <a:xfrm>
            <a:off x="5048250" y="1181100"/>
            <a:ext cx="2095500" cy="4000500"/>
          </a:xfrm>
          <a:prstGeom prst="roundRect">
            <a:avLst>
              <a:gd name="adj" fmla="val 6364"/>
            </a:avLst>
          </a:prstGeom>
          <a:solidFill>
            <a:srgbClr val="FFFFFF"/>
          </a:solidFill>
          <a:ln w="9525">
            <a:solidFill>
              <a:srgbClr val="E0D8D0"/>
            </a:solidFill>
          </a:ln>
        </p:spPr>
      </p:sp>
      <p:sp>
        <p:nvSpPr>
          <p:cNvPr id="38" name="Rectangle 38"/>
          <p:cNvSpPr/>
          <p:nvPr/>
        </p:nvSpPr>
        <p:spPr>
          <a:xfrm>
            <a:off x="5048250" y="1181100"/>
            <a:ext cx="2095500" cy="47625"/>
          </a:xfrm>
          <a:prstGeom prst="roundRect">
            <a:avLst>
              <a:gd name="adj" fmla="val 40000"/>
            </a:avLst>
          </a:prstGeom>
          <a:solidFill>
            <a:srgbClr val="3A9E6A"/>
          </a:solidFill>
          <a:ln>
            <a:noFill/>
          </a:ln>
        </p:spPr>
      </p:sp>
      <p:sp>
        <p:nvSpPr>
          <p:cNvPr id="39" name="TextBox 39"/>
          <p:cNvSpPr txBox="1"/>
          <p:nvPr/>
        </p:nvSpPr>
        <p:spPr>
          <a:xfrm>
            <a:off x="6267621" y="1356360"/>
            <a:ext cx="815169" cy="8534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4200" b="1" dirty="0">
                <a:solidFill>
                  <a:srgbClr val="3A9E6A">
                    <a:alphaMod val="6000"/>
                  </a:srgbClr>
                </a:solidFill>
                <a:latin typeface="Arial"/>
                <a:ea typeface="Microsoft YaHei"/>
                <a:cs typeface="Arial"/>
              </a:rPr>
              <a:t>C3</a:t>
            </a:r>
          </a:p>
        </p:txBody>
      </p:sp>
      <p:sp>
        <p:nvSpPr>
          <p:cNvPr id="40" name="Rectangle 40"/>
          <p:cNvSpPr/>
          <p:nvPr/>
        </p:nvSpPr>
        <p:spPr>
          <a:xfrm>
            <a:off x="5181600" y="1352550"/>
            <a:ext cx="419100" cy="419100"/>
          </a:xfrm>
          <a:prstGeom prst="roundRect">
            <a:avLst>
              <a:gd name="adj" fmla="val 22727"/>
            </a:avLst>
          </a:prstGeom>
          <a:solidFill>
            <a:srgbClr val="EAF7F0"/>
          </a:solidFill>
          <a:ln>
            <a:noFill/>
          </a:ln>
        </p:spPr>
      </p:sp>
      <p:grpSp>
        <p:nvGrpSpPr>
          <p:cNvPr id="45" name="Group 45"/>
          <p:cNvGrpSpPr/>
          <p:nvPr/>
        </p:nvGrpSpPr>
        <p:grpSpPr>
          <a:xfrm>
            <a:off x="5232400" y="1403350"/>
            <a:ext cx="317500" cy="317500"/>
            <a:chOff x="5232400" y="1403350"/>
            <a:chExt cx="317500" cy="317500"/>
          </a:xfrm>
        </p:grpSpPr>
        <p:sp>
          <p:nvSpPr>
            <p:cNvPr id="41" name="Freeform 41"/>
            <p:cNvSpPr/>
            <p:nvPr/>
          </p:nvSpPr>
          <p:spPr>
            <a:xfrm>
              <a:off x="5232400" y="1593850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7000" h="127000">
                  <a:moveTo>
                    <a:pt x="0" y="42339"/>
                  </a:moveTo>
                  <a:cubicBezTo>
                    <a:pt x="0" y="18956"/>
                    <a:pt x="18956" y="0"/>
                    <a:pt x="42339" y="0"/>
                  </a:cubicBezTo>
                  <a:lnTo>
                    <a:pt x="84661" y="0"/>
                  </a:lnTo>
                  <a:cubicBezTo>
                    <a:pt x="108044" y="0"/>
                    <a:pt x="127000" y="18956"/>
                    <a:pt x="127000" y="42339"/>
                  </a:cubicBezTo>
                  <a:lnTo>
                    <a:pt x="127000" y="84661"/>
                  </a:lnTo>
                  <a:cubicBezTo>
                    <a:pt x="127000" y="108044"/>
                    <a:pt x="108044" y="127000"/>
                    <a:pt x="84661" y="127000"/>
                  </a:cubicBezTo>
                  <a:lnTo>
                    <a:pt x="42339" y="127000"/>
                  </a:lnTo>
                  <a:cubicBezTo>
                    <a:pt x="31110" y="127000"/>
                    <a:pt x="20341" y="122539"/>
                    <a:pt x="12401" y="114599"/>
                  </a:cubicBezTo>
                  <a:cubicBezTo>
                    <a:pt x="4461" y="106659"/>
                    <a:pt x="0" y="95890"/>
                    <a:pt x="0" y="84661"/>
                  </a:cubicBezTo>
                  <a:close/>
                </a:path>
              </a:pathLst>
            </a:custGeom>
            <a:solidFill>
              <a:srgbClr val="3A9E6A"/>
            </a:solidFill>
            <a:ln>
              <a:noFill/>
            </a:ln>
          </p:spPr>
        </p:sp>
        <p:sp>
          <p:nvSpPr>
            <p:cNvPr id="42" name="Freeform 42"/>
            <p:cNvSpPr/>
            <p:nvPr/>
          </p:nvSpPr>
          <p:spPr>
            <a:xfrm>
              <a:off x="5422900" y="1593850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7000" h="127000">
                  <a:moveTo>
                    <a:pt x="0" y="42339"/>
                  </a:moveTo>
                  <a:cubicBezTo>
                    <a:pt x="0" y="31110"/>
                    <a:pt x="4461" y="20341"/>
                    <a:pt x="12401" y="12401"/>
                  </a:cubicBezTo>
                  <a:cubicBezTo>
                    <a:pt x="20341" y="4461"/>
                    <a:pt x="31110" y="0"/>
                    <a:pt x="42339" y="0"/>
                  </a:cubicBezTo>
                  <a:lnTo>
                    <a:pt x="84661" y="0"/>
                  </a:lnTo>
                  <a:cubicBezTo>
                    <a:pt x="108044" y="0"/>
                    <a:pt x="127000" y="18956"/>
                    <a:pt x="127000" y="42339"/>
                  </a:cubicBezTo>
                  <a:lnTo>
                    <a:pt x="127000" y="84661"/>
                  </a:lnTo>
                  <a:cubicBezTo>
                    <a:pt x="127000" y="108044"/>
                    <a:pt x="108044" y="127000"/>
                    <a:pt x="84661" y="127000"/>
                  </a:cubicBezTo>
                  <a:lnTo>
                    <a:pt x="42339" y="127000"/>
                  </a:lnTo>
                  <a:cubicBezTo>
                    <a:pt x="31110" y="127000"/>
                    <a:pt x="20341" y="122539"/>
                    <a:pt x="12401" y="114599"/>
                  </a:cubicBezTo>
                  <a:cubicBezTo>
                    <a:pt x="4461" y="106659"/>
                    <a:pt x="0" y="95890"/>
                    <a:pt x="0" y="84661"/>
                  </a:cubicBezTo>
                  <a:close/>
                </a:path>
              </a:pathLst>
            </a:custGeom>
            <a:solidFill>
              <a:srgbClr val="3A9E6A"/>
            </a:solidFill>
            <a:ln>
              <a:noFill/>
            </a:ln>
          </p:spPr>
        </p:sp>
        <p:sp>
          <p:nvSpPr>
            <p:cNvPr id="43" name="Freeform 43"/>
            <p:cNvSpPr/>
            <p:nvPr/>
          </p:nvSpPr>
          <p:spPr>
            <a:xfrm>
              <a:off x="5327650" y="1403350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7000" h="127000">
                  <a:moveTo>
                    <a:pt x="0" y="42339"/>
                  </a:moveTo>
                  <a:cubicBezTo>
                    <a:pt x="0" y="18956"/>
                    <a:pt x="18956" y="0"/>
                    <a:pt x="42339" y="0"/>
                  </a:cubicBezTo>
                  <a:lnTo>
                    <a:pt x="84661" y="0"/>
                  </a:lnTo>
                  <a:cubicBezTo>
                    <a:pt x="108044" y="0"/>
                    <a:pt x="127000" y="18956"/>
                    <a:pt x="127000" y="42339"/>
                  </a:cubicBezTo>
                  <a:lnTo>
                    <a:pt x="127000" y="84661"/>
                  </a:lnTo>
                  <a:cubicBezTo>
                    <a:pt x="127000" y="108044"/>
                    <a:pt x="108044" y="127000"/>
                    <a:pt x="84661" y="127000"/>
                  </a:cubicBezTo>
                  <a:lnTo>
                    <a:pt x="42339" y="127000"/>
                  </a:lnTo>
                  <a:cubicBezTo>
                    <a:pt x="18956" y="127000"/>
                    <a:pt x="0" y="108044"/>
                    <a:pt x="0" y="84661"/>
                  </a:cubicBezTo>
                  <a:close/>
                </a:path>
              </a:pathLst>
            </a:custGeom>
            <a:solidFill>
              <a:srgbClr val="3A9E6A"/>
            </a:solidFill>
            <a:ln>
              <a:noFill/>
            </a:ln>
          </p:spPr>
        </p:sp>
        <p:sp>
          <p:nvSpPr>
            <p:cNvPr id="44" name="Freeform 44"/>
            <p:cNvSpPr/>
            <p:nvPr/>
          </p:nvSpPr>
          <p:spPr>
            <a:xfrm>
              <a:off x="5280025" y="1498600"/>
              <a:ext cx="222250" cy="127000"/>
            </a:xfrm>
            <a:custGeom>
              <a:avLst/>
              <a:gdLst/>
              <a:ahLst/>
              <a:cxnLst/>
              <a:rect l="l" t="t" r="r" b="b"/>
              <a:pathLst>
                <a:path w="222250" h="127000">
                  <a:moveTo>
                    <a:pt x="111125" y="0"/>
                  </a:moveTo>
                  <a:cubicBezTo>
                    <a:pt x="102357" y="0"/>
                    <a:pt x="95250" y="7107"/>
                    <a:pt x="95250" y="15875"/>
                  </a:cubicBezTo>
                  <a:lnTo>
                    <a:pt x="95250" y="47625"/>
                  </a:lnTo>
                  <a:lnTo>
                    <a:pt x="47625" y="47625"/>
                  </a:lnTo>
                  <a:cubicBezTo>
                    <a:pt x="21511" y="47625"/>
                    <a:pt x="0" y="69136"/>
                    <a:pt x="0" y="95250"/>
                  </a:cubicBezTo>
                  <a:lnTo>
                    <a:pt x="0" y="111125"/>
                  </a:lnTo>
                  <a:cubicBezTo>
                    <a:pt x="0" y="119893"/>
                    <a:pt x="7107" y="127000"/>
                    <a:pt x="15875" y="127000"/>
                  </a:cubicBezTo>
                  <a:cubicBezTo>
                    <a:pt x="24643" y="127000"/>
                    <a:pt x="31750" y="119893"/>
                    <a:pt x="31750" y="111125"/>
                  </a:cubicBezTo>
                  <a:lnTo>
                    <a:pt x="31750" y="95250"/>
                  </a:lnTo>
                  <a:cubicBezTo>
                    <a:pt x="31750" y="86297"/>
                    <a:pt x="38671" y="79375"/>
                    <a:pt x="47625" y="79375"/>
                  </a:cubicBezTo>
                  <a:lnTo>
                    <a:pt x="174625" y="79375"/>
                  </a:lnTo>
                  <a:cubicBezTo>
                    <a:pt x="183578" y="79375"/>
                    <a:pt x="190500" y="86297"/>
                    <a:pt x="190500" y="95250"/>
                  </a:cubicBezTo>
                  <a:lnTo>
                    <a:pt x="190500" y="111125"/>
                  </a:lnTo>
                  <a:cubicBezTo>
                    <a:pt x="190500" y="119893"/>
                    <a:pt x="197607" y="127000"/>
                    <a:pt x="206375" y="127000"/>
                  </a:cubicBezTo>
                  <a:cubicBezTo>
                    <a:pt x="215143" y="127000"/>
                    <a:pt x="222250" y="119893"/>
                    <a:pt x="222250" y="111125"/>
                  </a:cubicBezTo>
                  <a:lnTo>
                    <a:pt x="222250" y="95250"/>
                  </a:lnTo>
                  <a:cubicBezTo>
                    <a:pt x="222250" y="69136"/>
                    <a:pt x="200739" y="47625"/>
                    <a:pt x="174625" y="47625"/>
                  </a:cubicBezTo>
                  <a:lnTo>
                    <a:pt x="127000" y="47625"/>
                  </a:lnTo>
                  <a:lnTo>
                    <a:pt x="127000" y="15875"/>
                  </a:lnTo>
                  <a:cubicBezTo>
                    <a:pt x="127000" y="7107"/>
                    <a:pt x="119893" y="0"/>
                    <a:pt x="111125" y="0"/>
                  </a:cubicBezTo>
                  <a:close/>
                </a:path>
              </a:pathLst>
            </a:custGeom>
            <a:solidFill>
              <a:srgbClr val="3A9E6A"/>
            </a:solidFill>
            <a:ln>
              <a:noFill/>
            </a:ln>
          </p:spPr>
        </p:sp>
      </p:grpSp>
      <p:sp>
        <p:nvSpPr>
          <p:cNvPr id="46" name="TextBox 46"/>
          <p:cNvSpPr txBox="1"/>
          <p:nvPr/>
        </p:nvSpPr>
        <p:spPr>
          <a:xfrm>
            <a:off x="5162550" y="1857375"/>
            <a:ext cx="958215" cy="3048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5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建立人脉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5171122" y="2082641"/>
            <a:ext cx="735769" cy="167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825" b="1" dirty="0">
                <a:solidFill>
                  <a:srgbClr val="3A9E6A"/>
                </a:solidFill>
                <a:latin typeface="Arial"/>
                <a:ea typeface="Microsoft YaHei"/>
                <a:cs typeface="Arial"/>
              </a:rPr>
              <a:t>CONNECTION</a:t>
            </a:r>
          </a:p>
        </p:txBody>
      </p:sp>
      <p:sp>
        <p:nvSpPr>
          <p:cNvPr id="48" name="Line 48"/>
          <p:cNvSpPr/>
          <p:nvPr/>
        </p:nvSpPr>
        <p:spPr>
          <a:xfrm>
            <a:off x="5181600" y="2305050"/>
            <a:ext cx="1847850" cy="9525"/>
          </a:xfrm>
          <a:custGeom>
            <a:avLst/>
            <a:gdLst/>
            <a:ahLst/>
            <a:cxnLst/>
            <a:rect l="l" t="t" r="r" b="b"/>
            <a:pathLst>
              <a:path w="1847850" h="9525">
                <a:moveTo>
                  <a:pt x="0" y="0"/>
                </a:moveTo>
                <a:lnTo>
                  <a:pt x="1847850" y="0"/>
                </a:lnTo>
              </a:path>
            </a:pathLst>
          </a:custGeom>
          <a:noFill/>
          <a:ln w="14288">
            <a:solidFill>
              <a:srgbClr val="F0EDE8"/>
            </a:solidFill>
          </a:ln>
        </p:spPr>
      </p:sp>
      <p:sp>
        <p:nvSpPr>
          <p:cNvPr id="49" name="TextBox 49"/>
          <p:cNvSpPr txBox="1"/>
          <p:nvPr/>
        </p:nvSpPr>
        <p:spPr>
          <a:xfrm>
            <a:off x="5170170" y="2417445"/>
            <a:ext cx="811530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找到相关人脉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5170170" y="2626995"/>
            <a:ext cx="942975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个性化触达脚本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5170170" y="2836545"/>
            <a:ext cx="969264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LinkedIn 冷启动</a:t>
            </a:r>
          </a:p>
        </p:txBody>
      </p:sp>
      <p:sp>
        <p:nvSpPr>
          <p:cNvPr id="52" name="Rectangle 52"/>
          <p:cNvSpPr/>
          <p:nvPr/>
        </p:nvSpPr>
        <p:spPr>
          <a:xfrm>
            <a:off x="5181600" y="4705350"/>
            <a:ext cx="1085850" cy="228600"/>
          </a:xfrm>
          <a:prstGeom prst="roundRect">
            <a:avLst>
              <a:gd name="adj" fmla="val 25000"/>
            </a:avLst>
          </a:prstGeom>
          <a:solidFill>
            <a:srgbClr val="EAF7F0"/>
          </a:solidFill>
          <a:ln w="9525">
            <a:solidFill>
              <a:srgbClr val="3A9E6A"/>
            </a:solidFill>
          </a:ln>
        </p:spPr>
      </p:sp>
      <p:sp>
        <p:nvSpPr>
          <p:cNvPr id="53" name="TextBox 53"/>
          <p:cNvSpPr txBox="1"/>
          <p:nvPr/>
        </p:nvSpPr>
        <p:spPr>
          <a:xfrm>
            <a:off x="5378403" y="4770120"/>
            <a:ext cx="692244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00" b="1" dirty="0">
                <a:solidFill>
                  <a:srgbClr val="3A9E6A"/>
                </a:solidFill>
                <a:latin typeface="Arial"/>
                <a:ea typeface="Microsoft YaHei"/>
                <a:cs typeface="Arial"/>
              </a:rPr>
              <a:t>今日演示 ✓</a:t>
            </a:r>
          </a:p>
        </p:txBody>
      </p:sp>
      <p:sp>
        <p:nvSpPr>
          <p:cNvPr id="54" name="Rectangle 54"/>
          <p:cNvSpPr/>
          <p:nvPr/>
        </p:nvSpPr>
        <p:spPr>
          <a:xfrm>
            <a:off x="7267575" y="1181100"/>
            <a:ext cx="2095500" cy="4000500"/>
          </a:xfrm>
          <a:prstGeom prst="roundRect">
            <a:avLst>
              <a:gd name="adj" fmla="val 6364"/>
            </a:avLst>
          </a:prstGeom>
          <a:solidFill>
            <a:srgbClr val="FDF5F1"/>
          </a:solidFill>
          <a:ln w="19050">
            <a:solidFill>
              <a:srgbClr val="C96133"/>
            </a:solidFill>
          </a:ln>
        </p:spPr>
      </p:sp>
      <p:sp>
        <p:nvSpPr>
          <p:cNvPr id="55" name="Rectangle 55"/>
          <p:cNvSpPr/>
          <p:nvPr/>
        </p:nvSpPr>
        <p:spPr>
          <a:xfrm>
            <a:off x="7267575" y="1181100"/>
            <a:ext cx="2095500" cy="47625"/>
          </a:xfrm>
          <a:prstGeom prst="roundRect">
            <a:avLst>
              <a:gd name="adj" fmla="val 4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56" name="TextBox 56"/>
          <p:cNvSpPr txBox="1"/>
          <p:nvPr/>
        </p:nvSpPr>
        <p:spPr>
          <a:xfrm>
            <a:off x="8486946" y="1356360"/>
            <a:ext cx="815169" cy="8534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4200" b="1" dirty="0">
                <a:solidFill>
                  <a:srgbClr val="C96133">
                    <a:alphaMod val="8000"/>
                  </a:srgbClr>
                </a:solidFill>
                <a:latin typeface="Arial"/>
                <a:ea typeface="Microsoft YaHei"/>
                <a:cs typeface="Arial"/>
              </a:rPr>
              <a:t>C4</a:t>
            </a:r>
          </a:p>
        </p:txBody>
      </p:sp>
      <p:sp>
        <p:nvSpPr>
          <p:cNvPr id="57" name="Rectangle 57"/>
          <p:cNvSpPr/>
          <p:nvPr/>
        </p:nvSpPr>
        <p:spPr>
          <a:xfrm>
            <a:off x="7400925" y="1352550"/>
            <a:ext cx="419100" cy="419100"/>
          </a:xfrm>
          <a:prstGeom prst="roundRect">
            <a:avLst>
              <a:gd name="adj" fmla="val 22727"/>
            </a:avLst>
          </a:prstGeom>
          <a:solidFill>
            <a:srgbClr val="FDE8D8"/>
          </a:solidFill>
          <a:ln>
            <a:noFill/>
          </a:ln>
        </p:spPr>
      </p:sp>
      <p:sp>
        <p:nvSpPr>
          <p:cNvPr id="58" name="Freeform 58"/>
          <p:cNvSpPr/>
          <p:nvPr/>
        </p:nvSpPr>
        <p:spPr>
          <a:xfrm>
            <a:off x="7440708" y="1392333"/>
            <a:ext cx="339535" cy="339534"/>
          </a:xfrm>
          <a:custGeom>
            <a:avLst/>
            <a:gdLst/>
            <a:ahLst/>
            <a:cxnLst/>
            <a:rect l="l" t="t" r="r" b="b"/>
            <a:pathLst>
              <a:path w="339535" h="339534">
                <a:moveTo>
                  <a:pt x="211788" y="44053"/>
                </a:moveTo>
                <a:cubicBezTo>
                  <a:pt x="212652" y="47619"/>
                  <a:pt x="215166" y="50557"/>
                  <a:pt x="218555" y="51963"/>
                </a:cubicBezTo>
                <a:cubicBezTo>
                  <a:pt x="221943" y="53369"/>
                  <a:pt x="225799" y="53072"/>
                  <a:pt x="228933" y="51165"/>
                </a:cubicBezTo>
                <a:cubicBezTo>
                  <a:pt x="267653" y="27591"/>
                  <a:pt x="311960" y="71882"/>
                  <a:pt x="288385" y="110601"/>
                </a:cubicBezTo>
                <a:cubicBezTo>
                  <a:pt x="286478" y="113733"/>
                  <a:pt x="286180" y="117587"/>
                  <a:pt x="287582" y="120975"/>
                </a:cubicBezTo>
                <a:cubicBezTo>
                  <a:pt x="288984" y="124363"/>
                  <a:pt x="291919" y="126878"/>
                  <a:pt x="295481" y="127746"/>
                </a:cubicBezTo>
                <a:cubicBezTo>
                  <a:pt x="339535" y="138430"/>
                  <a:pt x="339535" y="201089"/>
                  <a:pt x="295481" y="211788"/>
                </a:cubicBezTo>
                <a:cubicBezTo>
                  <a:pt x="291916" y="212652"/>
                  <a:pt x="288977" y="215166"/>
                  <a:pt x="287572" y="218555"/>
                </a:cubicBezTo>
                <a:cubicBezTo>
                  <a:pt x="286166" y="221943"/>
                  <a:pt x="286462" y="225799"/>
                  <a:pt x="288369" y="228933"/>
                </a:cubicBezTo>
                <a:cubicBezTo>
                  <a:pt x="311944" y="267652"/>
                  <a:pt x="267653" y="311960"/>
                  <a:pt x="228933" y="288385"/>
                </a:cubicBezTo>
                <a:cubicBezTo>
                  <a:pt x="225802" y="286478"/>
                  <a:pt x="221948" y="286180"/>
                  <a:pt x="218560" y="287582"/>
                </a:cubicBezTo>
                <a:cubicBezTo>
                  <a:pt x="215172" y="288984"/>
                  <a:pt x="212656" y="291919"/>
                  <a:pt x="211788" y="295481"/>
                </a:cubicBezTo>
                <a:cubicBezTo>
                  <a:pt x="201105" y="339534"/>
                  <a:pt x="138446" y="339534"/>
                  <a:pt x="127746" y="295481"/>
                </a:cubicBezTo>
                <a:cubicBezTo>
                  <a:pt x="126882" y="291916"/>
                  <a:pt x="124368" y="288977"/>
                  <a:pt x="120980" y="287572"/>
                </a:cubicBezTo>
                <a:cubicBezTo>
                  <a:pt x="117591" y="286166"/>
                  <a:pt x="113735" y="286462"/>
                  <a:pt x="110601" y="288369"/>
                </a:cubicBezTo>
                <a:cubicBezTo>
                  <a:pt x="71882" y="311944"/>
                  <a:pt x="27575" y="267652"/>
                  <a:pt x="51149" y="228933"/>
                </a:cubicBezTo>
                <a:cubicBezTo>
                  <a:pt x="53056" y="225802"/>
                  <a:pt x="53355" y="221948"/>
                  <a:pt x="51953" y="218560"/>
                </a:cubicBezTo>
                <a:cubicBezTo>
                  <a:pt x="50550" y="215172"/>
                  <a:pt x="47616" y="212656"/>
                  <a:pt x="44053" y="211788"/>
                </a:cubicBezTo>
                <a:cubicBezTo>
                  <a:pt x="0" y="201104"/>
                  <a:pt x="0" y="138446"/>
                  <a:pt x="44053" y="127746"/>
                </a:cubicBezTo>
                <a:cubicBezTo>
                  <a:pt x="47619" y="126882"/>
                  <a:pt x="50557" y="124368"/>
                  <a:pt x="51963" y="120980"/>
                </a:cubicBezTo>
                <a:cubicBezTo>
                  <a:pt x="53369" y="117591"/>
                  <a:pt x="53072" y="113735"/>
                  <a:pt x="51165" y="110601"/>
                </a:cubicBezTo>
                <a:cubicBezTo>
                  <a:pt x="27591" y="71882"/>
                  <a:pt x="71882" y="27575"/>
                  <a:pt x="110601" y="51149"/>
                </a:cubicBezTo>
                <a:cubicBezTo>
                  <a:pt x="113730" y="53071"/>
                  <a:pt x="117590" y="53377"/>
                  <a:pt x="120983" y="51973"/>
                </a:cubicBezTo>
                <a:cubicBezTo>
                  <a:pt x="124376" y="50569"/>
                  <a:pt x="126891" y="47624"/>
                  <a:pt x="127746" y="44053"/>
                </a:cubicBezTo>
                <a:cubicBezTo>
                  <a:pt x="138430" y="0"/>
                  <a:pt x="201089" y="0"/>
                  <a:pt x="211788" y="44053"/>
                </a:cubicBezTo>
                <a:close/>
                <a:moveTo>
                  <a:pt x="169767" y="122142"/>
                </a:moveTo>
                <a:cubicBezTo>
                  <a:pt x="143465" y="122142"/>
                  <a:pt x="122142" y="143465"/>
                  <a:pt x="122142" y="169767"/>
                </a:cubicBezTo>
                <a:cubicBezTo>
                  <a:pt x="122142" y="196070"/>
                  <a:pt x="143465" y="217392"/>
                  <a:pt x="169767" y="217392"/>
                </a:cubicBezTo>
                <a:cubicBezTo>
                  <a:pt x="196070" y="217392"/>
                  <a:pt x="217392" y="196070"/>
                  <a:pt x="217392" y="169767"/>
                </a:cubicBezTo>
                <a:cubicBezTo>
                  <a:pt x="217392" y="143465"/>
                  <a:pt x="196070" y="122142"/>
                  <a:pt x="169767" y="122142"/>
                </a:cubicBezTo>
              </a:path>
            </a:pathLst>
          </a:custGeom>
          <a:solidFill>
            <a:srgbClr val="C96133"/>
          </a:solidFill>
          <a:ln>
            <a:noFill/>
          </a:ln>
        </p:spPr>
      </p:sp>
      <p:sp>
        <p:nvSpPr>
          <p:cNvPr id="59" name="TextBox 59"/>
          <p:cNvSpPr txBox="1"/>
          <p:nvPr/>
        </p:nvSpPr>
        <p:spPr>
          <a:xfrm>
            <a:off x="7381875" y="1857375"/>
            <a:ext cx="958215" cy="3048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5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高效转化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7390448" y="2082641"/>
            <a:ext cx="735769" cy="167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825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CONVERSION</a:t>
            </a:r>
          </a:p>
        </p:txBody>
      </p:sp>
      <p:sp>
        <p:nvSpPr>
          <p:cNvPr id="61" name="Line 61"/>
          <p:cNvSpPr/>
          <p:nvPr/>
        </p:nvSpPr>
        <p:spPr>
          <a:xfrm>
            <a:off x="7400925" y="2305050"/>
            <a:ext cx="1847850" cy="9525"/>
          </a:xfrm>
          <a:custGeom>
            <a:avLst/>
            <a:gdLst/>
            <a:ahLst/>
            <a:cxnLst/>
            <a:rect l="l" t="t" r="r" b="b"/>
            <a:pathLst>
              <a:path w="1847850" h="9525">
                <a:moveTo>
                  <a:pt x="0" y="0"/>
                </a:moveTo>
                <a:lnTo>
                  <a:pt x="1847850" y="0"/>
                </a:lnTo>
              </a:path>
            </a:pathLst>
          </a:custGeom>
          <a:noFill/>
          <a:ln w="14288">
            <a:solidFill>
              <a:srgbClr val="E8C9B8"/>
            </a:solidFill>
          </a:ln>
        </p:spPr>
      </p:sp>
      <p:sp>
        <p:nvSpPr>
          <p:cNvPr id="62" name="TextBox 62"/>
          <p:cNvSpPr txBox="1"/>
          <p:nvPr/>
        </p:nvSpPr>
        <p:spPr>
          <a:xfrm>
            <a:off x="7389495" y="2417445"/>
            <a:ext cx="1034987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针对 JD 定制回复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7389495" y="2626995"/>
            <a:ext cx="1074420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批量处理多家公司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7389495" y="2836545"/>
            <a:ext cx="811530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追踪申请进度</a:t>
            </a:r>
          </a:p>
        </p:txBody>
      </p:sp>
      <p:sp>
        <p:nvSpPr>
          <p:cNvPr id="65" name="Rectangle 65"/>
          <p:cNvSpPr/>
          <p:nvPr/>
        </p:nvSpPr>
        <p:spPr>
          <a:xfrm>
            <a:off x="7400925" y="4705350"/>
            <a:ext cx="1485900" cy="266700"/>
          </a:xfrm>
          <a:prstGeom prst="roundRect">
            <a:avLst>
              <a:gd name="adj" fmla="val 28571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66" name="Freeform 66"/>
          <p:cNvSpPr/>
          <p:nvPr/>
        </p:nvSpPr>
        <p:spPr>
          <a:xfrm>
            <a:off x="7496174" y="4781233"/>
            <a:ext cx="95254" cy="114934"/>
          </a:xfrm>
          <a:custGeom>
            <a:avLst/>
            <a:gdLst/>
            <a:ahLst/>
            <a:cxnLst/>
            <a:rect l="l" t="t" r="r" b="b"/>
            <a:pathLst>
              <a:path w="95254" h="114934">
                <a:moveTo>
                  <a:pt x="1" y="6667"/>
                </a:moveTo>
                <a:lnTo>
                  <a:pt x="1" y="108267"/>
                </a:lnTo>
                <a:cubicBezTo>
                  <a:pt x="0" y="110568"/>
                  <a:pt x="1244" y="112689"/>
                  <a:pt x="3252" y="113812"/>
                </a:cubicBezTo>
                <a:cubicBezTo>
                  <a:pt x="5260" y="114934"/>
                  <a:pt x="7719" y="114883"/>
                  <a:pt x="9678" y="113677"/>
                </a:cubicBezTo>
                <a:lnTo>
                  <a:pt x="92228" y="62877"/>
                </a:lnTo>
                <a:cubicBezTo>
                  <a:pt x="94108" y="61722"/>
                  <a:pt x="95254" y="59674"/>
                  <a:pt x="95254" y="57467"/>
                </a:cubicBezTo>
                <a:cubicBezTo>
                  <a:pt x="95254" y="55261"/>
                  <a:pt x="94108" y="53212"/>
                  <a:pt x="92228" y="52057"/>
                </a:cubicBezTo>
                <a:lnTo>
                  <a:pt x="9678" y="1257"/>
                </a:lnTo>
                <a:cubicBezTo>
                  <a:pt x="7719" y="51"/>
                  <a:pt x="5260" y="0"/>
                  <a:pt x="3252" y="1123"/>
                </a:cubicBezTo>
                <a:cubicBezTo>
                  <a:pt x="1244" y="2245"/>
                  <a:pt x="0" y="4366"/>
                  <a:pt x="1" y="66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7" name="TextBox 67"/>
          <p:cNvSpPr txBox="1"/>
          <p:nvPr/>
        </p:nvSpPr>
        <p:spPr>
          <a:xfrm>
            <a:off x="7854386" y="4781074"/>
            <a:ext cx="921877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b="1" dirty="0">
                <a:solidFill>
                  <a:srgbClr val="FFFFFF"/>
                </a:solidFill>
                <a:latin typeface="Arial"/>
                <a:ea typeface="Microsoft YaHei"/>
                <a:cs typeface="Arial"/>
              </a:rPr>
              <a:t>今日演示重点</a:t>
            </a:r>
          </a:p>
        </p:txBody>
      </p:sp>
      <p:sp>
        <p:nvSpPr>
          <p:cNvPr id="68" name="Rectangle 68"/>
          <p:cNvSpPr/>
          <p:nvPr/>
        </p:nvSpPr>
        <p:spPr>
          <a:xfrm>
            <a:off x="9486900" y="1181100"/>
            <a:ext cx="2095500" cy="4000500"/>
          </a:xfrm>
          <a:prstGeom prst="roundRect">
            <a:avLst>
              <a:gd name="adj" fmla="val 6364"/>
            </a:avLst>
          </a:prstGeom>
          <a:solidFill>
            <a:srgbClr val="FFFFFF"/>
          </a:solidFill>
          <a:ln w="9525">
            <a:solidFill>
              <a:srgbClr val="E0D8D0"/>
            </a:solidFill>
          </a:ln>
        </p:spPr>
      </p:sp>
      <p:sp>
        <p:nvSpPr>
          <p:cNvPr id="69" name="Rectangle 69"/>
          <p:cNvSpPr/>
          <p:nvPr/>
        </p:nvSpPr>
        <p:spPr>
          <a:xfrm>
            <a:off x="9486900" y="1181100"/>
            <a:ext cx="2095500" cy="47625"/>
          </a:xfrm>
          <a:prstGeom prst="roundRect">
            <a:avLst>
              <a:gd name="adj" fmla="val 40000"/>
            </a:avLst>
          </a:prstGeom>
          <a:solidFill>
            <a:srgbClr val="9E9E9E"/>
          </a:solidFill>
          <a:ln>
            <a:noFill/>
          </a:ln>
        </p:spPr>
      </p:sp>
      <p:sp>
        <p:nvSpPr>
          <p:cNvPr id="70" name="TextBox 70"/>
          <p:cNvSpPr txBox="1"/>
          <p:nvPr/>
        </p:nvSpPr>
        <p:spPr>
          <a:xfrm>
            <a:off x="10706271" y="1356360"/>
            <a:ext cx="815169" cy="8534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4200" b="1" dirty="0">
                <a:solidFill>
                  <a:srgbClr val="9E9E9E">
                    <a:alphaMod val="8000"/>
                  </a:srgbClr>
                </a:solidFill>
                <a:latin typeface="Arial"/>
                <a:ea typeface="Microsoft YaHei"/>
                <a:cs typeface="Arial"/>
              </a:rPr>
              <a:t>C5</a:t>
            </a:r>
          </a:p>
        </p:txBody>
      </p:sp>
      <p:sp>
        <p:nvSpPr>
          <p:cNvPr id="71" name="Rectangle 71"/>
          <p:cNvSpPr/>
          <p:nvPr/>
        </p:nvSpPr>
        <p:spPr>
          <a:xfrm>
            <a:off x="9620250" y="1352550"/>
            <a:ext cx="419100" cy="419100"/>
          </a:xfrm>
          <a:prstGeom prst="roundRect">
            <a:avLst>
              <a:gd name="adj" fmla="val 22727"/>
            </a:avLst>
          </a:prstGeom>
          <a:solidFill>
            <a:srgbClr val="F5F5F5"/>
          </a:solidFill>
          <a:ln>
            <a:noFill/>
          </a:ln>
        </p:spPr>
      </p:sp>
      <p:sp>
        <p:nvSpPr>
          <p:cNvPr id="72" name="Freeform 72"/>
          <p:cNvSpPr/>
          <p:nvPr/>
        </p:nvSpPr>
        <p:spPr>
          <a:xfrm>
            <a:off x="9671050" y="1396239"/>
            <a:ext cx="333852" cy="334398"/>
          </a:xfrm>
          <a:custGeom>
            <a:avLst/>
            <a:gdLst/>
            <a:ahLst/>
            <a:cxnLst/>
            <a:rect l="l" t="t" r="r" b="b"/>
            <a:pathLst>
              <a:path w="333852" h="334398">
                <a:moveTo>
                  <a:pt x="238125" y="28384"/>
                </a:moveTo>
                <a:cubicBezTo>
                  <a:pt x="304282" y="66582"/>
                  <a:pt x="333852" y="146484"/>
                  <a:pt x="308499" y="218547"/>
                </a:cubicBezTo>
                <a:cubicBezTo>
                  <a:pt x="283146" y="290611"/>
                  <a:pt x="210062" y="334398"/>
                  <a:pt x="134560" y="322760"/>
                </a:cubicBezTo>
                <a:cubicBezTo>
                  <a:pt x="59059" y="311121"/>
                  <a:pt x="2554" y="247358"/>
                  <a:pt x="79" y="171005"/>
                </a:cubicBezTo>
                <a:lnTo>
                  <a:pt x="0" y="165861"/>
                </a:lnTo>
                <a:lnTo>
                  <a:pt x="79" y="160718"/>
                </a:lnTo>
                <a:cubicBezTo>
                  <a:pt x="1888" y="104948"/>
                  <a:pt x="32843" y="54223"/>
                  <a:pt x="81612" y="27112"/>
                </a:cubicBezTo>
                <a:cubicBezTo>
                  <a:pt x="130381" y="0"/>
                  <a:pt x="189803" y="483"/>
                  <a:pt x="238125" y="28384"/>
                </a:cubicBezTo>
                <a:close/>
                <a:moveTo>
                  <a:pt x="217599" y="122887"/>
                </a:moveTo>
                <a:cubicBezTo>
                  <a:pt x="211943" y="117232"/>
                  <a:pt x="202963" y="116668"/>
                  <a:pt x="196644" y="121570"/>
                </a:cubicBezTo>
                <a:lnTo>
                  <a:pt x="195151" y="122887"/>
                </a:lnTo>
                <a:lnTo>
                  <a:pt x="142875" y="175148"/>
                </a:lnTo>
                <a:lnTo>
                  <a:pt x="122349" y="154637"/>
                </a:lnTo>
                <a:lnTo>
                  <a:pt x="120856" y="153320"/>
                </a:lnTo>
                <a:cubicBezTo>
                  <a:pt x="114537" y="148421"/>
                  <a:pt x="105560" y="148987"/>
                  <a:pt x="99906" y="154642"/>
                </a:cubicBezTo>
                <a:cubicBezTo>
                  <a:pt x="94251" y="160296"/>
                  <a:pt x="93685" y="169273"/>
                  <a:pt x="98584" y="175592"/>
                </a:cubicBezTo>
                <a:lnTo>
                  <a:pt x="99901" y="177085"/>
                </a:lnTo>
                <a:lnTo>
                  <a:pt x="131651" y="208835"/>
                </a:lnTo>
                <a:lnTo>
                  <a:pt x="133144" y="210152"/>
                </a:lnTo>
                <a:cubicBezTo>
                  <a:pt x="138870" y="214596"/>
                  <a:pt x="146880" y="214596"/>
                  <a:pt x="152606" y="210152"/>
                </a:cubicBezTo>
                <a:lnTo>
                  <a:pt x="154099" y="208835"/>
                </a:lnTo>
                <a:lnTo>
                  <a:pt x="217599" y="145335"/>
                </a:lnTo>
                <a:lnTo>
                  <a:pt x="218916" y="143842"/>
                </a:lnTo>
                <a:cubicBezTo>
                  <a:pt x="223818" y="137523"/>
                  <a:pt x="223254" y="128543"/>
                  <a:pt x="217599" y="122887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73" name="TextBox 73"/>
          <p:cNvSpPr txBox="1"/>
          <p:nvPr/>
        </p:nvSpPr>
        <p:spPr>
          <a:xfrm>
            <a:off x="9601200" y="1857375"/>
            <a:ext cx="958215" cy="3048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5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做出承诺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9609772" y="2082641"/>
            <a:ext cx="786376" cy="167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825" b="1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COMMITMENT</a:t>
            </a:r>
          </a:p>
        </p:txBody>
      </p:sp>
      <p:sp>
        <p:nvSpPr>
          <p:cNvPr id="75" name="Line 75"/>
          <p:cNvSpPr/>
          <p:nvPr/>
        </p:nvSpPr>
        <p:spPr>
          <a:xfrm>
            <a:off x="9620250" y="2305050"/>
            <a:ext cx="1847850" cy="9525"/>
          </a:xfrm>
          <a:custGeom>
            <a:avLst/>
            <a:gdLst/>
            <a:ahLst/>
            <a:cxnLst/>
            <a:rect l="l" t="t" r="r" b="b"/>
            <a:pathLst>
              <a:path w="1847850" h="9525">
                <a:moveTo>
                  <a:pt x="0" y="0"/>
                </a:moveTo>
                <a:lnTo>
                  <a:pt x="1847850" y="0"/>
                </a:lnTo>
              </a:path>
            </a:pathLst>
          </a:custGeom>
          <a:noFill/>
          <a:ln w="14288">
            <a:solidFill>
              <a:srgbClr val="F0EDE8"/>
            </a:solidFill>
          </a:ln>
        </p:spPr>
      </p:sp>
      <p:sp>
        <p:nvSpPr>
          <p:cNvPr id="76" name="TextBox 76"/>
          <p:cNvSpPr txBox="1"/>
          <p:nvPr/>
        </p:nvSpPr>
        <p:spPr>
          <a:xfrm>
            <a:off x="9608820" y="2417445"/>
            <a:ext cx="811530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维持申请节奏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9608820" y="2626995"/>
            <a:ext cx="811530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持续迭代简历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9608820" y="2836545"/>
            <a:ext cx="680085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坚持不放弃</a:t>
            </a:r>
          </a:p>
        </p:txBody>
      </p:sp>
      <p:sp>
        <p:nvSpPr>
          <p:cNvPr id="79" name="Rectangle 79"/>
          <p:cNvSpPr/>
          <p:nvPr/>
        </p:nvSpPr>
        <p:spPr>
          <a:xfrm>
            <a:off x="9620250" y="4705350"/>
            <a:ext cx="1238250" cy="228600"/>
          </a:xfrm>
          <a:prstGeom prst="roundRect">
            <a:avLst>
              <a:gd name="adj" fmla="val 25000"/>
            </a:avLst>
          </a:prstGeom>
          <a:solidFill>
            <a:srgbClr val="F5F5F5"/>
          </a:solidFill>
          <a:ln w="9525">
            <a:solidFill>
              <a:srgbClr val="CCCCCC"/>
            </a:solidFill>
          </a:ln>
        </p:spPr>
      </p:sp>
      <p:sp>
        <p:nvSpPr>
          <p:cNvPr id="80" name="TextBox 80"/>
          <p:cNvSpPr txBox="1"/>
          <p:nvPr/>
        </p:nvSpPr>
        <p:spPr>
          <a:xfrm>
            <a:off x="9882902" y="4770120"/>
            <a:ext cx="712946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00" b="1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现在还没到</a:t>
            </a:r>
          </a:p>
        </p:txBody>
      </p:sp>
      <p:sp>
        <p:nvSpPr>
          <p:cNvPr id="81" name="Rectangle 81"/>
          <p:cNvSpPr/>
          <p:nvPr/>
        </p:nvSpPr>
        <p:spPr>
          <a:xfrm>
            <a:off x="609600" y="5353050"/>
            <a:ext cx="10972800" cy="400050"/>
          </a:xfrm>
          <a:prstGeom prst="roundRect">
            <a:avLst>
              <a:gd name="adj" fmla="val 23810"/>
            </a:avLst>
          </a:prstGeom>
          <a:solidFill>
            <a:srgbClr val="FDF1EB"/>
          </a:solidFill>
          <a:ln w="9525">
            <a:solidFill>
              <a:srgbClr val="E8C9B8"/>
            </a:solidFill>
          </a:ln>
        </p:spPr>
      </p:sp>
      <p:sp>
        <p:nvSpPr>
          <p:cNvPr id="82" name="Freeform 82"/>
          <p:cNvSpPr/>
          <p:nvPr/>
        </p:nvSpPr>
        <p:spPr>
          <a:xfrm>
            <a:off x="822325" y="5484486"/>
            <a:ext cx="219814" cy="194319"/>
          </a:xfrm>
          <a:custGeom>
            <a:avLst/>
            <a:gdLst/>
            <a:ahLst/>
            <a:cxnLst/>
            <a:rect l="l" t="t" r="r" b="b"/>
            <a:pathLst>
              <a:path w="219814" h="194319">
                <a:moveTo>
                  <a:pt x="112114" y="4196"/>
                </a:moveTo>
                <a:cubicBezTo>
                  <a:pt x="104688" y="7996"/>
                  <a:pt x="100014" y="15635"/>
                  <a:pt x="100012" y="23977"/>
                </a:cubicBezTo>
                <a:lnTo>
                  <a:pt x="100001" y="52714"/>
                </a:lnTo>
                <a:lnTo>
                  <a:pt x="22225" y="52714"/>
                </a:lnTo>
                <a:cubicBezTo>
                  <a:pt x="9950" y="52714"/>
                  <a:pt x="0" y="62664"/>
                  <a:pt x="0" y="74939"/>
                </a:cubicBezTo>
                <a:lnTo>
                  <a:pt x="0" y="119389"/>
                </a:lnTo>
                <a:lnTo>
                  <a:pt x="56" y="121056"/>
                </a:lnTo>
                <a:cubicBezTo>
                  <a:pt x="928" y="132653"/>
                  <a:pt x="10594" y="141617"/>
                  <a:pt x="22225" y="141614"/>
                </a:cubicBezTo>
                <a:lnTo>
                  <a:pt x="100001" y="141603"/>
                </a:lnTo>
                <a:lnTo>
                  <a:pt x="100012" y="170351"/>
                </a:lnTo>
                <a:cubicBezTo>
                  <a:pt x="100014" y="179338"/>
                  <a:pt x="105429" y="187440"/>
                  <a:pt x="113733" y="190879"/>
                </a:cubicBezTo>
                <a:cubicBezTo>
                  <a:pt x="122037" y="194319"/>
                  <a:pt x="131594" y="192418"/>
                  <a:pt x="137951" y="186064"/>
                </a:cubicBezTo>
                <a:lnTo>
                  <a:pt x="211138" y="112877"/>
                </a:lnTo>
                <a:cubicBezTo>
                  <a:pt x="219814" y="104198"/>
                  <a:pt x="219814" y="90129"/>
                  <a:pt x="211138" y="81451"/>
                </a:cubicBezTo>
                <a:lnTo>
                  <a:pt x="137951" y="8264"/>
                </a:lnTo>
                <a:cubicBezTo>
                  <a:pt x="131595" y="1904"/>
                  <a:pt x="122033" y="0"/>
                  <a:pt x="113725" y="3441"/>
                </a:cubicBezTo>
                <a:lnTo>
                  <a:pt x="112114" y="4196"/>
                </a:lnTo>
                <a:close/>
              </a:path>
            </a:pathLst>
          </a:custGeom>
          <a:solidFill>
            <a:srgbClr val="C96133"/>
          </a:solidFill>
          <a:ln>
            <a:noFill/>
          </a:ln>
        </p:spPr>
      </p:sp>
      <p:sp>
        <p:nvSpPr>
          <p:cNvPr id="83" name="TextBox 83"/>
          <p:cNvSpPr txBox="1"/>
          <p:nvPr/>
        </p:nvSpPr>
        <p:spPr>
          <a:xfrm>
            <a:off x="1166812" y="5488781"/>
            <a:ext cx="1865930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125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今日演示 C1 + C3 + C4：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11438715" y="6687502"/>
            <a:ext cx="157020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105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15</a:t>
            </a:r>
          </a:p>
        </p:txBody>
      </p:sp>
    </p:spTree>
  </p:cSld>
  <p:clrMapOvr>
    <a:masterClrMapping/>
  </p:clrMapOvr>
  <p:transition xmlns:p14="http://schemas.microsoft.com/office/powerpoint/2010/main" p14:dur="4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>
            <a:noFill/>
          </a:ln>
        </p:spPr>
        <p:txBody>
          <a:bodyPr/>
          <a:p/>
        </p:txBody>
      </p:sp>
      <p:sp>
        <p:nvSpPr>
          <p:cNvPr id="3" name="Rectangle 3"/>
          <p:cNvSpPr/>
          <p:nvPr/>
        </p:nvSpPr>
        <p:spPr>
          <a:xfrm>
            <a:off x="0" y="0"/>
            <a:ext cx="57150" cy="6858000"/>
          </a:xfrm>
          <a:prstGeom prst="rect">
            <a:avLst/>
          </a:prstGeom>
          <a:solidFill>
            <a:srgbClr val="C96133">
              <a:alpha val="50000"/>
            </a:srgbClr>
          </a:solidFill>
          <a:ln>
            <a:noFill/>
          </a:ln>
        </p:spPr>
        <p:txBody>
          <a:bodyPr/>
          <a:p/>
        </p:txBody>
      </p:sp>
      <p:sp>
        <p:nvSpPr>
          <p:cNvPr id="4" name="Rectangle 4"/>
          <p:cNvSpPr/>
          <p:nvPr/>
        </p:nvSpPr>
        <p:spPr>
          <a:xfrm>
            <a:off x="0" y="0"/>
            <a:ext cx="28575" cy="6858000"/>
          </a:xfrm>
          <a:prstGeom prst="rect">
            <a:avLst/>
          </a:prstGeom>
          <a:solidFill>
            <a:srgbClr val="C96133"/>
          </a:solidFill>
          <a:ln>
            <a:noFill/>
          </a:ln>
        </p:spPr>
        <p:txBody>
          <a:bodyPr/>
          <a:p/>
        </p:txBody>
      </p:sp>
      <p:sp>
        <p:nvSpPr>
          <p:cNvPr id="5" name="Ellipse 5"/>
          <p:cNvSpPr/>
          <p:nvPr/>
        </p:nvSpPr>
        <p:spPr>
          <a:xfrm>
            <a:off x="3810000" y="571500"/>
            <a:ext cx="4572000" cy="4572000"/>
          </a:xfrm>
          <a:prstGeom prst="ellipse">
            <a:avLst/>
          </a:prstGeom>
          <a:solidFill>
            <a:srgbClr val="C96133">
              <a:alpha val="4000"/>
            </a:srgbClr>
          </a:solidFill>
          <a:ln>
            <a:noFill/>
          </a:ln>
        </p:spPr>
        <p:txBody>
          <a:bodyPr/>
          <a:p/>
        </p:txBody>
      </p:sp>
      <p:sp>
        <p:nvSpPr>
          <p:cNvPr id="6" name="Ellipse 6"/>
          <p:cNvSpPr/>
          <p:nvPr/>
        </p:nvSpPr>
        <p:spPr>
          <a:xfrm>
            <a:off x="4381500" y="1143000"/>
            <a:ext cx="3429000" cy="3429000"/>
          </a:xfrm>
          <a:prstGeom prst="ellipse">
            <a:avLst/>
          </a:prstGeom>
          <a:solidFill>
            <a:srgbClr val="C96133">
              <a:alpha val="4000"/>
            </a:srgbClr>
          </a:solidFill>
          <a:ln>
            <a:noFill/>
          </a:ln>
        </p:spPr>
        <p:txBody>
          <a:bodyPr/>
          <a:p/>
        </p:txBody>
      </p:sp>
      <p:sp>
        <p:nvSpPr>
          <p:cNvPr id="7" name="Ellipse 7"/>
          <p:cNvSpPr/>
          <p:nvPr/>
        </p:nvSpPr>
        <p:spPr>
          <a:xfrm>
            <a:off x="4953000" y="1714500"/>
            <a:ext cx="2286000" cy="2286000"/>
          </a:xfrm>
          <a:prstGeom prst="ellipse">
            <a:avLst/>
          </a:prstGeom>
          <a:solidFill>
            <a:srgbClr val="C96133">
              <a:alpha val="5000"/>
            </a:srgbClr>
          </a:solidFill>
          <a:ln>
            <a:noFill/>
          </a:ln>
        </p:spPr>
        <p:txBody>
          <a:bodyPr/>
          <a:p/>
        </p:txBody>
      </p:sp>
      <p:sp>
        <p:nvSpPr>
          <p:cNvPr id="8" name="Ellipse 8"/>
          <p:cNvSpPr/>
          <p:nvPr/>
        </p:nvSpPr>
        <p:spPr>
          <a:xfrm>
            <a:off x="5410200" y="1714500"/>
            <a:ext cx="1371600" cy="1371600"/>
          </a:xfrm>
          <a:prstGeom prst="ellipse">
            <a:avLst/>
          </a:prstGeom>
          <a:solidFill>
            <a:srgbClr val="FAFAF8"/>
          </a:solidFill>
          <a:ln w="28575">
            <a:solidFill>
              <a:srgbClr val="C96133">
                <a:alpha val="30000"/>
              </a:srgbClr>
            </a:solidFill>
          </a:ln>
        </p:spPr>
        <p:txBody>
          <a:bodyPr/>
          <a:p/>
        </p:txBody>
      </p:sp>
      <p:sp>
        <p:nvSpPr>
          <p:cNvPr id="9" name="Ellipse 9"/>
          <p:cNvSpPr/>
          <p:nvPr/>
        </p:nvSpPr>
        <p:spPr>
          <a:xfrm>
            <a:off x="5524500" y="1828800"/>
            <a:ext cx="1143000" cy="1143000"/>
          </a:xfrm>
          <a:prstGeom prst="ellipse">
            <a:avLst/>
          </a:prstGeom>
          <a:solidFill>
            <a:srgbClr val="C96133"/>
          </a:solidFill>
          <a:ln>
            <a:noFill/>
          </a:ln>
        </p:spPr>
        <p:txBody>
          <a:bodyPr/>
          <a:p/>
        </p:txBody>
      </p:sp>
      <p:sp>
        <p:nvSpPr>
          <p:cNvPr id="10" name="Freeform 10"/>
          <p:cNvSpPr/>
          <p:nvPr/>
        </p:nvSpPr>
        <p:spPr>
          <a:xfrm>
            <a:off x="5972173" y="2213532"/>
            <a:ext cx="309574" cy="373536"/>
          </a:xfrm>
          <a:custGeom>
            <a:avLst/>
            <a:gdLst/>
            <a:ahLst/>
            <a:cxnLst/>
            <a:rect l="l" t="t" r="r" b="b"/>
            <a:pathLst>
              <a:path w="309574" h="373536">
                <a:moveTo>
                  <a:pt x="2" y="21668"/>
                </a:moveTo>
                <a:lnTo>
                  <a:pt x="2" y="351868"/>
                </a:lnTo>
                <a:cubicBezTo>
                  <a:pt x="0" y="359345"/>
                  <a:pt x="4042" y="366239"/>
                  <a:pt x="10569" y="369888"/>
                </a:cubicBezTo>
                <a:cubicBezTo>
                  <a:pt x="17096" y="373536"/>
                  <a:pt x="25085" y="373369"/>
                  <a:pt x="31454" y="369451"/>
                </a:cubicBezTo>
                <a:lnTo>
                  <a:pt x="299741" y="204351"/>
                </a:lnTo>
                <a:cubicBezTo>
                  <a:pt x="305851" y="200597"/>
                  <a:pt x="309574" y="193939"/>
                  <a:pt x="309574" y="186768"/>
                </a:cubicBezTo>
                <a:cubicBezTo>
                  <a:pt x="309574" y="179597"/>
                  <a:pt x="305851" y="172939"/>
                  <a:pt x="299741" y="169185"/>
                </a:cubicBezTo>
                <a:lnTo>
                  <a:pt x="31454" y="4085"/>
                </a:lnTo>
                <a:cubicBezTo>
                  <a:pt x="25085" y="167"/>
                  <a:pt x="17096" y="0"/>
                  <a:pt x="10569" y="3649"/>
                </a:cubicBezTo>
                <a:cubicBezTo>
                  <a:pt x="4042" y="7297"/>
                  <a:pt x="0" y="14191"/>
                  <a:pt x="2" y="2166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p/>
        </p:txBody>
      </p:sp>
      <p:sp>
        <p:nvSpPr>
          <p:cNvPr id="11" name="Rectangle 11"/>
          <p:cNvSpPr/>
          <p:nvPr/>
        </p:nvSpPr>
        <p:spPr>
          <a:xfrm>
            <a:off x="5486400" y="3352800"/>
            <a:ext cx="1219200" cy="28575"/>
          </a:xfrm>
          <a:prstGeom prst="roundRect">
            <a:avLst>
              <a:gd name="adj" fmla="val 33333"/>
            </a:avLst>
          </a:prstGeom>
          <a:solidFill>
            <a:srgbClr val="C96133"/>
          </a:solidFill>
          <a:ln>
            <a:noFill/>
          </a:ln>
        </p:spPr>
        <p:txBody>
          <a:bodyPr/>
          <a:p/>
        </p:txBody>
      </p:sp>
      <p:sp>
        <p:nvSpPr>
          <p:cNvPr id="12" name="TextBox 12"/>
          <p:cNvSpPr txBox="1"/>
          <p:nvPr/>
        </p:nvSpPr>
        <p:spPr>
          <a:xfrm>
            <a:off x="3297555" y="3562350"/>
            <a:ext cx="5596890" cy="609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30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接下来我们看一个真实场景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53025" y="4206240"/>
            <a:ext cx="1885950" cy="3657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8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切换到屏幕共享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097682" y="4788218"/>
            <a:ext cx="5996635" cy="2743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350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一条 JD 进来 → 4 Agent 流水线协同 → 报告 + Outreach + 追踪表</a:t>
            </a:r>
          </a:p>
        </p:txBody>
      </p:sp>
      <p:sp>
        <p:nvSpPr>
          <p:cNvPr id="15" name="Rectangle 15"/>
          <p:cNvSpPr/>
          <p:nvPr/>
        </p:nvSpPr>
        <p:spPr>
          <a:xfrm>
            <a:off x="5486400" y="5143500"/>
            <a:ext cx="1219200" cy="28575"/>
          </a:xfrm>
          <a:prstGeom prst="roundRect">
            <a:avLst>
              <a:gd name="adj" fmla="val 33333"/>
            </a:avLst>
          </a:prstGeom>
          <a:solidFill>
            <a:srgbClr val="C96133">
              <a:alpha val="40000"/>
            </a:srgbClr>
          </a:solidFill>
          <a:ln>
            <a:noFill/>
          </a:ln>
        </p:spPr>
        <p:txBody>
          <a:bodyPr/>
          <a:p/>
        </p:txBody>
      </p:sp>
      <p:sp>
        <p:nvSpPr>
          <p:cNvPr id="16" name="Rectangle 16"/>
          <p:cNvSpPr/>
          <p:nvPr/>
        </p:nvSpPr>
        <p:spPr>
          <a:xfrm>
            <a:off x="4038600" y="5448300"/>
            <a:ext cx="4114800" cy="457200"/>
          </a:xfrm>
          <a:prstGeom prst="roundRect">
            <a:avLst>
              <a:gd name="adj" fmla="val 50000"/>
            </a:avLst>
          </a:prstGeom>
          <a:solidFill>
            <a:srgbClr val="FDF1EB"/>
          </a:solidFill>
          <a:ln w="14288">
            <a:solidFill>
              <a:srgbClr val="C96133"/>
            </a:solidFill>
          </a:ln>
        </p:spPr>
        <p:txBody>
          <a:bodyPr/>
          <a:p/>
        </p:txBody>
      </p:sp>
      <p:sp>
        <p:nvSpPr>
          <p:cNvPr id="17" name="TextBox 17"/>
          <p:cNvSpPr txBox="1"/>
          <p:nvPr/>
        </p:nvSpPr>
        <p:spPr>
          <a:xfrm>
            <a:off x="4725801" y="5596414"/>
            <a:ext cx="2740398" cy="2590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275" b="1" dirty="0">
                <a:solidFill>
                  <a:srgbClr val="C96133"/>
                </a:solidFill>
                <a:latin typeface="Arial"/>
                <a:ea typeface="Microsoft YaHei"/>
                <a:cs typeface="Arial"/>
                <a:hlinkClick r:id="rId3"/>
              </a:rPr>
              <a:t>↓ 下载课程材料，跟着一步步做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670310" y="6009799"/>
            <a:ext cx="2851380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starter-project + 2 封 JD 邮件 + 提示词表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438715" y="6649402"/>
            <a:ext cx="157020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105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16</a:t>
            </a:r>
          </a:p>
        </p:txBody>
      </p:sp>
    </p:spTree>
  </p:cSld>
  <p:clrMapOvr>
    <a:masterClrMapping/>
  </p:clrMapOvr>
  <p:transition xmlns:p14="http://schemas.microsoft.com/office/powerpoint/2010/main" p14:dur="4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>
            <a:noFill/>
          </a:ln>
        </p:spPr>
      </p:sp>
      <p:sp>
        <p:nvSpPr>
          <p:cNvPr id="3" name="Rectangle 3"/>
          <p:cNvSpPr/>
          <p:nvPr/>
        </p:nvSpPr>
        <p:spPr>
          <a:xfrm>
            <a:off x="609600" y="342900"/>
            <a:ext cx="47625" cy="495300"/>
          </a:xfrm>
          <a:prstGeom prst="roundRect">
            <a:avLst>
              <a:gd name="adj" fmla="val 4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4" name="TextBox 4"/>
          <p:cNvSpPr txBox="1"/>
          <p:nvPr/>
        </p:nvSpPr>
        <p:spPr>
          <a:xfrm>
            <a:off x="765810" y="337185"/>
            <a:ext cx="1724787" cy="548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27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演示复盘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4860" y="746760"/>
            <a:ext cx="4631055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b="1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DEMO RECAP · TWO PHASES · MANUAL THEN AUTOMATIC</a:t>
            </a:r>
          </a:p>
        </p:txBody>
      </p:sp>
      <p:sp>
        <p:nvSpPr>
          <p:cNvPr id="6" name="Line 6"/>
          <p:cNvSpPr/>
          <p:nvPr/>
        </p:nvSpPr>
        <p:spPr>
          <a:xfrm>
            <a:off x="609600" y="1047750"/>
            <a:ext cx="10972800" cy="9525"/>
          </a:xfrm>
          <a:custGeom>
            <a:avLst/>
            <a:gdLst/>
            <a:ahLst/>
            <a:cxnLst/>
            <a:rect l="l" t="t" r="r" b="b"/>
            <a:pathLst>
              <a:path w="10972800" h="9525">
                <a:moveTo>
                  <a:pt x="0" y="0"/>
                </a:moveTo>
                <a:lnTo>
                  <a:pt x="10972800" y="0"/>
                </a:lnTo>
              </a:path>
            </a:pathLst>
          </a:custGeom>
          <a:noFill/>
          <a:ln w="14288">
            <a:solidFill>
              <a:srgbClr val="E0D8D0"/>
            </a:solidFill>
          </a:ln>
        </p:spPr>
      </p:sp>
      <p:sp>
        <p:nvSpPr>
          <p:cNvPr id="7" name="Rectangle 7"/>
          <p:cNvSpPr/>
          <p:nvPr/>
        </p:nvSpPr>
        <p:spPr>
          <a:xfrm>
            <a:off x="609600" y="1123950"/>
            <a:ext cx="2209800" cy="247650"/>
          </a:xfrm>
          <a:prstGeom prst="roundRect">
            <a:avLst>
              <a:gd name="adj" fmla="val 50000"/>
            </a:avLst>
          </a:prstGeom>
          <a:solidFill>
            <a:srgbClr val="FDF1EB"/>
          </a:solidFill>
          <a:ln>
            <a:noFill/>
          </a:ln>
        </p:spPr>
      </p:sp>
      <p:sp>
        <p:nvSpPr>
          <p:cNvPr id="8" name="TextBox 8"/>
          <p:cNvSpPr txBox="1"/>
          <p:nvPr/>
        </p:nvSpPr>
        <p:spPr>
          <a:xfrm>
            <a:off x="838647" y="1180624"/>
            <a:ext cx="1751706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第一段 · 手写（40 分钟）</a:t>
            </a:r>
          </a:p>
        </p:txBody>
      </p:sp>
      <p:sp>
        <p:nvSpPr>
          <p:cNvPr id="9" name="Rectangle 9"/>
          <p:cNvSpPr/>
          <p:nvPr/>
        </p:nvSpPr>
        <p:spPr>
          <a:xfrm>
            <a:off x="609600" y="1428750"/>
            <a:ext cx="2600325" cy="1028700"/>
          </a:xfrm>
          <a:prstGeom prst="roundRect">
            <a:avLst>
              <a:gd name="adj" fmla="val 9259"/>
            </a:avLst>
          </a:prstGeom>
          <a:solidFill>
            <a:srgbClr val="FFFFFF"/>
          </a:solidFill>
          <a:ln w="14288">
            <a:solidFill>
              <a:srgbClr val="F0E8E2"/>
            </a:solidFill>
          </a:ln>
        </p:spPr>
      </p:sp>
      <p:sp>
        <p:nvSpPr>
          <p:cNvPr id="10" name="Rectangle 10"/>
          <p:cNvSpPr/>
          <p:nvPr/>
        </p:nvSpPr>
        <p:spPr>
          <a:xfrm>
            <a:off x="609600" y="1428750"/>
            <a:ext cx="2600325" cy="38100"/>
          </a:xfrm>
          <a:prstGeom prst="roundRect">
            <a:avLst>
              <a:gd name="adj" fmla="val 5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11" name="TextBox 11"/>
          <p:cNvSpPr txBox="1"/>
          <p:nvPr/>
        </p:nvSpPr>
        <p:spPr>
          <a:xfrm>
            <a:off x="733425" y="1595438"/>
            <a:ext cx="350437" cy="4572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2250" b="1" dirty="0">
                <a:solidFill>
                  <a:srgbClr val="C96133">
                    <a:alphaMod val="8000"/>
                  </a:srgbClr>
                </a:solidFill>
                <a:latin typeface="Arial"/>
                <a:ea typeface="Microsoft YaHei"/>
                <a:cs typeface="Arial"/>
              </a:rPr>
              <a:t>01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86887" y="1745456"/>
            <a:ext cx="1236226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125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起点：两个文件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43880" y="1979295"/>
            <a:ext cx="1922240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0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私有信息(简历) + 领域知识(5C)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33512" y="2169795"/>
            <a:ext cx="942975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00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整套系统的基石</a:t>
            </a:r>
          </a:p>
        </p:txBody>
      </p:sp>
      <p:sp>
        <p:nvSpPr>
          <p:cNvPr id="15" name="Line 15"/>
          <p:cNvSpPr/>
          <p:nvPr/>
        </p:nvSpPr>
        <p:spPr>
          <a:xfrm>
            <a:off x="3219450" y="1943100"/>
            <a:ext cx="133350" cy="9525"/>
          </a:xfrm>
          <a:custGeom>
            <a:avLst/>
            <a:gdLst/>
            <a:ahLst/>
            <a:cxnLst/>
            <a:rect l="l" t="t" r="r" b="b"/>
            <a:pathLst>
              <a:path w="133350" h="9525">
                <a:moveTo>
                  <a:pt x="0" y="0"/>
                </a:moveTo>
                <a:lnTo>
                  <a:pt x="133350" y="0"/>
                </a:lnTo>
              </a:path>
            </a:pathLst>
          </a:custGeom>
          <a:noFill/>
          <a:ln w="14288">
            <a:solidFill>
              <a:srgbClr val="C96133"/>
            </a:solidFill>
          </a:ln>
        </p:spPr>
      </p:sp>
      <p:sp>
        <p:nvSpPr>
          <p:cNvPr id="16" name="Polygon 16"/>
          <p:cNvSpPr/>
          <p:nvPr/>
        </p:nvSpPr>
        <p:spPr>
          <a:xfrm>
            <a:off x="3352800" y="1905000"/>
            <a:ext cx="57150" cy="76200"/>
          </a:xfrm>
          <a:custGeom>
            <a:avLst/>
            <a:gdLst/>
            <a:ahLst/>
            <a:cxnLst/>
            <a:rect l="l" t="t" r="r" b="b"/>
            <a:pathLst>
              <a:path w="57150" h="76200">
                <a:moveTo>
                  <a:pt x="0" y="0"/>
                </a:moveTo>
                <a:lnTo>
                  <a:pt x="0" y="76200"/>
                </a:lnTo>
                <a:lnTo>
                  <a:pt x="57150" y="38100"/>
                </a:lnTo>
                <a:close/>
              </a:path>
            </a:pathLst>
          </a:custGeom>
          <a:solidFill>
            <a:srgbClr val="C96133"/>
          </a:solidFill>
          <a:ln>
            <a:noFill/>
          </a:ln>
        </p:spPr>
      </p:sp>
      <p:sp>
        <p:nvSpPr>
          <p:cNvPr id="17" name="Rectangle 17"/>
          <p:cNvSpPr/>
          <p:nvPr/>
        </p:nvSpPr>
        <p:spPr>
          <a:xfrm>
            <a:off x="3400425" y="1428750"/>
            <a:ext cx="2600325" cy="1028700"/>
          </a:xfrm>
          <a:prstGeom prst="roundRect">
            <a:avLst>
              <a:gd name="adj" fmla="val 9259"/>
            </a:avLst>
          </a:prstGeom>
          <a:solidFill>
            <a:srgbClr val="FFFFFF"/>
          </a:solidFill>
          <a:ln w="14288">
            <a:solidFill>
              <a:srgbClr val="F0E8E2"/>
            </a:solidFill>
          </a:ln>
        </p:spPr>
      </p:sp>
      <p:sp>
        <p:nvSpPr>
          <p:cNvPr id="18" name="Rectangle 18"/>
          <p:cNvSpPr/>
          <p:nvPr/>
        </p:nvSpPr>
        <p:spPr>
          <a:xfrm>
            <a:off x="3400425" y="1428750"/>
            <a:ext cx="2600325" cy="38100"/>
          </a:xfrm>
          <a:prstGeom prst="roundRect">
            <a:avLst>
              <a:gd name="adj" fmla="val 5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19" name="TextBox 19"/>
          <p:cNvSpPr txBox="1"/>
          <p:nvPr/>
        </p:nvSpPr>
        <p:spPr>
          <a:xfrm>
            <a:off x="3524250" y="1595438"/>
            <a:ext cx="436697" cy="4572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2250" b="1" dirty="0">
                <a:solidFill>
                  <a:srgbClr val="C96133">
                    <a:alphaMod val="8000"/>
                  </a:srgbClr>
                </a:solidFill>
                <a:latin typeface="Arial"/>
                <a:ea typeface="Microsoft YaHei"/>
                <a:cs typeface="Arial"/>
              </a:rPr>
              <a:t>02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151034" y="1745456"/>
            <a:ext cx="1089583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125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Gmail 读取 JD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158615" y="1979295"/>
            <a:ext cx="1074420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0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提取原文存成文件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214479" y="2169795"/>
            <a:ext cx="962692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00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AI 自动起目录名</a:t>
            </a:r>
          </a:p>
        </p:txBody>
      </p:sp>
      <p:sp>
        <p:nvSpPr>
          <p:cNvPr id="23" name="Line 23"/>
          <p:cNvSpPr/>
          <p:nvPr/>
        </p:nvSpPr>
        <p:spPr>
          <a:xfrm>
            <a:off x="6010275" y="1943100"/>
            <a:ext cx="133350" cy="9525"/>
          </a:xfrm>
          <a:custGeom>
            <a:avLst/>
            <a:gdLst/>
            <a:ahLst/>
            <a:cxnLst/>
            <a:rect l="l" t="t" r="r" b="b"/>
            <a:pathLst>
              <a:path w="133350" h="9525">
                <a:moveTo>
                  <a:pt x="0" y="0"/>
                </a:moveTo>
                <a:lnTo>
                  <a:pt x="133350" y="0"/>
                </a:lnTo>
              </a:path>
            </a:pathLst>
          </a:custGeom>
          <a:noFill/>
          <a:ln w="14288">
            <a:solidFill>
              <a:srgbClr val="C96133"/>
            </a:solidFill>
          </a:ln>
        </p:spPr>
      </p:sp>
      <p:sp>
        <p:nvSpPr>
          <p:cNvPr id="24" name="Polygon 24"/>
          <p:cNvSpPr/>
          <p:nvPr/>
        </p:nvSpPr>
        <p:spPr>
          <a:xfrm>
            <a:off x="6143625" y="1905000"/>
            <a:ext cx="57150" cy="76200"/>
          </a:xfrm>
          <a:custGeom>
            <a:avLst/>
            <a:gdLst/>
            <a:ahLst/>
            <a:cxnLst/>
            <a:rect l="l" t="t" r="r" b="b"/>
            <a:pathLst>
              <a:path w="57150" h="76200">
                <a:moveTo>
                  <a:pt x="0" y="0"/>
                </a:moveTo>
                <a:lnTo>
                  <a:pt x="0" y="76200"/>
                </a:lnTo>
                <a:lnTo>
                  <a:pt x="57150" y="38100"/>
                </a:lnTo>
                <a:close/>
              </a:path>
            </a:pathLst>
          </a:custGeom>
          <a:solidFill>
            <a:srgbClr val="C96133"/>
          </a:solidFill>
          <a:ln>
            <a:noFill/>
          </a:ln>
        </p:spPr>
      </p:sp>
      <p:sp>
        <p:nvSpPr>
          <p:cNvPr id="25" name="Rectangle 25"/>
          <p:cNvSpPr/>
          <p:nvPr/>
        </p:nvSpPr>
        <p:spPr>
          <a:xfrm>
            <a:off x="6191250" y="1428750"/>
            <a:ext cx="2600325" cy="1028700"/>
          </a:xfrm>
          <a:prstGeom prst="roundRect">
            <a:avLst>
              <a:gd name="adj" fmla="val 9259"/>
            </a:avLst>
          </a:prstGeom>
          <a:solidFill>
            <a:srgbClr val="FFFFFF"/>
          </a:solidFill>
          <a:ln w="14288">
            <a:solidFill>
              <a:srgbClr val="F0E8E2"/>
            </a:solidFill>
          </a:ln>
        </p:spPr>
      </p:sp>
      <p:sp>
        <p:nvSpPr>
          <p:cNvPr id="26" name="Rectangle 26"/>
          <p:cNvSpPr/>
          <p:nvPr/>
        </p:nvSpPr>
        <p:spPr>
          <a:xfrm>
            <a:off x="6191250" y="1428750"/>
            <a:ext cx="2600325" cy="38100"/>
          </a:xfrm>
          <a:prstGeom prst="roundRect">
            <a:avLst>
              <a:gd name="adj" fmla="val 5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27" name="TextBox 27"/>
          <p:cNvSpPr txBox="1"/>
          <p:nvPr/>
        </p:nvSpPr>
        <p:spPr>
          <a:xfrm>
            <a:off x="6315075" y="1595438"/>
            <a:ext cx="436697" cy="4572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2250" b="1" dirty="0">
                <a:solidFill>
                  <a:srgbClr val="C96133">
                    <a:alphaMod val="8000"/>
                  </a:srgbClr>
                </a:solidFill>
                <a:latin typeface="Arial"/>
                <a:ea typeface="Microsoft YaHei"/>
                <a:cs typeface="Arial"/>
              </a:rPr>
              <a:t>03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877163" y="1745456"/>
            <a:ext cx="1218974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125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4 Agent 提示词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844284" y="1979295"/>
            <a:ext cx="1284732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0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极简起步 + 让 AI 完善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883717" y="2169795"/>
            <a:ext cx="1205865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00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一次写好，永久可用</a:t>
            </a:r>
          </a:p>
        </p:txBody>
      </p:sp>
      <p:sp>
        <p:nvSpPr>
          <p:cNvPr id="31" name="Line 31"/>
          <p:cNvSpPr/>
          <p:nvPr/>
        </p:nvSpPr>
        <p:spPr>
          <a:xfrm>
            <a:off x="8801100" y="1943100"/>
            <a:ext cx="133350" cy="9525"/>
          </a:xfrm>
          <a:custGeom>
            <a:avLst/>
            <a:gdLst/>
            <a:ahLst/>
            <a:cxnLst/>
            <a:rect l="l" t="t" r="r" b="b"/>
            <a:pathLst>
              <a:path w="133350" h="9525">
                <a:moveTo>
                  <a:pt x="0" y="0"/>
                </a:moveTo>
                <a:lnTo>
                  <a:pt x="133350" y="0"/>
                </a:lnTo>
              </a:path>
            </a:pathLst>
          </a:custGeom>
          <a:noFill/>
          <a:ln w="14288">
            <a:solidFill>
              <a:srgbClr val="C96133"/>
            </a:solidFill>
          </a:ln>
        </p:spPr>
      </p:sp>
      <p:sp>
        <p:nvSpPr>
          <p:cNvPr id="32" name="Polygon 32"/>
          <p:cNvSpPr/>
          <p:nvPr/>
        </p:nvSpPr>
        <p:spPr>
          <a:xfrm>
            <a:off x="8934450" y="1905000"/>
            <a:ext cx="57150" cy="76200"/>
          </a:xfrm>
          <a:custGeom>
            <a:avLst/>
            <a:gdLst/>
            <a:ahLst/>
            <a:cxnLst/>
            <a:rect l="l" t="t" r="r" b="b"/>
            <a:pathLst>
              <a:path w="57150" h="76200">
                <a:moveTo>
                  <a:pt x="0" y="0"/>
                </a:moveTo>
                <a:lnTo>
                  <a:pt x="0" y="76200"/>
                </a:lnTo>
                <a:lnTo>
                  <a:pt x="57150" y="38100"/>
                </a:lnTo>
                <a:close/>
              </a:path>
            </a:pathLst>
          </a:custGeom>
          <a:solidFill>
            <a:srgbClr val="C96133"/>
          </a:solidFill>
          <a:ln>
            <a:noFill/>
          </a:ln>
        </p:spPr>
      </p:sp>
      <p:sp>
        <p:nvSpPr>
          <p:cNvPr id="33" name="Rectangle 33"/>
          <p:cNvSpPr/>
          <p:nvPr/>
        </p:nvSpPr>
        <p:spPr>
          <a:xfrm>
            <a:off x="8982075" y="1428750"/>
            <a:ext cx="2600325" cy="1028700"/>
          </a:xfrm>
          <a:prstGeom prst="roundRect">
            <a:avLst>
              <a:gd name="adj" fmla="val 9259"/>
            </a:avLst>
          </a:prstGeom>
          <a:solidFill>
            <a:srgbClr val="FFFFFF"/>
          </a:solidFill>
          <a:ln w="14288">
            <a:solidFill>
              <a:srgbClr val="F0E8E2"/>
            </a:solidFill>
          </a:ln>
        </p:spPr>
      </p:sp>
      <p:sp>
        <p:nvSpPr>
          <p:cNvPr id="34" name="Rectangle 34"/>
          <p:cNvSpPr/>
          <p:nvPr/>
        </p:nvSpPr>
        <p:spPr>
          <a:xfrm>
            <a:off x="8982075" y="1428750"/>
            <a:ext cx="2600325" cy="38100"/>
          </a:xfrm>
          <a:prstGeom prst="roundRect">
            <a:avLst>
              <a:gd name="adj" fmla="val 5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35" name="TextBox 35"/>
          <p:cNvSpPr txBox="1"/>
          <p:nvPr/>
        </p:nvSpPr>
        <p:spPr>
          <a:xfrm>
            <a:off x="9105900" y="1595438"/>
            <a:ext cx="436697" cy="4572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2250" b="1" dirty="0">
                <a:solidFill>
                  <a:srgbClr val="C96133">
                    <a:alphaMod val="8000"/>
                  </a:srgbClr>
                </a:solidFill>
                <a:latin typeface="Arial"/>
                <a:ea typeface="Microsoft YaHei"/>
                <a:cs typeface="Arial"/>
              </a:rPr>
              <a:t>04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551536" y="1745456"/>
            <a:ext cx="1451878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125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存成 Pipeline 文件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681115" y="1979295"/>
            <a:ext cx="1192721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0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Project 里永久保存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871710" y="2169795"/>
            <a:ext cx="811530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00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以后直接调用</a:t>
            </a:r>
          </a:p>
        </p:txBody>
      </p:sp>
      <p:sp>
        <p:nvSpPr>
          <p:cNvPr id="39" name="Rectangle 39"/>
          <p:cNvSpPr/>
          <p:nvPr/>
        </p:nvSpPr>
        <p:spPr>
          <a:xfrm>
            <a:off x="609600" y="2590800"/>
            <a:ext cx="10972800" cy="590550"/>
          </a:xfrm>
          <a:prstGeom prst="roundRect">
            <a:avLst>
              <a:gd name="adj" fmla="val 12903"/>
            </a:avLst>
          </a:prstGeom>
          <a:solidFill>
            <a:srgbClr val="F5F3EF"/>
          </a:solidFill>
          <a:ln>
            <a:noFill/>
          </a:ln>
        </p:spPr>
      </p:sp>
      <p:sp>
        <p:nvSpPr>
          <p:cNvPr id="40" name="Rectangle 40"/>
          <p:cNvSpPr/>
          <p:nvPr/>
        </p:nvSpPr>
        <p:spPr>
          <a:xfrm>
            <a:off x="609600" y="2590800"/>
            <a:ext cx="38100" cy="590550"/>
          </a:xfrm>
          <a:prstGeom prst="roundRect">
            <a:avLst>
              <a:gd name="adj" fmla="val 5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41" name="TextBox 41"/>
          <p:cNvSpPr txBox="1"/>
          <p:nvPr/>
        </p:nvSpPr>
        <p:spPr>
          <a:xfrm>
            <a:off x="804862" y="2707481"/>
            <a:ext cx="1926312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125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一次手写，之后长期自动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06768" y="2942749"/>
            <a:ext cx="4581525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6B6B6B"/>
                </a:solidFill>
                <a:latin typeface="Arial"/>
                <a:ea typeface="Microsoft YaHei"/>
                <a:cs typeface="Arial"/>
              </a:rPr>
              <a:t>40 分钟的投入，换来每次 10 分钟的自动运行 → 下面是跑起来之后的样子</a:t>
            </a:r>
          </a:p>
        </p:txBody>
      </p:sp>
      <p:sp>
        <p:nvSpPr>
          <p:cNvPr id="43" name="Rectangle 43"/>
          <p:cNvSpPr/>
          <p:nvPr/>
        </p:nvSpPr>
        <p:spPr>
          <a:xfrm>
            <a:off x="609600" y="3276600"/>
            <a:ext cx="2209800" cy="247650"/>
          </a:xfrm>
          <a:prstGeom prst="roundRect">
            <a:avLst>
              <a:gd name="adj" fmla="val 50000"/>
            </a:avLst>
          </a:prstGeom>
          <a:solidFill>
            <a:srgbClr val="EDF2FC"/>
          </a:solidFill>
          <a:ln>
            <a:noFill/>
          </a:ln>
        </p:spPr>
      </p:sp>
      <p:sp>
        <p:nvSpPr>
          <p:cNvPr id="44" name="TextBox 44"/>
          <p:cNvSpPr txBox="1"/>
          <p:nvPr/>
        </p:nvSpPr>
        <p:spPr>
          <a:xfrm>
            <a:off x="857337" y="3333274"/>
            <a:ext cx="1714326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b="1" dirty="0">
                <a:solidFill>
                  <a:srgbClr val="3D7DE4"/>
                </a:solidFill>
                <a:latin typeface="Arial"/>
                <a:ea typeface="Microsoft YaHei"/>
                <a:cs typeface="Arial"/>
              </a:rPr>
              <a:t>第二段 · 自动（10 分钟）</a:t>
            </a:r>
          </a:p>
        </p:txBody>
      </p:sp>
      <p:sp>
        <p:nvSpPr>
          <p:cNvPr id="45" name="Rectangle 45"/>
          <p:cNvSpPr/>
          <p:nvPr/>
        </p:nvSpPr>
        <p:spPr>
          <a:xfrm>
            <a:off x="609600" y="3581400"/>
            <a:ext cx="2600325" cy="1028700"/>
          </a:xfrm>
          <a:prstGeom prst="roundRect">
            <a:avLst>
              <a:gd name="adj" fmla="val 9259"/>
            </a:avLst>
          </a:prstGeom>
          <a:solidFill>
            <a:srgbClr val="FFFFFF"/>
          </a:solidFill>
          <a:ln w="14288">
            <a:solidFill>
              <a:srgbClr val="E2EBF8"/>
            </a:solidFill>
          </a:ln>
        </p:spPr>
      </p:sp>
      <p:sp>
        <p:nvSpPr>
          <p:cNvPr id="46" name="Rectangle 46"/>
          <p:cNvSpPr/>
          <p:nvPr/>
        </p:nvSpPr>
        <p:spPr>
          <a:xfrm>
            <a:off x="609600" y="3581400"/>
            <a:ext cx="2600325" cy="38100"/>
          </a:xfrm>
          <a:prstGeom prst="roundRect">
            <a:avLst>
              <a:gd name="adj" fmla="val 50000"/>
            </a:avLst>
          </a:prstGeom>
          <a:solidFill>
            <a:srgbClr val="3D7DE4"/>
          </a:solidFill>
          <a:ln>
            <a:noFill/>
          </a:ln>
        </p:spPr>
      </p:sp>
      <p:sp>
        <p:nvSpPr>
          <p:cNvPr id="47" name="TextBox 47"/>
          <p:cNvSpPr txBox="1"/>
          <p:nvPr/>
        </p:nvSpPr>
        <p:spPr>
          <a:xfrm>
            <a:off x="1084165" y="3898106"/>
            <a:ext cx="1184469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125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新 JD 邮件到达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204912" y="4150995"/>
            <a:ext cx="942975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0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触发自动化流程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007745" y="4341495"/>
            <a:ext cx="1337310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00" dirty="0">
                <a:solidFill>
                  <a:srgbClr val="3D7DE4"/>
                </a:solidFill>
                <a:latin typeface="Arial"/>
                <a:ea typeface="Microsoft YaHei"/>
                <a:cs typeface="Arial"/>
              </a:rPr>
              <a:t>Gmail Connector 读取</a:t>
            </a:r>
          </a:p>
        </p:txBody>
      </p:sp>
      <p:sp>
        <p:nvSpPr>
          <p:cNvPr id="50" name="Line 50"/>
          <p:cNvSpPr/>
          <p:nvPr/>
        </p:nvSpPr>
        <p:spPr>
          <a:xfrm>
            <a:off x="3219450" y="4095750"/>
            <a:ext cx="133350" cy="9525"/>
          </a:xfrm>
          <a:custGeom>
            <a:avLst/>
            <a:gdLst/>
            <a:ahLst/>
            <a:cxnLst/>
            <a:rect l="l" t="t" r="r" b="b"/>
            <a:pathLst>
              <a:path w="133350" h="9525">
                <a:moveTo>
                  <a:pt x="0" y="0"/>
                </a:moveTo>
                <a:lnTo>
                  <a:pt x="133350" y="0"/>
                </a:lnTo>
              </a:path>
            </a:pathLst>
          </a:custGeom>
          <a:noFill/>
          <a:ln w="14288">
            <a:solidFill>
              <a:srgbClr val="3D7DE4"/>
            </a:solidFill>
          </a:ln>
        </p:spPr>
      </p:sp>
      <p:sp>
        <p:nvSpPr>
          <p:cNvPr id="51" name="Polygon 51"/>
          <p:cNvSpPr/>
          <p:nvPr/>
        </p:nvSpPr>
        <p:spPr>
          <a:xfrm>
            <a:off x="3352800" y="4057650"/>
            <a:ext cx="57150" cy="76200"/>
          </a:xfrm>
          <a:custGeom>
            <a:avLst/>
            <a:gdLst/>
            <a:ahLst/>
            <a:cxnLst/>
            <a:rect l="l" t="t" r="r" b="b"/>
            <a:pathLst>
              <a:path w="57150" h="76200">
                <a:moveTo>
                  <a:pt x="0" y="0"/>
                </a:moveTo>
                <a:lnTo>
                  <a:pt x="0" y="76200"/>
                </a:lnTo>
                <a:lnTo>
                  <a:pt x="57150" y="38100"/>
                </a:lnTo>
                <a:close/>
              </a:path>
            </a:pathLst>
          </a:custGeom>
          <a:solidFill>
            <a:srgbClr val="3D7DE4"/>
          </a:solidFill>
          <a:ln>
            <a:noFill/>
          </a:ln>
        </p:spPr>
      </p:sp>
      <p:sp>
        <p:nvSpPr>
          <p:cNvPr id="52" name="Rectangle 52"/>
          <p:cNvSpPr/>
          <p:nvPr/>
        </p:nvSpPr>
        <p:spPr>
          <a:xfrm>
            <a:off x="3400425" y="3581400"/>
            <a:ext cx="2600325" cy="1028700"/>
          </a:xfrm>
          <a:prstGeom prst="roundRect">
            <a:avLst>
              <a:gd name="adj" fmla="val 9259"/>
            </a:avLst>
          </a:prstGeom>
          <a:solidFill>
            <a:srgbClr val="FFFFFF"/>
          </a:solidFill>
          <a:ln w="14288">
            <a:solidFill>
              <a:srgbClr val="E2EBF8"/>
            </a:solidFill>
          </a:ln>
        </p:spPr>
      </p:sp>
      <p:sp>
        <p:nvSpPr>
          <p:cNvPr id="53" name="Rectangle 53"/>
          <p:cNvSpPr/>
          <p:nvPr/>
        </p:nvSpPr>
        <p:spPr>
          <a:xfrm>
            <a:off x="3400425" y="3581400"/>
            <a:ext cx="2600325" cy="38100"/>
          </a:xfrm>
          <a:prstGeom prst="roundRect">
            <a:avLst>
              <a:gd name="adj" fmla="val 50000"/>
            </a:avLst>
          </a:prstGeom>
          <a:solidFill>
            <a:srgbClr val="3D7DE4"/>
          </a:solidFill>
          <a:ln>
            <a:noFill/>
          </a:ln>
        </p:spPr>
      </p:sp>
      <p:sp>
        <p:nvSpPr>
          <p:cNvPr id="54" name="TextBox 54"/>
          <p:cNvSpPr txBox="1"/>
          <p:nvPr/>
        </p:nvSpPr>
        <p:spPr>
          <a:xfrm>
            <a:off x="4043208" y="3898106"/>
            <a:ext cx="1305235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125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发「检查新 JD」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4096179" y="4150995"/>
            <a:ext cx="1199293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0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一句话启动 Pipeline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4069890" y="4341495"/>
            <a:ext cx="1251871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00" dirty="0">
                <a:solidFill>
                  <a:srgbClr val="3D7DE4"/>
                </a:solidFill>
                <a:latin typeface="Arial"/>
                <a:ea typeface="Microsoft YaHei"/>
                <a:cs typeface="Arial"/>
              </a:rPr>
              <a:t>Claude 自动理解意图</a:t>
            </a:r>
          </a:p>
        </p:txBody>
      </p:sp>
      <p:sp>
        <p:nvSpPr>
          <p:cNvPr id="57" name="Line 57"/>
          <p:cNvSpPr/>
          <p:nvPr/>
        </p:nvSpPr>
        <p:spPr>
          <a:xfrm>
            <a:off x="6010275" y="4095750"/>
            <a:ext cx="133350" cy="9525"/>
          </a:xfrm>
          <a:custGeom>
            <a:avLst/>
            <a:gdLst/>
            <a:ahLst/>
            <a:cxnLst/>
            <a:rect l="l" t="t" r="r" b="b"/>
            <a:pathLst>
              <a:path w="133350" h="9525">
                <a:moveTo>
                  <a:pt x="0" y="0"/>
                </a:moveTo>
                <a:lnTo>
                  <a:pt x="133350" y="0"/>
                </a:lnTo>
              </a:path>
            </a:pathLst>
          </a:custGeom>
          <a:noFill/>
          <a:ln w="14288">
            <a:solidFill>
              <a:srgbClr val="3D7DE4"/>
            </a:solidFill>
          </a:ln>
        </p:spPr>
      </p:sp>
      <p:sp>
        <p:nvSpPr>
          <p:cNvPr id="58" name="Polygon 58"/>
          <p:cNvSpPr/>
          <p:nvPr/>
        </p:nvSpPr>
        <p:spPr>
          <a:xfrm>
            <a:off x="6143625" y="4057650"/>
            <a:ext cx="57150" cy="76200"/>
          </a:xfrm>
          <a:custGeom>
            <a:avLst/>
            <a:gdLst/>
            <a:ahLst/>
            <a:cxnLst/>
            <a:rect l="l" t="t" r="r" b="b"/>
            <a:pathLst>
              <a:path w="57150" h="76200">
                <a:moveTo>
                  <a:pt x="0" y="0"/>
                </a:moveTo>
                <a:lnTo>
                  <a:pt x="0" y="76200"/>
                </a:lnTo>
                <a:lnTo>
                  <a:pt x="57150" y="38100"/>
                </a:lnTo>
                <a:close/>
              </a:path>
            </a:pathLst>
          </a:custGeom>
          <a:solidFill>
            <a:srgbClr val="3D7DE4"/>
          </a:solidFill>
          <a:ln>
            <a:noFill/>
          </a:ln>
        </p:spPr>
      </p:sp>
      <p:sp>
        <p:nvSpPr>
          <p:cNvPr id="59" name="Rectangle 59"/>
          <p:cNvSpPr/>
          <p:nvPr/>
        </p:nvSpPr>
        <p:spPr>
          <a:xfrm>
            <a:off x="6191250" y="3581400"/>
            <a:ext cx="2600325" cy="1028700"/>
          </a:xfrm>
          <a:prstGeom prst="roundRect">
            <a:avLst>
              <a:gd name="adj" fmla="val 9259"/>
            </a:avLst>
          </a:prstGeom>
          <a:solidFill>
            <a:srgbClr val="FFFFFF"/>
          </a:solidFill>
          <a:ln w="14288">
            <a:solidFill>
              <a:srgbClr val="E2EBF8"/>
            </a:solidFill>
          </a:ln>
        </p:spPr>
      </p:sp>
      <p:sp>
        <p:nvSpPr>
          <p:cNvPr id="60" name="Rectangle 60"/>
          <p:cNvSpPr/>
          <p:nvPr/>
        </p:nvSpPr>
        <p:spPr>
          <a:xfrm>
            <a:off x="6191250" y="3581400"/>
            <a:ext cx="2600325" cy="38100"/>
          </a:xfrm>
          <a:prstGeom prst="roundRect">
            <a:avLst>
              <a:gd name="adj" fmla="val 50000"/>
            </a:avLst>
          </a:prstGeom>
          <a:solidFill>
            <a:srgbClr val="3D7DE4"/>
          </a:solidFill>
          <a:ln>
            <a:noFill/>
          </a:ln>
        </p:spPr>
      </p:sp>
      <p:sp>
        <p:nvSpPr>
          <p:cNvPr id="61" name="TextBox 61"/>
          <p:cNvSpPr txBox="1"/>
          <p:nvPr/>
        </p:nvSpPr>
        <p:spPr>
          <a:xfrm>
            <a:off x="6790902" y="3898106"/>
            <a:ext cx="1391495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125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4 Agent 自动跑完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7080885" y="4150995"/>
            <a:ext cx="811530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0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无需人工干预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6758845" y="4341495"/>
            <a:ext cx="1455610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00" dirty="0">
                <a:solidFill>
                  <a:srgbClr val="3D7DE4"/>
                </a:solidFill>
                <a:latin typeface="Arial"/>
                <a:ea typeface="Microsoft YaHei"/>
                <a:cs typeface="Arial"/>
              </a:rPr>
              <a:t>分析 → 调研 → Outreach</a:t>
            </a:r>
          </a:p>
        </p:txBody>
      </p:sp>
      <p:sp>
        <p:nvSpPr>
          <p:cNvPr id="64" name="Line 64"/>
          <p:cNvSpPr/>
          <p:nvPr/>
        </p:nvSpPr>
        <p:spPr>
          <a:xfrm>
            <a:off x="8801100" y="4095750"/>
            <a:ext cx="133350" cy="9525"/>
          </a:xfrm>
          <a:custGeom>
            <a:avLst/>
            <a:gdLst/>
            <a:ahLst/>
            <a:cxnLst/>
            <a:rect l="l" t="t" r="r" b="b"/>
            <a:pathLst>
              <a:path w="133350" h="9525">
                <a:moveTo>
                  <a:pt x="0" y="0"/>
                </a:moveTo>
                <a:lnTo>
                  <a:pt x="133350" y="0"/>
                </a:lnTo>
              </a:path>
            </a:pathLst>
          </a:custGeom>
          <a:noFill/>
          <a:ln w="14288">
            <a:solidFill>
              <a:srgbClr val="3D7DE4"/>
            </a:solidFill>
          </a:ln>
        </p:spPr>
      </p:sp>
      <p:sp>
        <p:nvSpPr>
          <p:cNvPr id="65" name="Polygon 65"/>
          <p:cNvSpPr/>
          <p:nvPr/>
        </p:nvSpPr>
        <p:spPr>
          <a:xfrm>
            <a:off x="8934450" y="4057650"/>
            <a:ext cx="57150" cy="76200"/>
          </a:xfrm>
          <a:custGeom>
            <a:avLst/>
            <a:gdLst/>
            <a:ahLst/>
            <a:cxnLst/>
            <a:rect l="l" t="t" r="r" b="b"/>
            <a:pathLst>
              <a:path w="57150" h="76200">
                <a:moveTo>
                  <a:pt x="0" y="0"/>
                </a:moveTo>
                <a:lnTo>
                  <a:pt x="0" y="76200"/>
                </a:lnTo>
                <a:lnTo>
                  <a:pt x="57150" y="38100"/>
                </a:lnTo>
                <a:close/>
              </a:path>
            </a:pathLst>
          </a:custGeom>
          <a:solidFill>
            <a:srgbClr val="3D7DE4"/>
          </a:solidFill>
          <a:ln>
            <a:noFill/>
          </a:ln>
        </p:spPr>
      </p:sp>
      <p:sp>
        <p:nvSpPr>
          <p:cNvPr id="66" name="Rectangle 66"/>
          <p:cNvSpPr/>
          <p:nvPr/>
        </p:nvSpPr>
        <p:spPr>
          <a:xfrm>
            <a:off x="8982075" y="3581400"/>
            <a:ext cx="2600325" cy="1028700"/>
          </a:xfrm>
          <a:prstGeom prst="roundRect">
            <a:avLst>
              <a:gd name="adj" fmla="val 9259"/>
            </a:avLst>
          </a:prstGeom>
          <a:solidFill>
            <a:srgbClr val="FFFFFF"/>
          </a:solidFill>
          <a:ln w="14288">
            <a:solidFill>
              <a:srgbClr val="E2EBF8"/>
            </a:solidFill>
          </a:ln>
        </p:spPr>
      </p:sp>
      <p:sp>
        <p:nvSpPr>
          <p:cNvPr id="67" name="Rectangle 67"/>
          <p:cNvSpPr/>
          <p:nvPr/>
        </p:nvSpPr>
        <p:spPr>
          <a:xfrm>
            <a:off x="8982075" y="3581400"/>
            <a:ext cx="2600325" cy="38100"/>
          </a:xfrm>
          <a:prstGeom prst="roundRect">
            <a:avLst>
              <a:gd name="adj" fmla="val 50000"/>
            </a:avLst>
          </a:prstGeom>
          <a:solidFill>
            <a:srgbClr val="3D7DE4"/>
          </a:solidFill>
          <a:ln>
            <a:noFill/>
          </a:ln>
        </p:spPr>
      </p:sp>
      <p:sp>
        <p:nvSpPr>
          <p:cNvPr id="68" name="TextBox 68"/>
          <p:cNvSpPr txBox="1"/>
          <p:nvPr/>
        </p:nvSpPr>
        <p:spPr>
          <a:xfrm>
            <a:off x="9831884" y="3898106"/>
            <a:ext cx="891183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125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周回顾报告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9871710" y="4150995"/>
            <a:ext cx="811530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0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结果自动存档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9602248" y="4341495"/>
            <a:ext cx="1350454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00" dirty="0">
                <a:solidFill>
                  <a:srgbClr val="3D7DE4"/>
                </a:solidFill>
                <a:latin typeface="Arial"/>
                <a:ea typeface="Microsoft YaHei"/>
                <a:cs typeface="Arial"/>
              </a:rPr>
              <a:t>Pipeline Tracker 更新</a:t>
            </a:r>
          </a:p>
        </p:txBody>
      </p:sp>
      <p:sp>
        <p:nvSpPr>
          <p:cNvPr id="71" name="Rectangle 71"/>
          <p:cNvSpPr/>
          <p:nvPr/>
        </p:nvSpPr>
        <p:spPr>
          <a:xfrm>
            <a:off x="609600" y="4743450"/>
            <a:ext cx="10972800" cy="647700"/>
          </a:xfrm>
          <a:prstGeom prst="roundRect">
            <a:avLst>
              <a:gd name="adj" fmla="val 11765"/>
            </a:avLst>
          </a:prstGeom>
          <a:solidFill>
            <a:srgbClr val="FDF1EB"/>
          </a:solidFill>
          <a:ln>
            <a:noFill/>
          </a:ln>
        </p:spPr>
      </p:sp>
      <p:sp>
        <p:nvSpPr>
          <p:cNvPr id="72" name="Rectangle 72"/>
          <p:cNvSpPr/>
          <p:nvPr/>
        </p:nvSpPr>
        <p:spPr>
          <a:xfrm>
            <a:off x="609600" y="4743450"/>
            <a:ext cx="38100" cy="647700"/>
          </a:xfrm>
          <a:prstGeom prst="roundRect">
            <a:avLst>
              <a:gd name="adj" fmla="val 5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73" name="TextBox 73"/>
          <p:cNvSpPr txBox="1"/>
          <p:nvPr/>
        </p:nvSpPr>
        <p:spPr>
          <a:xfrm>
            <a:off x="803910" y="4861560"/>
            <a:ext cx="2238756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一次手写，之后永远是自动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806768" y="5133499"/>
            <a:ext cx="4396407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今天这 40 分钟的投入，是在建立一个系统，而不仅仅是完成一次任务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11438715" y="6649402"/>
            <a:ext cx="157020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105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17</a:t>
            </a:r>
          </a:p>
        </p:txBody>
      </p:sp>
    </p:spTree>
  </p:cSld>
  <p:clrMapOvr>
    <a:masterClrMapping/>
  </p:clrMapOvr>
  <p:transition xmlns:p14="http://schemas.microsoft.com/office/powerpoint/2010/main" p14:dur="4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>
            <a:noFill/>
          </a:ln>
        </p:spPr>
      </p:sp>
      <p:pic>
        <p:nvPicPr>
          <p:cNvPr id="3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023" y="95250"/>
            <a:ext cx="606053" cy="838200"/>
          </a:xfrm>
          <a:prstGeom prst="rect">
            <a:avLst/>
          </a:prstGeom>
        </p:spPr>
      </p:pic>
      <p:sp>
        <p:nvSpPr>
          <p:cNvPr id="4" name="Rectangle 4"/>
          <p:cNvSpPr/>
          <p:nvPr/>
        </p:nvSpPr>
        <p:spPr>
          <a:xfrm>
            <a:off x="609600" y="342900"/>
            <a:ext cx="47625" cy="495300"/>
          </a:xfrm>
          <a:prstGeom prst="roundRect">
            <a:avLst>
              <a:gd name="adj" fmla="val 4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5" name="TextBox 5"/>
          <p:cNvSpPr txBox="1"/>
          <p:nvPr/>
        </p:nvSpPr>
        <p:spPr>
          <a:xfrm>
            <a:off x="765810" y="337185"/>
            <a:ext cx="2138839" cy="548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27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这只是开始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4860" y="746760"/>
            <a:ext cx="5219929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b="1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JUST THE BEGINNING · 5 DIRECTIONS TO EXTEND YOUR PIPELINE</a:t>
            </a:r>
          </a:p>
        </p:txBody>
      </p:sp>
      <p:sp>
        <p:nvSpPr>
          <p:cNvPr id="7" name="Line 7"/>
          <p:cNvSpPr/>
          <p:nvPr/>
        </p:nvSpPr>
        <p:spPr>
          <a:xfrm>
            <a:off x="609600" y="1047750"/>
            <a:ext cx="10972800" cy="9525"/>
          </a:xfrm>
          <a:custGeom>
            <a:avLst/>
            <a:gdLst/>
            <a:ahLst/>
            <a:cxnLst/>
            <a:rect l="l" t="t" r="r" b="b"/>
            <a:pathLst>
              <a:path w="10972800" h="9525">
                <a:moveTo>
                  <a:pt x="0" y="0"/>
                </a:moveTo>
                <a:lnTo>
                  <a:pt x="10972800" y="0"/>
                </a:lnTo>
              </a:path>
            </a:pathLst>
          </a:custGeom>
          <a:noFill/>
          <a:ln w="14288">
            <a:solidFill>
              <a:srgbClr val="E0D8D0"/>
            </a:solidFill>
          </a:ln>
        </p:spPr>
      </p:sp>
      <p:sp>
        <p:nvSpPr>
          <p:cNvPr id="8" name="TextBox 8"/>
          <p:cNvSpPr txBox="1"/>
          <p:nvPr/>
        </p:nvSpPr>
        <p:spPr>
          <a:xfrm>
            <a:off x="3596580" y="1135856"/>
            <a:ext cx="4998839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12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今天这条 pipeline 跑通了。前四个方向把它铺宽，第五个把它凿深。</a:t>
            </a:r>
          </a:p>
        </p:txBody>
      </p:sp>
      <p:sp>
        <p:nvSpPr>
          <p:cNvPr id="9" name="Rectangle 9"/>
          <p:cNvSpPr/>
          <p:nvPr/>
        </p:nvSpPr>
        <p:spPr>
          <a:xfrm>
            <a:off x="609600" y="1371600"/>
            <a:ext cx="5372100" cy="1600200"/>
          </a:xfrm>
          <a:prstGeom prst="roundRect">
            <a:avLst>
              <a:gd name="adj" fmla="val 7143"/>
            </a:avLst>
          </a:prstGeom>
          <a:solidFill>
            <a:srgbClr val="FFFFFF"/>
          </a:solidFill>
          <a:ln w="14288">
            <a:solidFill>
              <a:srgbClr val="F0E8E2"/>
            </a:solidFill>
          </a:ln>
        </p:spPr>
      </p:sp>
      <p:sp>
        <p:nvSpPr>
          <p:cNvPr id="10" name="Rectangle 10"/>
          <p:cNvSpPr/>
          <p:nvPr/>
        </p:nvSpPr>
        <p:spPr>
          <a:xfrm>
            <a:off x="609600" y="1371600"/>
            <a:ext cx="5372100" cy="47625"/>
          </a:xfrm>
          <a:prstGeom prst="roundRect">
            <a:avLst>
              <a:gd name="adj" fmla="val 4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11" name="Rectangle 11"/>
          <p:cNvSpPr/>
          <p:nvPr/>
        </p:nvSpPr>
        <p:spPr>
          <a:xfrm>
            <a:off x="800100" y="1524000"/>
            <a:ext cx="342900" cy="342900"/>
          </a:xfrm>
          <a:prstGeom prst="roundRect">
            <a:avLst>
              <a:gd name="adj" fmla="val 22222"/>
            </a:avLst>
          </a:prstGeom>
          <a:solidFill>
            <a:srgbClr val="FDF1EB"/>
          </a:solidFill>
          <a:ln>
            <a:noFill/>
          </a:ln>
        </p:spPr>
      </p:sp>
      <p:sp>
        <p:nvSpPr>
          <p:cNvPr id="12" name="TextBox 12"/>
          <p:cNvSpPr txBox="1"/>
          <p:nvPr/>
        </p:nvSpPr>
        <p:spPr>
          <a:xfrm>
            <a:off x="878100" y="1623060"/>
            <a:ext cx="186900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200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01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40155" y="1587818"/>
            <a:ext cx="1276445" cy="2743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35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接入更多工具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46822" y="1815941"/>
            <a:ext cx="1134294" cy="167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825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MORE CONNECTORS</a:t>
            </a:r>
          </a:p>
        </p:txBody>
      </p:sp>
      <p:sp>
        <p:nvSpPr>
          <p:cNvPr id="15" name="Line 15"/>
          <p:cNvSpPr/>
          <p:nvPr/>
        </p:nvSpPr>
        <p:spPr>
          <a:xfrm>
            <a:off x="800100" y="2038350"/>
            <a:ext cx="4991100" cy="9525"/>
          </a:xfrm>
          <a:custGeom>
            <a:avLst/>
            <a:gdLst/>
            <a:ahLst/>
            <a:cxnLst/>
            <a:rect l="l" t="t" r="r" b="b"/>
            <a:pathLst>
              <a:path w="4991100" h="9525">
                <a:moveTo>
                  <a:pt x="0" y="0"/>
                </a:moveTo>
                <a:lnTo>
                  <a:pt x="4991100" y="0"/>
                </a:lnTo>
              </a:path>
            </a:pathLst>
          </a:custGeom>
          <a:noFill/>
          <a:ln w="9525">
            <a:solidFill>
              <a:srgbClr val="F0EDE8"/>
            </a:solidFill>
          </a:ln>
        </p:spPr>
      </p:sp>
      <p:sp>
        <p:nvSpPr>
          <p:cNvPr id="16" name="TextBox 16"/>
          <p:cNvSpPr txBox="1"/>
          <p:nvPr/>
        </p:nvSpPr>
        <p:spPr>
          <a:xfrm>
            <a:off x="787718" y="2104549"/>
            <a:ext cx="1754910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今天演示用了 Google Drive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87718" y="2295049"/>
            <a:ext cx="1811869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还可接 Slack · Gmail · 日历</a:t>
            </a:r>
          </a:p>
        </p:txBody>
      </p:sp>
      <p:sp>
        <p:nvSpPr>
          <p:cNvPr id="18" name="Rectangle 18"/>
          <p:cNvSpPr/>
          <p:nvPr/>
        </p:nvSpPr>
        <p:spPr>
          <a:xfrm>
            <a:off x="6210300" y="1371600"/>
            <a:ext cx="5372100" cy="1600200"/>
          </a:xfrm>
          <a:prstGeom prst="roundRect">
            <a:avLst>
              <a:gd name="adj" fmla="val 7143"/>
            </a:avLst>
          </a:prstGeom>
          <a:solidFill>
            <a:srgbClr val="FFFFFF"/>
          </a:solidFill>
          <a:ln w="14288">
            <a:solidFill>
              <a:srgbClr val="E2EBF8"/>
            </a:solidFill>
          </a:ln>
        </p:spPr>
      </p:sp>
      <p:sp>
        <p:nvSpPr>
          <p:cNvPr id="19" name="Rectangle 19"/>
          <p:cNvSpPr/>
          <p:nvPr/>
        </p:nvSpPr>
        <p:spPr>
          <a:xfrm>
            <a:off x="6210300" y="1371600"/>
            <a:ext cx="5372100" cy="47625"/>
          </a:xfrm>
          <a:prstGeom prst="roundRect">
            <a:avLst>
              <a:gd name="adj" fmla="val 40000"/>
            </a:avLst>
          </a:prstGeom>
          <a:solidFill>
            <a:srgbClr val="3D7DE4"/>
          </a:solidFill>
          <a:ln>
            <a:noFill/>
          </a:ln>
        </p:spPr>
      </p:sp>
      <p:sp>
        <p:nvSpPr>
          <p:cNvPr id="20" name="Rectangle 20"/>
          <p:cNvSpPr/>
          <p:nvPr/>
        </p:nvSpPr>
        <p:spPr>
          <a:xfrm>
            <a:off x="6400800" y="1524000"/>
            <a:ext cx="342900" cy="342900"/>
          </a:xfrm>
          <a:prstGeom prst="roundRect">
            <a:avLst>
              <a:gd name="adj" fmla="val 22222"/>
            </a:avLst>
          </a:prstGeom>
          <a:solidFill>
            <a:srgbClr val="EDF2FC"/>
          </a:solidFill>
          <a:ln>
            <a:noFill/>
          </a:ln>
        </p:spPr>
      </p:sp>
      <p:sp>
        <p:nvSpPr>
          <p:cNvPr id="21" name="TextBox 21"/>
          <p:cNvSpPr txBox="1"/>
          <p:nvPr/>
        </p:nvSpPr>
        <p:spPr>
          <a:xfrm>
            <a:off x="6455797" y="1623060"/>
            <a:ext cx="232905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200" b="1" dirty="0">
                <a:solidFill>
                  <a:srgbClr val="3D7DE4"/>
                </a:solidFill>
                <a:latin typeface="Arial"/>
                <a:ea typeface="Microsoft YaHei"/>
                <a:cs typeface="Arial"/>
              </a:rPr>
              <a:t>02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840855" y="1587818"/>
            <a:ext cx="1131527" cy="2743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35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封装成 Skill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847522" y="1815941"/>
            <a:ext cx="1108991" cy="167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825" b="1" dirty="0">
                <a:solidFill>
                  <a:srgbClr val="3D7DE4"/>
                </a:solidFill>
                <a:latin typeface="Arial"/>
                <a:ea typeface="Microsoft YaHei"/>
                <a:cs typeface="Arial"/>
              </a:rPr>
              <a:t>PACKAGED AS SKILL</a:t>
            </a:r>
          </a:p>
        </p:txBody>
      </p:sp>
      <p:sp>
        <p:nvSpPr>
          <p:cNvPr id="24" name="Line 24"/>
          <p:cNvSpPr/>
          <p:nvPr/>
        </p:nvSpPr>
        <p:spPr>
          <a:xfrm>
            <a:off x="6400800" y="2038350"/>
            <a:ext cx="4991100" cy="9525"/>
          </a:xfrm>
          <a:custGeom>
            <a:avLst/>
            <a:gdLst/>
            <a:ahLst/>
            <a:cxnLst/>
            <a:rect l="l" t="t" r="r" b="b"/>
            <a:pathLst>
              <a:path w="4991100" h="9525">
                <a:moveTo>
                  <a:pt x="0" y="0"/>
                </a:moveTo>
                <a:lnTo>
                  <a:pt x="4991100" y="0"/>
                </a:lnTo>
              </a:path>
            </a:pathLst>
          </a:custGeom>
          <a:noFill/>
          <a:ln w="9525">
            <a:solidFill>
              <a:srgbClr val="E8EEF8"/>
            </a:solidFill>
          </a:ln>
        </p:spPr>
      </p:sp>
      <p:sp>
        <p:nvSpPr>
          <p:cNvPr id="25" name="TextBox 25"/>
          <p:cNvSpPr txBox="1"/>
          <p:nvPr/>
        </p:nvSpPr>
        <p:spPr>
          <a:xfrm>
            <a:off x="6845618" y="2104549"/>
            <a:ext cx="1954268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把今天的 pipeline 打包成 Skill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845618" y="2295049"/>
            <a:ext cx="1875949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下次一行触发，任意项目复用</a:t>
            </a:r>
          </a:p>
        </p:txBody>
      </p:sp>
      <p:sp>
        <p:nvSpPr>
          <p:cNvPr id="27" name="Rectangle 27"/>
          <p:cNvSpPr/>
          <p:nvPr/>
        </p:nvSpPr>
        <p:spPr>
          <a:xfrm>
            <a:off x="609600" y="3067050"/>
            <a:ext cx="5372100" cy="1600200"/>
          </a:xfrm>
          <a:prstGeom prst="roundRect">
            <a:avLst>
              <a:gd name="adj" fmla="val 7143"/>
            </a:avLst>
          </a:prstGeom>
          <a:solidFill>
            <a:srgbClr val="FFFFFF"/>
          </a:solidFill>
          <a:ln w="14288">
            <a:solidFill>
              <a:srgbClr val="D6EEE3"/>
            </a:solidFill>
          </a:ln>
        </p:spPr>
      </p:sp>
      <p:sp>
        <p:nvSpPr>
          <p:cNvPr id="28" name="Rectangle 28"/>
          <p:cNvSpPr/>
          <p:nvPr/>
        </p:nvSpPr>
        <p:spPr>
          <a:xfrm>
            <a:off x="609600" y="3067050"/>
            <a:ext cx="5372100" cy="47625"/>
          </a:xfrm>
          <a:prstGeom prst="roundRect">
            <a:avLst>
              <a:gd name="adj" fmla="val 40000"/>
            </a:avLst>
          </a:prstGeom>
          <a:solidFill>
            <a:srgbClr val="3A9E6A"/>
          </a:solidFill>
          <a:ln>
            <a:noFill/>
          </a:ln>
        </p:spPr>
      </p:sp>
      <p:sp>
        <p:nvSpPr>
          <p:cNvPr id="29" name="Rectangle 29"/>
          <p:cNvSpPr/>
          <p:nvPr/>
        </p:nvSpPr>
        <p:spPr>
          <a:xfrm>
            <a:off x="800100" y="3219450"/>
            <a:ext cx="342900" cy="342900"/>
          </a:xfrm>
          <a:prstGeom prst="roundRect">
            <a:avLst>
              <a:gd name="adj" fmla="val 22222"/>
            </a:avLst>
          </a:prstGeom>
          <a:solidFill>
            <a:srgbClr val="EAF7F0"/>
          </a:solidFill>
          <a:ln>
            <a:noFill/>
          </a:ln>
        </p:spPr>
      </p:sp>
      <p:sp>
        <p:nvSpPr>
          <p:cNvPr id="30" name="TextBox 30"/>
          <p:cNvSpPr txBox="1"/>
          <p:nvPr/>
        </p:nvSpPr>
        <p:spPr>
          <a:xfrm>
            <a:off x="855097" y="3318510"/>
            <a:ext cx="232905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200" b="1" dirty="0">
                <a:solidFill>
                  <a:srgbClr val="3A9E6A"/>
                </a:solidFill>
                <a:latin typeface="Arial"/>
                <a:ea typeface="Microsoft YaHei"/>
                <a:cs typeface="Arial"/>
              </a:rPr>
              <a:t>03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40155" y="3283268"/>
            <a:ext cx="1845766" cy="2743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35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加 Schedule 定时跑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46822" y="3511391"/>
            <a:ext cx="1425281" cy="167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825" b="1" dirty="0">
                <a:solidFill>
                  <a:srgbClr val="3A9E6A"/>
                </a:solidFill>
                <a:latin typeface="Arial"/>
                <a:ea typeface="Microsoft YaHei"/>
                <a:cs typeface="Arial"/>
              </a:rPr>
              <a:t>SCHEDULED AUTOMATION</a:t>
            </a:r>
          </a:p>
        </p:txBody>
      </p:sp>
      <p:sp>
        <p:nvSpPr>
          <p:cNvPr id="33" name="Line 33"/>
          <p:cNvSpPr/>
          <p:nvPr/>
        </p:nvSpPr>
        <p:spPr>
          <a:xfrm>
            <a:off x="800100" y="3733800"/>
            <a:ext cx="4991100" cy="9525"/>
          </a:xfrm>
          <a:custGeom>
            <a:avLst/>
            <a:gdLst/>
            <a:ahLst/>
            <a:cxnLst/>
            <a:rect l="l" t="t" r="r" b="b"/>
            <a:pathLst>
              <a:path w="4991100" h="9525">
                <a:moveTo>
                  <a:pt x="0" y="0"/>
                </a:moveTo>
                <a:lnTo>
                  <a:pt x="4991100" y="0"/>
                </a:lnTo>
              </a:path>
            </a:pathLst>
          </a:custGeom>
          <a:noFill/>
          <a:ln w="9525">
            <a:solidFill>
              <a:srgbClr val="D6EEE3"/>
            </a:solidFill>
          </a:ln>
        </p:spPr>
      </p:sp>
      <p:sp>
        <p:nvSpPr>
          <p:cNvPr id="34" name="TextBox 34"/>
          <p:cNvSpPr txBox="1"/>
          <p:nvPr/>
        </p:nvSpPr>
        <p:spPr>
          <a:xfrm>
            <a:off x="787718" y="3799999"/>
            <a:ext cx="1021556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不需要手动触发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87718" y="3990499"/>
            <a:ext cx="1505712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每天早上自动扫描新 JD</a:t>
            </a:r>
          </a:p>
        </p:txBody>
      </p:sp>
      <p:sp>
        <p:nvSpPr>
          <p:cNvPr id="36" name="Rectangle 36"/>
          <p:cNvSpPr/>
          <p:nvPr/>
        </p:nvSpPr>
        <p:spPr>
          <a:xfrm>
            <a:off x="6210300" y="3067050"/>
            <a:ext cx="5372100" cy="1600200"/>
          </a:xfrm>
          <a:prstGeom prst="roundRect">
            <a:avLst>
              <a:gd name="adj" fmla="val 7143"/>
            </a:avLst>
          </a:prstGeom>
          <a:solidFill>
            <a:srgbClr val="FFFFFF"/>
          </a:solidFill>
          <a:ln w="14288">
            <a:solidFill>
              <a:srgbClr val="E8DDF5"/>
            </a:solidFill>
          </a:ln>
        </p:spPr>
      </p:sp>
      <p:sp>
        <p:nvSpPr>
          <p:cNvPr id="37" name="Rectangle 37"/>
          <p:cNvSpPr/>
          <p:nvPr/>
        </p:nvSpPr>
        <p:spPr>
          <a:xfrm>
            <a:off x="6210300" y="3067050"/>
            <a:ext cx="5372100" cy="47625"/>
          </a:xfrm>
          <a:prstGeom prst="roundRect">
            <a:avLst>
              <a:gd name="adj" fmla="val 40000"/>
            </a:avLst>
          </a:prstGeom>
          <a:solidFill>
            <a:srgbClr val="7B5EA7"/>
          </a:solidFill>
          <a:ln>
            <a:noFill/>
          </a:ln>
        </p:spPr>
      </p:sp>
      <p:sp>
        <p:nvSpPr>
          <p:cNvPr id="38" name="Rectangle 38"/>
          <p:cNvSpPr/>
          <p:nvPr/>
        </p:nvSpPr>
        <p:spPr>
          <a:xfrm>
            <a:off x="6400800" y="3219450"/>
            <a:ext cx="342900" cy="342900"/>
          </a:xfrm>
          <a:prstGeom prst="roundRect">
            <a:avLst>
              <a:gd name="adj" fmla="val 22222"/>
            </a:avLst>
          </a:prstGeom>
          <a:solidFill>
            <a:srgbClr val="F2EEF8"/>
          </a:solidFill>
          <a:ln>
            <a:noFill/>
          </a:ln>
        </p:spPr>
      </p:sp>
      <p:sp>
        <p:nvSpPr>
          <p:cNvPr id="39" name="TextBox 39"/>
          <p:cNvSpPr txBox="1"/>
          <p:nvPr/>
        </p:nvSpPr>
        <p:spPr>
          <a:xfrm>
            <a:off x="6455797" y="3318510"/>
            <a:ext cx="232905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200" b="1" dirty="0">
                <a:solidFill>
                  <a:srgbClr val="7B5EA7"/>
                </a:solidFill>
                <a:latin typeface="Arial"/>
                <a:ea typeface="Microsoft YaHei"/>
                <a:cs typeface="Arial"/>
              </a:rPr>
              <a:t>04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840855" y="3283268"/>
            <a:ext cx="2052792" cy="2743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35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用 Dispatch 移动触发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6847522" y="3511391"/>
            <a:ext cx="1020430" cy="167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825" b="1" dirty="0">
                <a:solidFill>
                  <a:srgbClr val="7B5EA7"/>
                </a:solidFill>
                <a:latin typeface="Arial"/>
                <a:ea typeface="Microsoft YaHei"/>
                <a:cs typeface="Arial"/>
              </a:rPr>
              <a:t>MOBILE DISPATCH</a:t>
            </a:r>
          </a:p>
        </p:txBody>
      </p:sp>
      <p:sp>
        <p:nvSpPr>
          <p:cNvPr id="42" name="Line 42"/>
          <p:cNvSpPr/>
          <p:nvPr/>
        </p:nvSpPr>
        <p:spPr>
          <a:xfrm>
            <a:off x="6400800" y="3733800"/>
            <a:ext cx="4991100" cy="9525"/>
          </a:xfrm>
          <a:custGeom>
            <a:avLst/>
            <a:gdLst/>
            <a:ahLst/>
            <a:cxnLst/>
            <a:rect l="l" t="t" r="r" b="b"/>
            <a:pathLst>
              <a:path w="4991100" h="9525">
                <a:moveTo>
                  <a:pt x="0" y="0"/>
                </a:moveTo>
                <a:lnTo>
                  <a:pt x="4991100" y="0"/>
                </a:lnTo>
              </a:path>
            </a:pathLst>
          </a:custGeom>
          <a:noFill/>
          <a:ln w="9525">
            <a:solidFill>
              <a:srgbClr val="EDE8F5"/>
            </a:solidFill>
          </a:ln>
        </p:spPr>
      </p:sp>
      <p:sp>
        <p:nvSpPr>
          <p:cNvPr id="43" name="TextBox 43"/>
          <p:cNvSpPr txBox="1"/>
          <p:nvPr/>
        </p:nvSpPr>
        <p:spPr>
          <a:xfrm>
            <a:off x="6845618" y="3799999"/>
            <a:ext cx="1306354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就像今天花絮展示的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6845618" y="3990499"/>
            <a:ext cx="1875949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手机一句话，流水线自动跑完</a:t>
            </a:r>
          </a:p>
        </p:txBody>
      </p:sp>
      <p:sp>
        <p:nvSpPr>
          <p:cNvPr id="45" name="Rectangle 45"/>
          <p:cNvSpPr/>
          <p:nvPr/>
        </p:nvSpPr>
        <p:spPr>
          <a:xfrm>
            <a:off x="609600" y="4762500"/>
            <a:ext cx="10972800" cy="1600200"/>
          </a:xfrm>
          <a:prstGeom prst="roundRect">
            <a:avLst>
              <a:gd name="adj" fmla="val 7143"/>
            </a:avLst>
          </a:prstGeom>
          <a:solidFill>
            <a:srgbClr val="FFFFFF"/>
          </a:solidFill>
          <a:ln w="14288">
            <a:solidFill>
              <a:srgbClr val="EDE0C0"/>
            </a:solidFill>
          </a:ln>
        </p:spPr>
      </p:sp>
      <p:sp>
        <p:nvSpPr>
          <p:cNvPr id="46" name="Rectangle 46"/>
          <p:cNvSpPr/>
          <p:nvPr/>
        </p:nvSpPr>
        <p:spPr>
          <a:xfrm>
            <a:off x="609600" y="4762500"/>
            <a:ext cx="10972800" cy="47625"/>
          </a:xfrm>
          <a:prstGeom prst="roundRect">
            <a:avLst>
              <a:gd name="adj" fmla="val 40000"/>
            </a:avLst>
          </a:prstGeom>
          <a:solidFill>
            <a:srgbClr val="B07820"/>
          </a:solidFill>
          <a:ln>
            <a:noFill/>
          </a:ln>
        </p:spPr>
      </p:sp>
      <p:sp>
        <p:nvSpPr>
          <p:cNvPr id="47" name="Rectangle 47"/>
          <p:cNvSpPr/>
          <p:nvPr/>
        </p:nvSpPr>
        <p:spPr>
          <a:xfrm>
            <a:off x="800100" y="4914900"/>
            <a:ext cx="342900" cy="342900"/>
          </a:xfrm>
          <a:prstGeom prst="roundRect">
            <a:avLst>
              <a:gd name="adj" fmla="val 22222"/>
            </a:avLst>
          </a:prstGeom>
          <a:solidFill>
            <a:srgbClr val="FEF6DC"/>
          </a:solidFill>
          <a:ln>
            <a:noFill/>
          </a:ln>
        </p:spPr>
      </p:sp>
      <p:sp>
        <p:nvSpPr>
          <p:cNvPr id="48" name="TextBox 48"/>
          <p:cNvSpPr txBox="1"/>
          <p:nvPr/>
        </p:nvSpPr>
        <p:spPr>
          <a:xfrm>
            <a:off x="855097" y="5013960"/>
            <a:ext cx="232905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200" b="1" dirty="0">
                <a:solidFill>
                  <a:srgbClr val="B07820"/>
                </a:solidFill>
                <a:latin typeface="Arial"/>
                <a:ea typeface="Microsoft YaHei"/>
                <a:cs typeface="Arial"/>
              </a:rPr>
              <a:t>05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240155" y="4978718"/>
            <a:ext cx="1969982" cy="2743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35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把 Agent 凿深成专家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246822" y="5206841"/>
            <a:ext cx="2216004" cy="167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825" b="1" dirty="0">
                <a:solidFill>
                  <a:srgbClr val="B07820"/>
                </a:solidFill>
                <a:latin typeface="Arial"/>
                <a:ea typeface="Microsoft YaHei"/>
                <a:cs typeface="Arial"/>
              </a:rPr>
              <a:t>DEEPEN ONE AGENT · EXPERT DECISION</a:t>
            </a:r>
          </a:p>
        </p:txBody>
      </p:sp>
      <p:sp>
        <p:nvSpPr>
          <p:cNvPr id="51" name="Line 51"/>
          <p:cNvSpPr/>
          <p:nvPr/>
        </p:nvSpPr>
        <p:spPr>
          <a:xfrm>
            <a:off x="800100" y="5429250"/>
            <a:ext cx="10591800" cy="9525"/>
          </a:xfrm>
          <a:custGeom>
            <a:avLst/>
            <a:gdLst/>
            <a:ahLst/>
            <a:cxnLst/>
            <a:rect l="l" t="t" r="r" b="b"/>
            <a:pathLst>
              <a:path w="10591800" h="9525">
                <a:moveTo>
                  <a:pt x="0" y="0"/>
                </a:moveTo>
                <a:lnTo>
                  <a:pt x="10591800" y="0"/>
                </a:lnTo>
              </a:path>
            </a:pathLst>
          </a:custGeom>
          <a:noFill/>
          <a:ln w="9525">
            <a:solidFill>
              <a:srgbClr val="EDE0C0"/>
            </a:solidFill>
          </a:ln>
        </p:spPr>
      </p:sp>
      <p:sp>
        <p:nvSpPr>
          <p:cNvPr id="52" name="TextBox 52"/>
          <p:cNvSpPr txBox="1"/>
          <p:nvPr/>
        </p:nvSpPr>
        <p:spPr>
          <a:xfrm>
            <a:off x="787718" y="5514499"/>
            <a:ext cx="3449455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挑一个关键 Agent（比如「值不值得投」），往深里凿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787718" y="5724049"/>
            <a:ext cx="3157538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从「帮你写分析」升级成「帮你做不自欺的决策」</a:t>
            </a:r>
          </a:p>
        </p:txBody>
      </p:sp>
      <p:sp>
        <p:nvSpPr>
          <p:cNvPr id="54" name="Rectangle 54"/>
          <p:cNvSpPr/>
          <p:nvPr/>
        </p:nvSpPr>
        <p:spPr>
          <a:xfrm>
            <a:off x="7810500" y="4914900"/>
            <a:ext cx="3390900" cy="1143000"/>
          </a:xfrm>
          <a:prstGeom prst="roundRect">
            <a:avLst>
              <a:gd name="adj" fmla="val 6667"/>
            </a:avLst>
          </a:prstGeom>
          <a:solidFill>
            <a:srgbClr val="FEF6DC"/>
          </a:solidFill>
          <a:ln>
            <a:noFill/>
          </a:ln>
        </p:spPr>
      </p:sp>
      <p:sp>
        <p:nvSpPr>
          <p:cNvPr id="55" name="TextBox 55"/>
          <p:cNvSpPr txBox="1"/>
          <p:nvPr/>
        </p:nvSpPr>
        <p:spPr>
          <a:xfrm>
            <a:off x="8848534" y="5115878"/>
            <a:ext cx="1314831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050" b="1" dirty="0">
                <a:solidFill>
                  <a:srgbClr val="B07820"/>
                </a:solidFill>
                <a:latin typeface="Arial"/>
                <a:ea typeface="Microsoft YaHei"/>
                <a:cs typeface="Arial"/>
              </a:rPr>
              <a:t>今天：轻量提示词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9434584" y="5302568"/>
            <a:ext cx="142732" cy="2743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350" dirty="0">
                <a:solidFill>
                  <a:srgbClr val="B07820"/>
                </a:solidFill>
                <a:latin typeface="Arial"/>
                <a:ea typeface="Microsoft YaHei"/>
                <a:cs typeface="Arial"/>
              </a:rPr>
              <a:t>↓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8502341" y="5544502"/>
            <a:ext cx="2007218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050" b="1" dirty="0">
                <a:solidFill>
                  <a:srgbClr val="B07820"/>
                </a:solidFill>
                <a:latin typeface="Arial"/>
                <a:ea typeface="Microsoft YaHei"/>
                <a:cs typeface="Arial"/>
              </a:rPr>
              <a:t>加：人设 + 铁律 + 反扣应对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9434584" y="5731192"/>
            <a:ext cx="142732" cy="2743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350" dirty="0">
                <a:solidFill>
                  <a:srgbClr val="B07820"/>
                </a:solidFill>
                <a:latin typeface="Arial"/>
                <a:ea typeface="Microsoft YaHei"/>
                <a:cs typeface="Arial"/>
              </a:rPr>
              <a:t>↓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8920413" y="5895499"/>
            <a:ext cx="1171075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dirty="0">
                <a:solidFill>
                  <a:srgbClr val="B07820"/>
                </a:solidFill>
                <a:latin typeface="Arial"/>
                <a:ea typeface="Microsoft YaHei"/>
                <a:cs typeface="Arial"/>
              </a:rPr>
              <a:t>专家级决策 Agent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1438715" y="6649402"/>
            <a:ext cx="157020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105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18</a:t>
            </a:r>
          </a:p>
        </p:txBody>
      </p:sp>
    </p:spTree>
  </p:cSld>
  <p:clrMapOvr>
    <a:masterClrMapping/>
  </p:clrMapOvr>
  <p:transition xmlns:p14="http://schemas.microsoft.com/office/powerpoint/2010/main" p14:dur="4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>
            <a:noFill/>
          </a:ln>
        </p:spPr>
      </p:sp>
      <p:sp>
        <p:nvSpPr>
          <p:cNvPr id="3" name="Rectangle 3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gradFill>
            <a:gsLst>
              <a:gs pos="0">
                <a:srgbClr val="FEF2E8"/>
              </a:gs>
              <a:gs pos="100000">
                <a:srgbClr val="FAFAF8"/>
              </a:gs>
            </a:gsLst>
            <a:lin ang="0" scaled="1"/>
          </a:gradFill>
          <a:ln>
            <a:noFill/>
          </a:ln>
        </p:spPr>
      </p:sp>
      <p:pic>
        <p:nvPicPr>
          <p:cNvPr id="4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023" y="95250"/>
            <a:ext cx="606053" cy="838200"/>
          </a:xfrm>
          <a:prstGeom prst="rect">
            <a:avLst/>
          </a:prstGeom>
        </p:spPr>
      </p:pic>
      <p:sp>
        <p:nvSpPr>
          <p:cNvPr id="5" name="Rectangle 5"/>
          <p:cNvSpPr/>
          <p:nvPr/>
        </p:nvSpPr>
        <p:spPr>
          <a:xfrm>
            <a:off x="609600" y="342900"/>
            <a:ext cx="47625" cy="495300"/>
          </a:xfrm>
          <a:prstGeom prst="roundRect">
            <a:avLst>
              <a:gd name="adj" fmla="val 4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6" name="TextBox 6"/>
          <p:cNvSpPr txBox="1"/>
          <p:nvPr/>
        </p:nvSpPr>
        <p:spPr>
          <a:xfrm>
            <a:off x="765810" y="337185"/>
            <a:ext cx="1310735" cy="548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27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关于我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86765" y="762952"/>
            <a:ext cx="2349960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05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你今天的向导 · 为什么我可以教你</a:t>
            </a:r>
          </a:p>
        </p:txBody>
      </p:sp>
      <p:sp>
        <p:nvSpPr>
          <p:cNvPr id="8" name="Line 8"/>
          <p:cNvSpPr/>
          <p:nvPr/>
        </p:nvSpPr>
        <p:spPr>
          <a:xfrm>
            <a:off x="609600" y="1028700"/>
            <a:ext cx="10972800" cy="9525"/>
          </a:xfrm>
          <a:custGeom>
            <a:avLst/>
            <a:gdLst/>
            <a:ahLst/>
            <a:cxnLst/>
            <a:rect l="l" t="t" r="r" b="b"/>
            <a:pathLst>
              <a:path w="10972800" h="9525">
                <a:moveTo>
                  <a:pt x="0" y="0"/>
                </a:moveTo>
                <a:lnTo>
                  <a:pt x="10972800" y="0"/>
                </a:lnTo>
              </a:path>
            </a:pathLst>
          </a:custGeom>
          <a:noFill/>
          <a:ln w="14288">
            <a:solidFill>
              <a:srgbClr val="E0D8D0"/>
            </a:solidFill>
          </a:ln>
        </p:spPr>
      </p:sp>
      <p:sp>
        <p:nvSpPr>
          <p:cNvPr id="9" name="Ellipse 9"/>
          <p:cNvSpPr/>
          <p:nvPr/>
        </p:nvSpPr>
        <p:spPr>
          <a:xfrm>
            <a:off x="1143000" y="1504950"/>
            <a:ext cx="1905000" cy="1905000"/>
          </a:xfrm>
          <a:prstGeom prst="ellipse">
            <a:avLst/>
          </a:prstGeom>
          <a:solidFill>
            <a:srgbClr val="FEF2E8"/>
          </a:solidFill>
          <a:ln w="28575">
            <a:solidFill>
              <a:srgbClr val="C96133"/>
            </a:solidFill>
          </a:ln>
        </p:spPr>
      </p:sp>
      <p:pic>
        <p:nvPicPr>
          <p:cNvPr id="10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1543050"/>
            <a:ext cx="1828800" cy="1828800"/>
          </a:xfrm>
          <a:prstGeom prst="ellipse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352290" y="3507105"/>
            <a:ext cx="1486419" cy="4267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21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Austin Xu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23070" y="3849052"/>
            <a:ext cx="1544860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05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Engineering Manager</a:t>
            </a:r>
          </a:p>
        </p:txBody>
      </p:sp>
      <p:sp>
        <p:nvSpPr>
          <p:cNvPr id="13" name="Rectangle 13"/>
          <p:cNvSpPr/>
          <p:nvPr/>
        </p:nvSpPr>
        <p:spPr>
          <a:xfrm>
            <a:off x="1371600" y="4057650"/>
            <a:ext cx="1447800" cy="247650"/>
          </a:xfrm>
          <a:prstGeom prst="roundRect">
            <a:avLst>
              <a:gd name="adj" fmla="val 50000"/>
            </a:avLst>
          </a:prstGeom>
          <a:solidFill>
            <a:srgbClr val="FEF2E8"/>
          </a:solidFill>
          <a:ln w="9525">
            <a:solidFill>
              <a:srgbClr val="C96133">
                <a:alpha val="40000"/>
              </a:srgbClr>
            </a:solidFill>
          </a:ln>
        </p:spPr>
      </p:sp>
      <p:sp>
        <p:nvSpPr>
          <p:cNvPr id="14" name="TextBox 14"/>
          <p:cNvSpPr txBox="1"/>
          <p:nvPr/>
        </p:nvSpPr>
        <p:spPr>
          <a:xfrm>
            <a:off x="1235845" y="4123849"/>
            <a:ext cx="1719310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San Jose, CA · 500强企业</a:t>
            </a:r>
          </a:p>
        </p:txBody>
      </p:sp>
      <p:sp>
        <p:nvSpPr>
          <p:cNvPr id="15" name="Line 15"/>
          <p:cNvSpPr/>
          <p:nvPr/>
        </p:nvSpPr>
        <p:spPr>
          <a:xfrm>
            <a:off x="762000" y="4438650"/>
            <a:ext cx="2667000" cy="9525"/>
          </a:xfrm>
          <a:custGeom>
            <a:avLst/>
            <a:gdLst/>
            <a:ahLst/>
            <a:cxnLst/>
            <a:rect l="l" t="t" r="r" b="b"/>
            <a:pathLst>
              <a:path w="2667000" h="9525">
                <a:moveTo>
                  <a:pt x="0" y="0"/>
                </a:moveTo>
                <a:lnTo>
                  <a:pt x="2667000" y="0"/>
                </a:lnTo>
              </a:path>
            </a:pathLst>
          </a:custGeom>
          <a:noFill/>
          <a:ln w="14288">
            <a:solidFill>
              <a:srgbClr val="E0D8D0"/>
            </a:solidFill>
          </a:ln>
        </p:spPr>
      </p:sp>
      <p:sp>
        <p:nvSpPr>
          <p:cNvPr id="16" name="TextBox 16"/>
          <p:cNvSpPr txBox="1"/>
          <p:nvPr/>
        </p:nvSpPr>
        <p:spPr>
          <a:xfrm>
            <a:off x="1530787" y="4545806"/>
            <a:ext cx="1129427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12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写了 20 年代码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40559" y="4755356"/>
            <a:ext cx="1909882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12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现在用 AI 写得更快、更好</a:t>
            </a:r>
          </a:p>
        </p:txBody>
      </p:sp>
      <p:sp>
        <p:nvSpPr>
          <p:cNvPr id="18" name="Line 18"/>
          <p:cNvSpPr/>
          <p:nvPr/>
        </p:nvSpPr>
        <p:spPr>
          <a:xfrm>
            <a:off x="3905250" y="1104900"/>
            <a:ext cx="9525" cy="4324350"/>
          </a:xfrm>
          <a:custGeom>
            <a:avLst/>
            <a:gdLst/>
            <a:ahLst/>
            <a:cxnLst/>
            <a:rect l="l" t="t" r="r" b="b"/>
            <a:pathLst>
              <a:path w="9525" h="4324350">
                <a:moveTo>
                  <a:pt x="0" y="0"/>
                </a:moveTo>
                <a:lnTo>
                  <a:pt x="0" y="4324350"/>
                </a:lnTo>
              </a:path>
            </a:pathLst>
          </a:custGeom>
          <a:noFill/>
          <a:ln w="14288">
            <a:solidFill>
              <a:srgbClr val="E0D8D0"/>
            </a:solidFill>
          </a:ln>
        </p:spPr>
      </p:sp>
      <p:sp>
        <p:nvSpPr>
          <p:cNvPr id="19" name="Rectangle 19"/>
          <p:cNvSpPr/>
          <p:nvPr/>
        </p:nvSpPr>
        <p:spPr>
          <a:xfrm>
            <a:off x="4191000" y="1181100"/>
            <a:ext cx="7162800" cy="1047750"/>
          </a:xfrm>
          <a:prstGeom prst="roundRect">
            <a:avLst>
              <a:gd name="adj" fmla="val 9091"/>
            </a:avLst>
          </a:prstGeom>
          <a:solidFill>
            <a:srgbClr val="FFFFFF"/>
          </a:solidFill>
          <a:ln w="14288">
            <a:solidFill>
              <a:srgbClr val="E0D8D0"/>
            </a:solidFill>
          </a:ln>
        </p:spPr>
      </p:sp>
      <p:sp>
        <p:nvSpPr>
          <p:cNvPr id="20" name="Rectangle 20"/>
          <p:cNvSpPr/>
          <p:nvPr/>
        </p:nvSpPr>
        <p:spPr>
          <a:xfrm>
            <a:off x="4191000" y="1181100"/>
            <a:ext cx="57150" cy="1047750"/>
          </a:xfrm>
          <a:prstGeom prst="roundRect">
            <a:avLst>
              <a:gd name="adj" fmla="val 50000"/>
            </a:avLst>
          </a:prstGeom>
          <a:solidFill>
            <a:srgbClr val="4F46E5"/>
          </a:solidFill>
          <a:ln>
            <a:noFill/>
          </a:ln>
        </p:spPr>
      </p:sp>
      <p:sp>
        <p:nvSpPr>
          <p:cNvPr id="21" name="Ellipse 21"/>
          <p:cNvSpPr/>
          <p:nvPr/>
        </p:nvSpPr>
        <p:spPr>
          <a:xfrm>
            <a:off x="4533900" y="1476375"/>
            <a:ext cx="457200" cy="457200"/>
          </a:xfrm>
          <a:prstGeom prst="ellipse">
            <a:avLst/>
          </a:prstGeom>
          <a:solidFill>
            <a:srgbClr val="EEF2FF"/>
          </a:solidFill>
          <a:ln>
            <a:noFill/>
          </a:ln>
        </p:spPr>
      </p:sp>
      <p:sp>
        <p:nvSpPr>
          <p:cNvPr id="22" name="Freeform 22"/>
          <p:cNvSpPr/>
          <p:nvPr/>
        </p:nvSpPr>
        <p:spPr>
          <a:xfrm>
            <a:off x="4572000" y="1514475"/>
            <a:ext cx="381000" cy="361950"/>
          </a:xfrm>
          <a:custGeom>
            <a:avLst/>
            <a:gdLst/>
            <a:ahLst/>
            <a:cxnLst/>
            <a:rect l="l" t="t" r="r" b="b"/>
            <a:pathLst>
              <a:path w="381000" h="361950">
                <a:moveTo>
                  <a:pt x="381000" y="218656"/>
                </a:moveTo>
                <a:lnTo>
                  <a:pt x="381000" y="304800"/>
                </a:lnTo>
                <a:cubicBezTo>
                  <a:pt x="381000" y="336363"/>
                  <a:pt x="355413" y="361950"/>
                  <a:pt x="323850" y="361950"/>
                </a:cubicBezTo>
                <a:lnTo>
                  <a:pt x="57150" y="361950"/>
                </a:lnTo>
                <a:cubicBezTo>
                  <a:pt x="25587" y="361950"/>
                  <a:pt x="0" y="336363"/>
                  <a:pt x="0" y="304800"/>
                </a:cubicBezTo>
                <a:lnTo>
                  <a:pt x="0" y="218656"/>
                </a:lnTo>
                <a:lnTo>
                  <a:pt x="10535" y="223933"/>
                </a:lnTo>
                <a:cubicBezTo>
                  <a:pt x="123758" y="280963"/>
                  <a:pt x="257312" y="280949"/>
                  <a:pt x="370522" y="223895"/>
                </a:cubicBezTo>
                <a:lnTo>
                  <a:pt x="381000" y="218656"/>
                </a:lnTo>
                <a:close/>
                <a:moveTo>
                  <a:pt x="228600" y="0"/>
                </a:moveTo>
                <a:cubicBezTo>
                  <a:pt x="260163" y="0"/>
                  <a:pt x="285750" y="25587"/>
                  <a:pt x="285750" y="57150"/>
                </a:cubicBezTo>
                <a:lnTo>
                  <a:pt x="285750" y="76200"/>
                </a:lnTo>
                <a:lnTo>
                  <a:pt x="323850" y="76200"/>
                </a:lnTo>
                <a:cubicBezTo>
                  <a:pt x="355413" y="76200"/>
                  <a:pt x="381000" y="101787"/>
                  <a:pt x="381000" y="133350"/>
                </a:cubicBezTo>
                <a:lnTo>
                  <a:pt x="381000" y="176060"/>
                </a:lnTo>
                <a:lnTo>
                  <a:pt x="353435" y="189852"/>
                </a:lnTo>
                <a:cubicBezTo>
                  <a:pt x="253484" y="240231"/>
                  <a:pt x="135850" y="241539"/>
                  <a:pt x="34804" y="193396"/>
                </a:cubicBezTo>
                <a:lnTo>
                  <a:pt x="22479" y="187300"/>
                </a:lnTo>
                <a:lnTo>
                  <a:pt x="0" y="176060"/>
                </a:lnTo>
                <a:lnTo>
                  <a:pt x="0" y="133350"/>
                </a:lnTo>
                <a:cubicBezTo>
                  <a:pt x="0" y="101787"/>
                  <a:pt x="25587" y="76200"/>
                  <a:pt x="57150" y="76200"/>
                </a:cubicBezTo>
                <a:lnTo>
                  <a:pt x="95250" y="76200"/>
                </a:lnTo>
                <a:lnTo>
                  <a:pt x="95250" y="57150"/>
                </a:lnTo>
                <a:cubicBezTo>
                  <a:pt x="95250" y="25587"/>
                  <a:pt x="120837" y="0"/>
                  <a:pt x="152400" y="0"/>
                </a:cubicBezTo>
                <a:lnTo>
                  <a:pt x="228600" y="0"/>
                </a:lnTo>
                <a:close/>
                <a:moveTo>
                  <a:pt x="190500" y="152400"/>
                </a:moveTo>
                <a:cubicBezTo>
                  <a:pt x="179979" y="152400"/>
                  <a:pt x="171450" y="160929"/>
                  <a:pt x="171450" y="171450"/>
                </a:cubicBezTo>
                <a:cubicBezTo>
                  <a:pt x="171416" y="178256"/>
                  <a:pt x="175015" y="184563"/>
                  <a:pt x="180893" y="187995"/>
                </a:cubicBezTo>
                <a:cubicBezTo>
                  <a:pt x="186770" y="191428"/>
                  <a:pt x="194031" y="191464"/>
                  <a:pt x="199943" y="188091"/>
                </a:cubicBezTo>
                <a:cubicBezTo>
                  <a:pt x="205854" y="184717"/>
                  <a:pt x="209516" y="178446"/>
                  <a:pt x="209550" y="171641"/>
                </a:cubicBezTo>
                <a:cubicBezTo>
                  <a:pt x="209550" y="160934"/>
                  <a:pt x="201016" y="152400"/>
                  <a:pt x="190500" y="152400"/>
                </a:cubicBezTo>
                <a:close/>
                <a:moveTo>
                  <a:pt x="228600" y="38100"/>
                </a:moveTo>
                <a:lnTo>
                  <a:pt x="152400" y="38100"/>
                </a:lnTo>
                <a:cubicBezTo>
                  <a:pt x="141879" y="38100"/>
                  <a:pt x="133350" y="46629"/>
                  <a:pt x="133350" y="57150"/>
                </a:cubicBezTo>
                <a:lnTo>
                  <a:pt x="133350" y="76200"/>
                </a:lnTo>
                <a:lnTo>
                  <a:pt x="247650" y="76200"/>
                </a:lnTo>
                <a:lnTo>
                  <a:pt x="247650" y="57150"/>
                </a:lnTo>
                <a:cubicBezTo>
                  <a:pt x="247650" y="46629"/>
                  <a:pt x="239121" y="38100"/>
                  <a:pt x="228600" y="38100"/>
                </a:cubicBezTo>
                <a:close/>
              </a:path>
            </a:pathLst>
          </a:custGeom>
          <a:solidFill>
            <a:srgbClr val="4F46E5"/>
          </a:solidFill>
          <a:ln>
            <a:noFill/>
          </a:ln>
        </p:spPr>
      </p:sp>
      <p:sp>
        <p:nvSpPr>
          <p:cNvPr id="23" name="TextBox 23"/>
          <p:cNvSpPr txBox="1"/>
          <p:nvPr/>
        </p:nvSpPr>
        <p:spPr>
          <a:xfrm>
            <a:off x="5146358" y="1405414"/>
            <a:ext cx="814483" cy="2590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75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大厂背景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149215" y="1658302"/>
            <a:ext cx="4719256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05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 xml:space="preserve">500强云平台 Leader · 支撑 </a:t>
            </a:r>
            <a:r>
              <a:rPr lang="zh-CN" sz="1050" b="1" dirty="0">
                <a:solidFill>
                  <a:srgbClr val="4F46E5"/>
                </a:solidFill>
                <a:latin typeface="Arial"/>
                <a:ea typeface="Microsoft YaHei"/>
                <a:cs typeface="Arial"/>
              </a:rPr>
              <a:t>$74B+</a:t>
            </a:r>
            <a:r>
              <a:rPr lang="zh-CN" sz="105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 xml:space="preserve"> GMV · 浙大硕士 · 软件工程 20 年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150168" y="1914049"/>
            <a:ext cx="2303145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从基层工程师一路做到资深工程经理</a:t>
            </a:r>
          </a:p>
        </p:txBody>
      </p:sp>
      <p:sp>
        <p:nvSpPr>
          <p:cNvPr id="26" name="Rectangle 26"/>
          <p:cNvSpPr/>
          <p:nvPr/>
        </p:nvSpPr>
        <p:spPr>
          <a:xfrm>
            <a:off x="4191000" y="2400300"/>
            <a:ext cx="7162800" cy="1047750"/>
          </a:xfrm>
          <a:prstGeom prst="roundRect">
            <a:avLst>
              <a:gd name="adj" fmla="val 9091"/>
            </a:avLst>
          </a:prstGeom>
          <a:solidFill>
            <a:srgbClr val="FFFFFF"/>
          </a:solidFill>
          <a:ln w="14288">
            <a:solidFill>
              <a:srgbClr val="E0D8D0"/>
            </a:solidFill>
          </a:ln>
        </p:spPr>
      </p:sp>
      <p:sp>
        <p:nvSpPr>
          <p:cNvPr id="27" name="Rectangle 27"/>
          <p:cNvSpPr/>
          <p:nvPr/>
        </p:nvSpPr>
        <p:spPr>
          <a:xfrm>
            <a:off x="4191000" y="2400300"/>
            <a:ext cx="57150" cy="1047750"/>
          </a:xfrm>
          <a:prstGeom prst="roundRect">
            <a:avLst>
              <a:gd name="adj" fmla="val 5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28" name="Ellipse 28"/>
          <p:cNvSpPr/>
          <p:nvPr/>
        </p:nvSpPr>
        <p:spPr>
          <a:xfrm>
            <a:off x="4533900" y="2695575"/>
            <a:ext cx="457200" cy="457200"/>
          </a:xfrm>
          <a:prstGeom prst="ellipse">
            <a:avLst/>
          </a:prstGeom>
          <a:solidFill>
            <a:srgbClr val="FEF2E8"/>
          </a:solidFill>
          <a:ln>
            <a:noFill/>
          </a:ln>
        </p:spPr>
      </p:sp>
      <p:sp>
        <p:nvSpPr>
          <p:cNvPr id="29" name="Freeform 29"/>
          <p:cNvSpPr/>
          <p:nvPr/>
        </p:nvSpPr>
        <p:spPr>
          <a:xfrm>
            <a:off x="4609237" y="2733675"/>
            <a:ext cx="306525" cy="388068"/>
          </a:xfrm>
          <a:custGeom>
            <a:avLst/>
            <a:gdLst/>
            <a:ahLst/>
            <a:cxnLst/>
            <a:rect l="l" t="t" r="r" b="b"/>
            <a:pathLst>
              <a:path w="306525" h="388068">
                <a:moveTo>
                  <a:pt x="172313" y="0"/>
                </a:moveTo>
                <a:lnTo>
                  <a:pt x="172655" y="19"/>
                </a:lnTo>
                <a:lnTo>
                  <a:pt x="172960" y="38"/>
                </a:lnTo>
                <a:lnTo>
                  <a:pt x="174541" y="133"/>
                </a:lnTo>
                <a:lnTo>
                  <a:pt x="174751" y="171"/>
                </a:lnTo>
                <a:lnTo>
                  <a:pt x="174960" y="171"/>
                </a:lnTo>
                <a:lnTo>
                  <a:pt x="175684" y="343"/>
                </a:lnTo>
                <a:lnTo>
                  <a:pt x="176675" y="495"/>
                </a:lnTo>
                <a:lnTo>
                  <a:pt x="176980" y="610"/>
                </a:lnTo>
                <a:lnTo>
                  <a:pt x="177189" y="629"/>
                </a:lnTo>
                <a:lnTo>
                  <a:pt x="177742" y="838"/>
                </a:lnTo>
                <a:lnTo>
                  <a:pt x="178732" y="1105"/>
                </a:lnTo>
                <a:lnTo>
                  <a:pt x="179094" y="1276"/>
                </a:lnTo>
                <a:lnTo>
                  <a:pt x="179380" y="1353"/>
                </a:lnTo>
                <a:lnTo>
                  <a:pt x="179913" y="1619"/>
                </a:lnTo>
                <a:lnTo>
                  <a:pt x="180675" y="1943"/>
                </a:lnTo>
                <a:lnTo>
                  <a:pt x="181076" y="2172"/>
                </a:lnTo>
                <a:lnTo>
                  <a:pt x="181495" y="2362"/>
                </a:lnTo>
                <a:lnTo>
                  <a:pt x="181933" y="2648"/>
                </a:lnTo>
                <a:lnTo>
                  <a:pt x="182523" y="2972"/>
                </a:lnTo>
                <a:lnTo>
                  <a:pt x="183171" y="3429"/>
                </a:lnTo>
                <a:lnTo>
                  <a:pt x="183514" y="3639"/>
                </a:lnTo>
                <a:lnTo>
                  <a:pt x="183762" y="3867"/>
                </a:lnTo>
                <a:lnTo>
                  <a:pt x="184219" y="4191"/>
                </a:lnTo>
                <a:lnTo>
                  <a:pt x="184943" y="4839"/>
                </a:lnTo>
                <a:lnTo>
                  <a:pt x="185362" y="5163"/>
                </a:lnTo>
                <a:lnTo>
                  <a:pt x="185514" y="5353"/>
                </a:lnTo>
                <a:lnTo>
                  <a:pt x="185781" y="5582"/>
                </a:lnTo>
                <a:lnTo>
                  <a:pt x="186467" y="6363"/>
                </a:lnTo>
                <a:lnTo>
                  <a:pt x="186962" y="6877"/>
                </a:lnTo>
                <a:lnTo>
                  <a:pt x="187076" y="7049"/>
                </a:lnTo>
                <a:cubicBezTo>
                  <a:pt x="189362" y="9849"/>
                  <a:pt x="190810" y="13183"/>
                  <a:pt x="191229" y="16821"/>
                </a:cubicBezTo>
                <a:lnTo>
                  <a:pt x="191248" y="17050"/>
                </a:lnTo>
                <a:lnTo>
                  <a:pt x="191286" y="17831"/>
                </a:lnTo>
                <a:lnTo>
                  <a:pt x="191363" y="19050"/>
                </a:lnTo>
                <a:lnTo>
                  <a:pt x="191363" y="133350"/>
                </a:lnTo>
                <a:lnTo>
                  <a:pt x="286613" y="133350"/>
                </a:lnTo>
                <a:cubicBezTo>
                  <a:pt x="293407" y="133348"/>
                  <a:pt x="299689" y="136966"/>
                  <a:pt x="303097" y="142844"/>
                </a:cubicBezTo>
                <a:cubicBezTo>
                  <a:pt x="306506" y="148723"/>
                  <a:pt x="306525" y="155971"/>
                  <a:pt x="303148" y="161868"/>
                </a:cubicBezTo>
                <a:lnTo>
                  <a:pt x="302005" y="163601"/>
                </a:lnTo>
                <a:lnTo>
                  <a:pt x="149605" y="373151"/>
                </a:lnTo>
                <a:cubicBezTo>
                  <a:pt x="138785" y="388068"/>
                  <a:pt x="115163" y="380390"/>
                  <a:pt x="115163" y="361950"/>
                </a:cubicBezTo>
                <a:lnTo>
                  <a:pt x="115163" y="247650"/>
                </a:lnTo>
                <a:lnTo>
                  <a:pt x="19913" y="247650"/>
                </a:lnTo>
                <a:cubicBezTo>
                  <a:pt x="13118" y="247652"/>
                  <a:pt x="6836" y="244034"/>
                  <a:pt x="3428" y="238156"/>
                </a:cubicBezTo>
                <a:cubicBezTo>
                  <a:pt x="19" y="232277"/>
                  <a:pt x="0" y="225029"/>
                  <a:pt x="3377" y="219132"/>
                </a:cubicBezTo>
                <a:lnTo>
                  <a:pt x="4520" y="217399"/>
                </a:lnTo>
                <a:lnTo>
                  <a:pt x="156920" y="7849"/>
                </a:lnTo>
                <a:lnTo>
                  <a:pt x="157111" y="7601"/>
                </a:lnTo>
                <a:lnTo>
                  <a:pt x="157454" y="7144"/>
                </a:lnTo>
                <a:lnTo>
                  <a:pt x="158082" y="6420"/>
                </a:lnTo>
                <a:lnTo>
                  <a:pt x="158425" y="6001"/>
                </a:lnTo>
                <a:lnTo>
                  <a:pt x="158597" y="5848"/>
                </a:lnTo>
                <a:lnTo>
                  <a:pt x="158844" y="5582"/>
                </a:lnTo>
                <a:lnTo>
                  <a:pt x="159606" y="4896"/>
                </a:lnTo>
                <a:lnTo>
                  <a:pt x="160140" y="4401"/>
                </a:lnTo>
                <a:lnTo>
                  <a:pt x="160292" y="4286"/>
                </a:lnTo>
                <a:cubicBezTo>
                  <a:pt x="162525" y="2459"/>
                  <a:pt x="165143" y="1163"/>
                  <a:pt x="167950" y="495"/>
                </a:cubicBezTo>
                <a:lnTo>
                  <a:pt x="168160" y="476"/>
                </a:lnTo>
                <a:lnTo>
                  <a:pt x="168674" y="381"/>
                </a:lnTo>
                <a:lnTo>
                  <a:pt x="170084" y="133"/>
                </a:lnTo>
                <a:lnTo>
                  <a:pt x="170293" y="114"/>
                </a:lnTo>
                <a:lnTo>
                  <a:pt x="171074" y="76"/>
                </a:lnTo>
                <a:close/>
              </a:path>
            </a:pathLst>
          </a:custGeom>
          <a:solidFill>
            <a:srgbClr val="C96133"/>
          </a:solidFill>
          <a:ln>
            <a:noFill/>
          </a:ln>
        </p:spPr>
      </p:sp>
      <p:sp>
        <p:nvSpPr>
          <p:cNvPr id="30" name="TextBox 30"/>
          <p:cNvSpPr txBox="1"/>
          <p:nvPr/>
        </p:nvSpPr>
        <p:spPr>
          <a:xfrm>
            <a:off x="5146358" y="2624614"/>
            <a:ext cx="1039336" cy="2590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75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AI 真实落地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149215" y="2877502"/>
            <a:ext cx="4711589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05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 xml:space="preserve">500强内部 Claude Code </a:t>
            </a:r>
            <a:r>
              <a:rPr lang="zh-CN" sz="1050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头号用户</a:t>
            </a:r>
            <a:r>
              <a:rPr lang="zh-CN" sz="105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 xml:space="preserve"> · MCP + Agent 生产落地 · PR 翻倍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150168" y="3133249"/>
            <a:ext cx="3648813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业余自主开发 10+ AI 系统（理财 · 成长追踪 · 运动数据）</a:t>
            </a:r>
          </a:p>
        </p:txBody>
      </p:sp>
      <p:sp>
        <p:nvSpPr>
          <p:cNvPr id="33" name="Rectangle 33"/>
          <p:cNvSpPr/>
          <p:nvPr/>
        </p:nvSpPr>
        <p:spPr>
          <a:xfrm>
            <a:off x="4191000" y="3619500"/>
            <a:ext cx="7162800" cy="1047750"/>
          </a:xfrm>
          <a:prstGeom prst="roundRect">
            <a:avLst>
              <a:gd name="adj" fmla="val 9091"/>
            </a:avLst>
          </a:prstGeom>
          <a:solidFill>
            <a:srgbClr val="FFFFFF"/>
          </a:solidFill>
          <a:ln w="14288">
            <a:solidFill>
              <a:srgbClr val="E0D8D0"/>
            </a:solidFill>
          </a:ln>
        </p:spPr>
      </p:sp>
      <p:sp>
        <p:nvSpPr>
          <p:cNvPr id="34" name="Rectangle 34"/>
          <p:cNvSpPr/>
          <p:nvPr/>
        </p:nvSpPr>
        <p:spPr>
          <a:xfrm>
            <a:off x="4191000" y="3619500"/>
            <a:ext cx="57150" cy="1047750"/>
          </a:xfrm>
          <a:prstGeom prst="roundRect">
            <a:avLst>
              <a:gd name="adj" fmla="val 50000"/>
            </a:avLst>
          </a:prstGeom>
          <a:solidFill>
            <a:srgbClr val="3A9E6A"/>
          </a:solidFill>
          <a:ln>
            <a:noFill/>
          </a:ln>
        </p:spPr>
      </p:sp>
      <p:sp>
        <p:nvSpPr>
          <p:cNvPr id="35" name="Ellipse 35"/>
          <p:cNvSpPr/>
          <p:nvPr/>
        </p:nvSpPr>
        <p:spPr>
          <a:xfrm>
            <a:off x="4533900" y="3914775"/>
            <a:ext cx="457200" cy="457200"/>
          </a:xfrm>
          <a:prstGeom prst="ellipse">
            <a:avLst/>
          </a:prstGeom>
          <a:solidFill>
            <a:srgbClr val="EAF7F0"/>
          </a:solidFill>
          <a:ln>
            <a:noFill/>
          </a:ln>
        </p:spPr>
      </p:sp>
      <p:sp>
        <p:nvSpPr>
          <p:cNvPr id="36" name="Freeform 36"/>
          <p:cNvSpPr/>
          <p:nvPr/>
        </p:nvSpPr>
        <p:spPr>
          <a:xfrm>
            <a:off x="4551959" y="3933864"/>
            <a:ext cx="420873" cy="401123"/>
          </a:xfrm>
          <a:custGeom>
            <a:avLst/>
            <a:gdLst/>
            <a:ahLst/>
            <a:cxnLst/>
            <a:rect l="l" t="t" r="r" b="b"/>
            <a:pathLst>
              <a:path w="420873" h="401123">
                <a:moveTo>
                  <a:pt x="138970" y="120738"/>
                </a:moveTo>
                <a:lnTo>
                  <a:pt x="17431" y="138360"/>
                </a:lnTo>
                <a:lnTo>
                  <a:pt x="15279" y="138798"/>
                </a:lnTo>
                <a:cubicBezTo>
                  <a:pt x="8644" y="140559"/>
                  <a:pt x="3470" y="145753"/>
                  <a:pt x="1735" y="152394"/>
                </a:cubicBezTo>
                <a:cubicBezTo>
                  <a:pt x="0" y="159035"/>
                  <a:pt x="1972" y="166097"/>
                  <a:pt x="6897" y="170878"/>
                </a:cubicBezTo>
                <a:lnTo>
                  <a:pt x="94946" y="256584"/>
                </a:lnTo>
                <a:lnTo>
                  <a:pt x="74181" y="377647"/>
                </a:lnTo>
                <a:lnTo>
                  <a:pt x="73934" y="379742"/>
                </a:lnTo>
                <a:cubicBezTo>
                  <a:pt x="73527" y="386604"/>
                  <a:pt x="76850" y="393153"/>
                  <a:pt x="82627" y="396878"/>
                </a:cubicBezTo>
                <a:cubicBezTo>
                  <a:pt x="88404" y="400603"/>
                  <a:pt x="95740" y="400927"/>
                  <a:pt x="101823" y="397725"/>
                </a:cubicBezTo>
                <a:lnTo>
                  <a:pt x="210522" y="340575"/>
                </a:lnTo>
                <a:lnTo>
                  <a:pt x="318974" y="397725"/>
                </a:lnTo>
                <a:lnTo>
                  <a:pt x="320879" y="398602"/>
                </a:lnTo>
                <a:cubicBezTo>
                  <a:pt x="327281" y="401123"/>
                  <a:pt x="334545" y="399997"/>
                  <a:pt x="339883" y="395654"/>
                </a:cubicBezTo>
                <a:cubicBezTo>
                  <a:pt x="345220" y="391311"/>
                  <a:pt x="347801" y="384428"/>
                  <a:pt x="346634" y="377647"/>
                </a:cubicBezTo>
                <a:lnTo>
                  <a:pt x="325851" y="256584"/>
                </a:lnTo>
                <a:lnTo>
                  <a:pt x="413938" y="170859"/>
                </a:lnTo>
                <a:lnTo>
                  <a:pt x="415424" y="169240"/>
                </a:lnTo>
                <a:cubicBezTo>
                  <a:pt x="419745" y="163918"/>
                  <a:pt x="420873" y="156684"/>
                  <a:pt x="418378" y="150299"/>
                </a:cubicBezTo>
                <a:cubicBezTo>
                  <a:pt x="415883" y="143913"/>
                  <a:pt x="410150" y="139361"/>
                  <a:pt x="403365" y="138379"/>
                </a:cubicBezTo>
                <a:lnTo>
                  <a:pt x="281826" y="120738"/>
                </a:lnTo>
                <a:lnTo>
                  <a:pt x="227496" y="10629"/>
                </a:lnTo>
                <a:cubicBezTo>
                  <a:pt x="224289" y="4121"/>
                  <a:pt x="217663" y="0"/>
                  <a:pt x="210408" y="0"/>
                </a:cubicBezTo>
                <a:cubicBezTo>
                  <a:pt x="203152" y="0"/>
                  <a:pt x="196527" y="4121"/>
                  <a:pt x="193320" y="10629"/>
                </a:cubicBezTo>
                <a:lnTo>
                  <a:pt x="138970" y="120738"/>
                </a:lnTo>
                <a:close/>
              </a:path>
            </a:pathLst>
          </a:custGeom>
          <a:solidFill>
            <a:srgbClr val="3A9E6A"/>
          </a:solidFill>
          <a:ln>
            <a:noFill/>
          </a:ln>
        </p:spPr>
      </p:sp>
      <p:sp>
        <p:nvSpPr>
          <p:cNvPr id="37" name="TextBox 37"/>
          <p:cNvSpPr txBox="1"/>
          <p:nvPr/>
        </p:nvSpPr>
        <p:spPr>
          <a:xfrm>
            <a:off x="5146358" y="3843814"/>
            <a:ext cx="2183154" cy="2590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75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你也可能在生活中遇见我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149215" y="4096702"/>
            <a:ext cx="4067508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05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 xml:space="preserve">USTA </a:t>
            </a:r>
            <a:r>
              <a:rPr lang="zh-CN" sz="1050" b="1" dirty="0">
                <a:solidFill>
                  <a:srgbClr val="3A9E6A"/>
                </a:solidFill>
                <a:latin typeface="Arial"/>
                <a:ea typeface="Microsoft YaHei"/>
                <a:cs typeface="Arial"/>
              </a:rPr>
              <a:t>全国冠军</a:t>
            </a:r>
            <a:r>
              <a:rPr lang="zh-CN" sz="105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 xml:space="preserve"> · 网球/匹克球队长 · 积极参与北美华人社区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150168" y="4352449"/>
            <a:ext cx="3385376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和你一样的华人路径 — 只是早一步踩进了 AI 这条赛道</a:t>
            </a:r>
          </a:p>
        </p:txBody>
      </p:sp>
      <p:sp>
        <p:nvSpPr>
          <p:cNvPr id="40" name="Rectangle 40"/>
          <p:cNvSpPr/>
          <p:nvPr/>
        </p:nvSpPr>
        <p:spPr>
          <a:xfrm>
            <a:off x="609600" y="4895850"/>
            <a:ext cx="10972800" cy="495300"/>
          </a:xfrm>
          <a:prstGeom prst="roundRect">
            <a:avLst>
              <a:gd name="adj" fmla="val 19231"/>
            </a:avLst>
          </a:prstGeom>
          <a:solidFill>
            <a:srgbClr val="FEF2E8"/>
          </a:solidFill>
          <a:ln w="9525">
            <a:solidFill>
              <a:srgbClr val="F0D8C8"/>
            </a:solidFill>
          </a:ln>
        </p:spPr>
      </p:sp>
      <p:sp>
        <p:nvSpPr>
          <p:cNvPr id="41" name="TextBox 41"/>
          <p:cNvSpPr txBox="1"/>
          <p:nvPr/>
        </p:nvSpPr>
        <p:spPr>
          <a:xfrm>
            <a:off x="3604796" y="5079206"/>
            <a:ext cx="4982408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12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今天分享的，不是理论 — 是我在</a:t>
            </a:r>
            <a:r>
              <a:rPr lang="zh-CN" sz="1125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真实生产环境</a:t>
            </a:r>
            <a:r>
              <a:rPr lang="zh-CN" sz="112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里踩过坑、跑通的东西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400377" y="6649402"/>
            <a:ext cx="195358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105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02</a:t>
            </a:r>
          </a:p>
        </p:txBody>
      </p:sp>
    </p:spTree>
  </p:cSld>
  <p:clrMapOvr>
    <a:masterClrMapping/>
  </p:clrMapOvr>
  <p:transition xmlns:p14="http://schemas.microsoft.com/office/powerpoint/2010/main" p14:dur="4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>
            <a:noFill/>
          </a:ln>
        </p:spPr>
      </p:sp>
      <p:pic>
        <p:nvPicPr>
          <p:cNvPr id="3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023" y="95250"/>
            <a:ext cx="606053" cy="838200"/>
          </a:xfrm>
          <a:prstGeom prst="rect">
            <a:avLst/>
          </a:prstGeom>
        </p:spPr>
      </p:pic>
      <p:sp>
        <p:nvSpPr>
          <p:cNvPr id="4" name="Rectangle 4"/>
          <p:cNvSpPr/>
          <p:nvPr/>
        </p:nvSpPr>
        <p:spPr>
          <a:xfrm>
            <a:off x="609600" y="342900"/>
            <a:ext cx="47625" cy="495300"/>
          </a:xfrm>
          <a:prstGeom prst="roundRect">
            <a:avLst>
              <a:gd name="adj" fmla="val 4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5" name="TextBox 5"/>
          <p:cNvSpPr txBox="1"/>
          <p:nvPr/>
        </p:nvSpPr>
        <p:spPr>
          <a:xfrm>
            <a:off x="765810" y="337185"/>
            <a:ext cx="2180244" cy="548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27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Plugin 生态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4860" y="746760"/>
            <a:ext cx="3499314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b="1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PLUG IN · LEARN FROM · BUILD YOUR OWN</a:t>
            </a:r>
          </a:p>
        </p:txBody>
      </p:sp>
      <p:sp>
        <p:nvSpPr>
          <p:cNvPr id="7" name="Line 7"/>
          <p:cNvSpPr/>
          <p:nvPr/>
        </p:nvSpPr>
        <p:spPr>
          <a:xfrm>
            <a:off x="609600" y="1047750"/>
            <a:ext cx="10972800" cy="9525"/>
          </a:xfrm>
          <a:custGeom>
            <a:avLst/>
            <a:gdLst/>
            <a:ahLst/>
            <a:cxnLst/>
            <a:rect l="l" t="t" r="r" b="b"/>
            <a:pathLst>
              <a:path w="10972800" h="9525">
                <a:moveTo>
                  <a:pt x="0" y="0"/>
                </a:moveTo>
                <a:lnTo>
                  <a:pt x="10972800" y="0"/>
                </a:lnTo>
              </a:path>
            </a:pathLst>
          </a:custGeom>
          <a:noFill/>
          <a:ln w="14288">
            <a:solidFill>
              <a:srgbClr val="E0D8D0"/>
            </a:solidFill>
          </a:ln>
        </p:spPr>
      </p:sp>
      <p:sp>
        <p:nvSpPr>
          <p:cNvPr id="8" name="Rectangle 8"/>
          <p:cNvSpPr/>
          <p:nvPr/>
        </p:nvSpPr>
        <p:spPr>
          <a:xfrm>
            <a:off x="609600" y="1143000"/>
            <a:ext cx="4381500" cy="5257800"/>
          </a:xfrm>
          <a:prstGeom prst="roundRect">
            <a:avLst>
              <a:gd name="adj" fmla="val 2609"/>
            </a:avLst>
          </a:prstGeom>
          <a:solidFill>
            <a:srgbClr val="FFFFFF"/>
          </a:solidFill>
          <a:ln w="14288">
            <a:solidFill>
              <a:srgbClr val="E0D8D0"/>
            </a:solidFill>
          </a:ln>
        </p:spPr>
      </p:sp>
      <p:sp>
        <p:nvSpPr>
          <p:cNvPr id="9" name="Rectangle 9"/>
          <p:cNvSpPr/>
          <p:nvPr/>
        </p:nvSpPr>
        <p:spPr>
          <a:xfrm>
            <a:off x="609600" y="1143000"/>
            <a:ext cx="4381500" cy="47625"/>
          </a:xfrm>
          <a:prstGeom prst="roundRect">
            <a:avLst>
              <a:gd name="adj" fmla="val 4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10" name="TextBox 10"/>
          <p:cNvSpPr txBox="1"/>
          <p:nvPr/>
        </p:nvSpPr>
        <p:spPr>
          <a:xfrm>
            <a:off x="1944750" y="1302068"/>
            <a:ext cx="1711200" cy="2743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35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现成可用的 Plugin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49755" y="1530191"/>
            <a:ext cx="1501190" cy="167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825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READY-MADE · BY DOMAIN</a:t>
            </a:r>
          </a:p>
        </p:txBody>
      </p:sp>
      <p:sp>
        <p:nvSpPr>
          <p:cNvPr id="12" name="Line 12"/>
          <p:cNvSpPr/>
          <p:nvPr/>
        </p:nvSpPr>
        <p:spPr>
          <a:xfrm>
            <a:off x="800100" y="1809750"/>
            <a:ext cx="4000500" cy="9525"/>
          </a:xfrm>
          <a:custGeom>
            <a:avLst/>
            <a:gdLst/>
            <a:ahLst/>
            <a:cxnLst/>
            <a:rect l="l" t="t" r="r" b="b"/>
            <a:pathLst>
              <a:path w="4000500" h="9525">
                <a:moveTo>
                  <a:pt x="0" y="0"/>
                </a:moveTo>
                <a:lnTo>
                  <a:pt x="4000500" y="0"/>
                </a:lnTo>
              </a:path>
            </a:pathLst>
          </a:custGeom>
          <a:noFill/>
          <a:ln w="9525">
            <a:solidFill>
              <a:srgbClr val="F0EDE8"/>
            </a:solidFill>
          </a:ln>
        </p:spPr>
      </p:sp>
      <p:sp>
        <p:nvSpPr>
          <p:cNvPr id="13" name="Rectangle 13"/>
          <p:cNvSpPr/>
          <p:nvPr/>
        </p:nvSpPr>
        <p:spPr>
          <a:xfrm>
            <a:off x="800100" y="2400300"/>
            <a:ext cx="914400" cy="381000"/>
          </a:xfrm>
          <a:prstGeom prst="roundRect">
            <a:avLst>
              <a:gd name="adj" fmla="val 20000"/>
            </a:avLst>
          </a:prstGeom>
          <a:solidFill>
            <a:srgbClr val="FDF1EB"/>
          </a:solidFill>
          <a:ln>
            <a:noFill/>
          </a:ln>
        </p:spPr>
      </p:sp>
      <p:sp>
        <p:nvSpPr>
          <p:cNvPr id="14" name="TextBox 14"/>
          <p:cNvSpPr txBox="1"/>
          <p:nvPr/>
        </p:nvSpPr>
        <p:spPr>
          <a:xfrm>
            <a:off x="1082945" y="2525078"/>
            <a:ext cx="348710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050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设计</a:t>
            </a:r>
          </a:p>
        </p:txBody>
      </p:sp>
      <p:sp>
        <p:nvSpPr>
          <p:cNvPr id="15" name="Rectangle 15"/>
          <p:cNvSpPr/>
          <p:nvPr/>
        </p:nvSpPr>
        <p:spPr>
          <a:xfrm>
            <a:off x="1828800" y="2400300"/>
            <a:ext cx="914400" cy="381000"/>
          </a:xfrm>
          <a:prstGeom prst="roundRect">
            <a:avLst>
              <a:gd name="adj" fmla="val 20000"/>
            </a:avLst>
          </a:prstGeom>
          <a:solidFill>
            <a:srgbClr val="EDF2FC"/>
          </a:solidFill>
          <a:ln>
            <a:noFill/>
          </a:ln>
        </p:spPr>
      </p:sp>
      <p:sp>
        <p:nvSpPr>
          <p:cNvPr id="16" name="TextBox 16"/>
          <p:cNvSpPr txBox="1"/>
          <p:nvPr/>
        </p:nvSpPr>
        <p:spPr>
          <a:xfrm>
            <a:off x="1950625" y="2525078"/>
            <a:ext cx="670750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050" b="1" dirty="0">
                <a:solidFill>
                  <a:srgbClr val="3D7DE4"/>
                </a:solidFill>
                <a:latin typeface="Arial"/>
                <a:ea typeface="Microsoft YaHei"/>
                <a:cs typeface="Arial"/>
              </a:rPr>
              <a:t>市场营销</a:t>
            </a:r>
          </a:p>
        </p:txBody>
      </p:sp>
      <p:sp>
        <p:nvSpPr>
          <p:cNvPr id="17" name="Rectangle 17"/>
          <p:cNvSpPr/>
          <p:nvPr/>
        </p:nvSpPr>
        <p:spPr>
          <a:xfrm>
            <a:off x="2857500" y="2400300"/>
            <a:ext cx="914400" cy="381000"/>
          </a:xfrm>
          <a:prstGeom prst="roundRect">
            <a:avLst>
              <a:gd name="adj" fmla="val 20000"/>
            </a:avLst>
          </a:prstGeom>
          <a:solidFill>
            <a:srgbClr val="EAF7F0"/>
          </a:solidFill>
          <a:ln>
            <a:noFill/>
          </a:ln>
        </p:spPr>
      </p:sp>
      <p:sp>
        <p:nvSpPr>
          <p:cNvPr id="18" name="TextBox 18"/>
          <p:cNvSpPr txBox="1"/>
          <p:nvPr/>
        </p:nvSpPr>
        <p:spPr>
          <a:xfrm>
            <a:off x="2979325" y="2525078"/>
            <a:ext cx="670750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050" b="1" dirty="0">
                <a:solidFill>
                  <a:srgbClr val="3A9E6A"/>
                </a:solidFill>
                <a:latin typeface="Arial"/>
                <a:ea typeface="Microsoft YaHei"/>
                <a:cs typeface="Arial"/>
              </a:rPr>
              <a:t>数据分析</a:t>
            </a:r>
          </a:p>
        </p:txBody>
      </p:sp>
      <p:sp>
        <p:nvSpPr>
          <p:cNvPr id="19" name="Rectangle 19"/>
          <p:cNvSpPr/>
          <p:nvPr/>
        </p:nvSpPr>
        <p:spPr>
          <a:xfrm>
            <a:off x="3886200" y="2400300"/>
            <a:ext cx="723900" cy="381000"/>
          </a:xfrm>
          <a:prstGeom prst="roundRect">
            <a:avLst>
              <a:gd name="adj" fmla="val 20000"/>
            </a:avLst>
          </a:prstGeom>
          <a:solidFill>
            <a:srgbClr val="F2EEF8"/>
          </a:solidFill>
          <a:ln>
            <a:noFill/>
          </a:ln>
        </p:spPr>
      </p:sp>
      <p:sp>
        <p:nvSpPr>
          <p:cNvPr id="20" name="TextBox 20"/>
          <p:cNvSpPr txBox="1"/>
          <p:nvPr/>
        </p:nvSpPr>
        <p:spPr>
          <a:xfrm>
            <a:off x="4073795" y="2525078"/>
            <a:ext cx="348710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050" b="1" dirty="0">
                <a:solidFill>
                  <a:srgbClr val="7B5EA7"/>
                </a:solidFill>
                <a:latin typeface="Arial"/>
                <a:ea typeface="Microsoft YaHei"/>
                <a:cs typeface="Arial"/>
              </a:rPr>
              <a:t>财务</a:t>
            </a:r>
          </a:p>
        </p:txBody>
      </p:sp>
      <p:sp>
        <p:nvSpPr>
          <p:cNvPr id="21" name="Rectangle 21"/>
          <p:cNvSpPr/>
          <p:nvPr/>
        </p:nvSpPr>
        <p:spPr>
          <a:xfrm>
            <a:off x="800100" y="2914650"/>
            <a:ext cx="914400" cy="381000"/>
          </a:xfrm>
          <a:prstGeom prst="roundRect">
            <a:avLst>
              <a:gd name="adj" fmla="val 20000"/>
            </a:avLst>
          </a:prstGeom>
          <a:solidFill>
            <a:srgbClr val="FEF6DC"/>
          </a:solidFill>
          <a:ln>
            <a:noFill/>
          </a:ln>
        </p:spPr>
      </p:sp>
      <p:sp>
        <p:nvSpPr>
          <p:cNvPr id="22" name="TextBox 22"/>
          <p:cNvSpPr txBox="1"/>
          <p:nvPr/>
        </p:nvSpPr>
        <p:spPr>
          <a:xfrm>
            <a:off x="921925" y="3039428"/>
            <a:ext cx="670750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050" b="1" dirty="0">
                <a:solidFill>
                  <a:srgbClr val="B07820"/>
                </a:solidFill>
                <a:latin typeface="Arial"/>
                <a:ea typeface="Microsoft YaHei"/>
                <a:cs typeface="Arial"/>
              </a:rPr>
              <a:t>产品管理</a:t>
            </a:r>
          </a:p>
        </p:txBody>
      </p:sp>
      <p:sp>
        <p:nvSpPr>
          <p:cNvPr id="23" name="Rectangle 23"/>
          <p:cNvSpPr/>
          <p:nvPr/>
        </p:nvSpPr>
        <p:spPr>
          <a:xfrm>
            <a:off x="1828800" y="2914650"/>
            <a:ext cx="914400" cy="381000"/>
          </a:xfrm>
          <a:prstGeom prst="roundRect">
            <a:avLst>
              <a:gd name="adj" fmla="val 20000"/>
            </a:avLst>
          </a:prstGeom>
          <a:solidFill>
            <a:srgbClr val="FDF1EB"/>
          </a:solidFill>
          <a:ln>
            <a:noFill/>
          </a:ln>
        </p:spPr>
      </p:sp>
      <p:sp>
        <p:nvSpPr>
          <p:cNvPr id="24" name="TextBox 24"/>
          <p:cNvSpPr txBox="1"/>
          <p:nvPr/>
        </p:nvSpPr>
        <p:spPr>
          <a:xfrm>
            <a:off x="2111645" y="3039428"/>
            <a:ext cx="348710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050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销售</a:t>
            </a:r>
          </a:p>
        </p:txBody>
      </p:sp>
      <p:sp>
        <p:nvSpPr>
          <p:cNvPr id="25" name="Rectangle 25"/>
          <p:cNvSpPr/>
          <p:nvPr/>
        </p:nvSpPr>
        <p:spPr>
          <a:xfrm>
            <a:off x="2857500" y="2914650"/>
            <a:ext cx="914400" cy="381000"/>
          </a:xfrm>
          <a:prstGeom prst="roundRect">
            <a:avLst>
              <a:gd name="adj" fmla="val 20000"/>
            </a:avLst>
          </a:prstGeom>
          <a:solidFill>
            <a:srgbClr val="EDF2FC"/>
          </a:solidFill>
          <a:ln>
            <a:noFill/>
          </a:ln>
        </p:spPr>
      </p:sp>
      <p:sp>
        <p:nvSpPr>
          <p:cNvPr id="26" name="TextBox 26"/>
          <p:cNvSpPr txBox="1"/>
          <p:nvPr/>
        </p:nvSpPr>
        <p:spPr>
          <a:xfrm>
            <a:off x="3140345" y="3039428"/>
            <a:ext cx="348710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050" b="1" dirty="0">
                <a:solidFill>
                  <a:srgbClr val="3D7DE4"/>
                </a:solidFill>
                <a:latin typeface="Arial"/>
                <a:ea typeface="Microsoft YaHei"/>
                <a:cs typeface="Arial"/>
              </a:rPr>
              <a:t>运维</a:t>
            </a:r>
          </a:p>
        </p:txBody>
      </p:sp>
      <p:sp>
        <p:nvSpPr>
          <p:cNvPr id="27" name="Rectangle 27"/>
          <p:cNvSpPr/>
          <p:nvPr/>
        </p:nvSpPr>
        <p:spPr>
          <a:xfrm>
            <a:off x="3886200" y="2914650"/>
            <a:ext cx="723900" cy="381000"/>
          </a:xfrm>
          <a:prstGeom prst="roundRect">
            <a:avLst>
              <a:gd name="adj" fmla="val 20000"/>
            </a:avLst>
          </a:prstGeom>
          <a:solidFill>
            <a:srgbClr val="EAF7F0"/>
          </a:solidFill>
          <a:ln>
            <a:noFill/>
          </a:ln>
        </p:spPr>
      </p:sp>
      <p:sp>
        <p:nvSpPr>
          <p:cNvPr id="28" name="TextBox 28"/>
          <p:cNvSpPr txBox="1"/>
          <p:nvPr/>
        </p:nvSpPr>
        <p:spPr>
          <a:xfrm>
            <a:off x="4073795" y="3039428"/>
            <a:ext cx="348710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050" b="1" dirty="0">
                <a:solidFill>
                  <a:srgbClr val="3A9E6A"/>
                </a:solidFill>
                <a:latin typeface="Arial"/>
                <a:ea typeface="Microsoft YaHei"/>
                <a:cs typeface="Arial"/>
              </a:rPr>
              <a:t>法务</a:t>
            </a:r>
          </a:p>
        </p:txBody>
      </p:sp>
      <p:sp>
        <p:nvSpPr>
          <p:cNvPr id="29" name="Line 29"/>
          <p:cNvSpPr/>
          <p:nvPr/>
        </p:nvSpPr>
        <p:spPr>
          <a:xfrm>
            <a:off x="800100" y="3429000"/>
            <a:ext cx="4000500" cy="9525"/>
          </a:xfrm>
          <a:custGeom>
            <a:avLst/>
            <a:gdLst/>
            <a:ahLst/>
            <a:cxnLst/>
            <a:rect l="l" t="t" r="r" b="b"/>
            <a:pathLst>
              <a:path w="4000500" h="9525">
                <a:moveTo>
                  <a:pt x="0" y="0"/>
                </a:moveTo>
                <a:lnTo>
                  <a:pt x="4000500" y="0"/>
                </a:lnTo>
              </a:path>
            </a:pathLst>
          </a:custGeom>
          <a:noFill/>
          <a:ln w="9525">
            <a:solidFill>
              <a:srgbClr val="F0EDE8"/>
            </a:solidFill>
          </a:ln>
        </p:spPr>
      </p:sp>
      <p:sp>
        <p:nvSpPr>
          <p:cNvPr id="30" name="TextBox 30"/>
          <p:cNvSpPr txBox="1"/>
          <p:nvPr/>
        </p:nvSpPr>
        <p:spPr>
          <a:xfrm>
            <a:off x="787718" y="3552349"/>
            <a:ext cx="451961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例如：</a:t>
            </a:r>
          </a:p>
        </p:txBody>
      </p:sp>
      <p:sp>
        <p:nvSpPr>
          <p:cNvPr id="31" name="Rectangle 31"/>
          <p:cNvSpPr/>
          <p:nvPr/>
        </p:nvSpPr>
        <p:spPr>
          <a:xfrm>
            <a:off x="800100" y="3752850"/>
            <a:ext cx="3810000" cy="476250"/>
          </a:xfrm>
          <a:prstGeom prst="roundRect">
            <a:avLst>
              <a:gd name="adj" fmla="val 16000"/>
            </a:avLst>
          </a:prstGeom>
          <a:solidFill>
            <a:srgbClr val="F8F6F2"/>
          </a:solidFill>
          <a:ln w="9525">
            <a:solidFill>
              <a:srgbClr val="E8E0D8"/>
            </a:solidFill>
          </a:ln>
        </p:spPr>
      </p:sp>
      <p:sp>
        <p:nvSpPr>
          <p:cNvPr id="32" name="TextBox 32"/>
          <p:cNvSpPr txBox="1"/>
          <p:nvPr/>
        </p:nvSpPr>
        <p:spPr>
          <a:xfrm>
            <a:off x="977265" y="3839528"/>
            <a:ext cx="1741534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050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grade-homework.skill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79170" y="4036695"/>
            <a:ext cx="2796349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今天演示的作业批改——双击安装，任何项目可用</a:t>
            </a:r>
          </a:p>
        </p:txBody>
      </p:sp>
      <p:sp>
        <p:nvSpPr>
          <p:cNvPr id="34" name="Rectangle 34"/>
          <p:cNvSpPr/>
          <p:nvPr/>
        </p:nvSpPr>
        <p:spPr>
          <a:xfrm>
            <a:off x="800100" y="4362450"/>
            <a:ext cx="3810000" cy="647700"/>
          </a:xfrm>
          <a:prstGeom prst="roundRect">
            <a:avLst>
              <a:gd name="adj" fmla="val 14706"/>
            </a:avLst>
          </a:prstGeom>
          <a:solidFill>
            <a:srgbClr val="FDF1EB"/>
          </a:solidFill>
          <a:ln w="9525">
            <a:solidFill>
              <a:srgbClr val="F0E0D0"/>
            </a:solidFill>
          </a:ln>
        </p:spPr>
      </p:sp>
      <p:sp>
        <p:nvSpPr>
          <p:cNvPr id="35" name="TextBox 35"/>
          <p:cNvSpPr txBox="1"/>
          <p:nvPr/>
        </p:nvSpPr>
        <p:spPr>
          <a:xfrm>
            <a:off x="2128195" y="4496752"/>
            <a:ext cx="1153811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050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直接装上就能用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39929" y="4695349"/>
            <a:ext cx="2730341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不用从零开始写提示词，对小企业效率翻倍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067568" y="3328035"/>
            <a:ext cx="285464" cy="548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2700" dirty="0">
                <a:solidFill>
                  <a:srgbClr val="DDCCBB"/>
                </a:solidFill>
                <a:latin typeface="Arial"/>
                <a:ea typeface="Microsoft YaHei"/>
                <a:cs typeface="Arial"/>
              </a:rPr>
              <a:t>→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841921" y="3799999"/>
            <a:ext cx="736759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那我还需要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841921" y="3990499"/>
            <a:ext cx="736759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自己做吗？</a:t>
            </a:r>
          </a:p>
        </p:txBody>
      </p:sp>
      <p:sp>
        <p:nvSpPr>
          <p:cNvPr id="40" name="Rectangle 40"/>
          <p:cNvSpPr/>
          <p:nvPr/>
        </p:nvSpPr>
        <p:spPr>
          <a:xfrm>
            <a:off x="7048500" y="1143000"/>
            <a:ext cx="4533900" cy="5257800"/>
          </a:xfrm>
          <a:prstGeom prst="roundRect">
            <a:avLst>
              <a:gd name="adj" fmla="val 2521"/>
            </a:avLst>
          </a:prstGeom>
          <a:solidFill>
            <a:srgbClr val="FFFFFF"/>
          </a:solidFill>
          <a:ln w="14288">
            <a:solidFill>
              <a:srgbClr val="D6EEE3"/>
            </a:solidFill>
          </a:ln>
        </p:spPr>
      </p:sp>
      <p:sp>
        <p:nvSpPr>
          <p:cNvPr id="41" name="Rectangle 41"/>
          <p:cNvSpPr/>
          <p:nvPr/>
        </p:nvSpPr>
        <p:spPr>
          <a:xfrm>
            <a:off x="7048500" y="1143000"/>
            <a:ext cx="4533900" cy="47625"/>
          </a:xfrm>
          <a:prstGeom prst="roundRect">
            <a:avLst>
              <a:gd name="adj" fmla="val 40000"/>
            </a:avLst>
          </a:prstGeom>
          <a:solidFill>
            <a:srgbClr val="3A9E6A"/>
          </a:solidFill>
          <a:ln>
            <a:noFill/>
          </a:ln>
        </p:spPr>
      </p:sp>
      <p:sp>
        <p:nvSpPr>
          <p:cNvPr id="42" name="TextBox 42"/>
          <p:cNvSpPr txBox="1"/>
          <p:nvPr/>
        </p:nvSpPr>
        <p:spPr>
          <a:xfrm>
            <a:off x="8677227" y="1359218"/>
            <a:ext cx="1276445" cy="2743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35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自己做的价值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8691371" y="1606391"/>
            <a:ext cx="1248158" cy="167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825" b="1" dirty="0">
                <a:solidFill>
                  <a:srgbClr val="3A9E6A"/>
                </a:solidFill>
                <a:latin typeface="Arial"/>
                <a:ea typeface="Microsoft YaHei"/>
                <a:cs typeface="Arial"/>
              </a:rPr>
              <a:t>WHY BUILD YOUR OWN</a:t>
            </a:r>
          </a:p>
        </p:txBody>
      </p:sp>
      <p:sp>
        <p:nvSpPr>
          <p:cNvPr id="44" name="Line 44"/>
          <p:cNvSpPr/>
          <p:nvPr/>
        </p:nvSpPr>
        <p:spPr>
          <a:xfrm>
            <a:off x="7239000" y="1847850"/>
            <a:ext cx="4152900" cy="9525"/>
          </a:xfrm>
          <a:custGeom>
            <a:avLst/>
            <a:gdLst/>
            <a:ahLst/>
            <a:cxnLst/>
            <a:rect l="l" t="t" r="r" b="b"/>
            <a:pathLst>
              <a:path w="4152900" h="9525">
                <a:moveTo>
                  <a:pt x="0" y="0"/>
                </a:moveTo>
                <a:lnTo>
                  <a:pt x="4152900" y="0"/>
                </a:lnTo>
              </a:path>
            </a:pathLst>
          </a:custGeom>
          <a:noFill/>
          <a:ln w="9525">
            <a:solidFill>
              <a:srgbClr val="D6EEE3"/>
            </a:solidFill>
          </a:ln>
        </p:spPr>
      </p:sp>
      <p:sp>
        <p:nvSpPr>
          <p:cNvPr id="45" name="Rectangle 45"/>
          <p:cNvSpPr/>
          <p:nvPr/>
        </p:nvSpPr>
        <p:spPr>
          <a:xfrm>
            <a:off x="7239000" y="1981200"/>
            <a:ext cx="4152900" cy="666750"/>
          </a:xfrm>
          <a:prstGeom prst="roundRect">
            <a:avLst>
              <a:gd name="adj" fmla="val 11429"/>
            </a:avLst>
          </a:prstGeom>
          <a:solidFill>
            <a:srgbClr val="F8FAF8"/>
          </a:solidFill>
          <a:ln w="9525">
            <a:solidFill>
              <a:srgbClr val="D6EEE3"/>
            </a:solidFill>
          </a:ln>
        </p:spPr>
      </p:sp>
      <p:sp>
        <p:nvSpPr>
          <p:cNvPr id="46" name="TextBox 46"/>
          <p:cNvSpPr txBox="1"/>
          <p:nvPr/>
        </p:nvSpPr>
        <p:spPr>
          <a:xfrm>
            <a:off x="7453312" y="2069306"/>
            <a:ext cx="718661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125" b="1" dirty="0">
                <a:solidFill>
                  <a:srgbClr val="3A9E6A"/>
                </a:solidFill>
                <a:latin typeface="Arial"/>
                <a:ea typeface="Microsoft YaHei"/>
                <a:cs typeface="Arial"/>
              </a:rPr>
              <a:t>量身定做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7456170" y="2322195"/>
            <a:ext cx="2914650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完全为你的场景定制，不是通用模板，契合度更高</a:t>
            </a:r>
          </a:p>
        </p:txBody>
      </p:sp>
      <p:sp>
        <p:nvSpPr>
          <p:cNvPr id="48" name="Rectangle 48"/>
          <p:cNvSpPr/>
          <p:nvPr/>
        </p:nvSpPr>
        <p:spPr>
          <a:xfrm>
            <a:off x="7239000" y="2781300"/>
            <a:ext cx="4152900" cy="666750"/>
          </a:xfrm>
          <a:prstGeom prst="roundRect">
            <a:avLst>
              <a:gd name="adj" fmla="val 11429"/>
            </a:avLst>
          </a:prstGeom>
          <a:solidFill>
            <a:srgbClr val="F8FAF8"/>
          </a:solidFill>
          <a:ln w="9525">
            <a:solidFill>
              <a:srgbClr val="D6EEE3"/>
            </a:solidFill>
          </a:ln>
        </p:spPr>
      </p:sp>
      <p:sp>
        <p:nvSpPr>
          <p:cNvPr id="49" name="TextBox 49"/>
          <p:cNvSpPr txBox="1"/>
          <p:nvPr/>
        </p:nvSpPr>
        <p:spPr>
          <a:xfrm>
            <a:off x="7453312" y="2869406"/>
            <a:ext cx="1063704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125" b="1" dirty="0">
                <a:solidFill>
                  <a:srgbClr val="3A9E6A"/>
                </a:solidFill>
                <a:latin typeface="Arial"/>
                <a:ea typeface="Microsoft YaHei"/>
                <a:cs typeface="Arial"/>
              </a:rPr>
              <a:t>可以参考学习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456170" y="3122295"/>
            <a:ext cx="2467737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看别人的 Skill 怎么写，快速掌握最佳实践</a:t>
            </a:r>
          </a:p>
        </p:txBody>
      </p:sp>
      <p:sp>
        <p:nvSpPr>
          <p:cNvPr id="51" name="Rectangle 51"/>
          <p:cNvSpPr/>
          <p:nvPr/>
        </p:nvSpPr>
        <p:spPr>
          <a:xfrm>
            <a:off x="7239000" y="3581400"/>
            <a:ext cx="4152900" cy="666750"/>
          </a:xfrm>
          <a:prstGeom prst="roundRect">
            <a:avLst>
              <a:gd name="adj" fmla="val 11429"/>
            </a:avLst>
          </a:prstGeom>
          <a:solidFill>
            <a:srgbClr val="F8FAF8"/>
          </a:solidFill>
          <a:ln w="9525">
            <a:solidFill>
              <a:srgbClr val="D6EEE3"/>
            </a:solidFill>
          </a:ln>
        </p:spPr>
      </p:sp>
      <p:sp>
        <p:nvSpPr>
          <p:cNvPr id="52" name="TextBox 52"/>
          <p:cNvSpPr txBox="1"/>
          <p:nvPr/>
        </p:nvSpPr>
        <p:spPr>
          <a:xfrm>
            <a:off x="7453312" y="3669506"/>
            <a:ext cx="1719286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125" b="1" dirty="0">
                <a:solidFill>
                  <a:srgbClr val="3A9E6A"/>
                </a:solidFill>
                <a:latin typeface="Arial"/>
                <a:ea typeface="Microsoft YaHei"/>
                <a:cs typeface="Arial"/>
              </a:rPr>
              <a:t>Cowork 让复刻变容易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7456170" y="3922395"/>
            <a:ext cx="2553176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用 Cowork 改写现有 Skill，5 分钟完成移植</a:t>
            </a:r>
          </a:p>
        </p:txBody>
      </p:sp>
      <p:sp>
        <p:nvSpPr>
          <p:cNvPr id="54" name="Rectangle 54"/>
          <p:cNvSpPr/>
          <p:nvPr/>
        </p:nvSpPr>
        <p:spPr>
          <a:xfrm>
            <a:off x="7239000" y="4400550"/>
            <a:ext cx="4152900" cy="762000"/>
          </a:xfrm>
          <a:prstGeom prst="roundRect">
            <a:avLst>
              <a:gd name="adj" fmla="val 12500"/>
            </a:avLst>
          </a:prstGeom>
          <a:solidFill>
            <a:srgbClr val="EAF7F0"/>
          </a:solidFill>
          <a:ln w="14288">
            <a:solidFill>
              <a:srgbClr val="B8E0CC"/>
            </a:solidFill>
          </a:ln>
        </p:spPr>
      </p:sp>
      <p:sp>
        <p:nvSpPr>
          <p:cNvPr id="55" name="TextBox 55"/>
          <p:cNvSpPr txBox="1"/>
          <p:nvPr/>
        </p:nvSpPr>
        <p:spPr>
          <a:xfrm>
            <a:off x="8875871" y="4600099"/>
            <a:ext cx="879157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dirty="0">
                <a:solidFill>
                  <a:srgbClr val="3A9E6A"/>
                </a:solidFill>
                <a:latin typeface="Arial"/>
                <a:ea typeface="Microsoft YaHei"/>
                <a:cs typeface="Arial"/>
              </a:rPr>
              <a:t>记住一句话：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8263176" y="4845368"/>
            <a:ext cx="2104549" cy="2743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350" b="1" dirty="0">
                <a:solidFill>
                  <a:srgbClr val="3A9E6A"/>
                </a:solidFill>
                <a:latin typeface="Arial"/>
                <a:ea typeface="Microsoft YaHei"/>
                <a:cs typeface="Arial"/>
              </a:rPr>
              <a:t>功能永远从实际需求来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1438715" y="6649402"/>
            <a:ext cx="157020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105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19</a:t>
            </a:r>
          </a:p>
        </p:txBody>
      </p:sp>
    </p:spTree>
  </p:cSld>
  <p:clrMapOvr>
    <a:masterClrMapping/>
  </p:clrMapOvr>
  <p:transition xmlns:p14="http://schemas.microsoft.com/office/powerpoint/2010/main" p14:dur="4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>
            <a:noFill/>
          </a:ln>
        </p:spPr>
      </p:sp>
      <p:sp>
        <p:nvSpPr>
          <p:cNvPr id="3" name="Rectangle 3"/>
          <p:cNvSpPr/>
          <p:nvPr/>
        </p:nvSpPr>
        <p:spPr>
          <a:xfrm>
            <a:off x="609600" y="342900"/>
            <a:ext cx="47625" cy="495300"/>
          </a:xfrm>
          <a:prstGeom prst="roundRect">
            <a:avLst>
              <a:gd name="adj" fmla="val 4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4" name="TextBox 4"/>
          <p:cNvSpPr txBox="1"/>
          <p:nvPr/>
        </p:nvSpPr>
        <p:spPr>
          <a:xfrm>
            <a:off x="765810" y="337185"/>
            <a:ext cx="2138839" cy="548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27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五条方法论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4860" y="746760"/>
            <a:ext cx="4520641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b="1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FIVE PRINCIPLES · APPLICABLE TO ALL AI WORKFLOWS</a:t>
            </a:r>
          </a:p>
        </p:txBody>
      </p:sp>
      <p:sp>
        <p:nvSpPr>
          <p:cNvPr id="6" name="Line 6"/>
          <p:cNvSpPr/>
          <p:nvPr/>
        </p:nvSpPr>
        <p:spPr>
          <a:xfrm>
            <a:off x="609600" y="1047750"/>
            <a:ext cx="10972800" cy="9525"/>
          </a:xfrm>
          <a:custGeom>
            <a:avLst/>
            <a:gdLst/>
            <a:ahLst/>
            <a:cxnLst/>
            <a:rect l="l" t="t" r="r" b="b"/>
            <a:pathLst>
              <a:path w="10972800" h="9525">
                <a:moveTo>
                  <a:pt x="0" y="0"/>
                </a:moveTo>
                <a:lnTo>
                  <a:pt x="10972800" y="0"/>
                </a:lnTo>
              </a:path>
            </a:pathLst>
          </a:custGeom>
          <a:noFill/>
          <a:ln w="14288">
            <a:solidFill>
              <a:srgbClr val="E0D8D0"/>
            </a:solidFill>
          </a:ln>
        </p:spPr>
      </p:sp>
      <p:sp>
        <p:nvSpPr>
          <p:cNvPr id="7" name="Line 7"/>
          <p:cNvSpPr/>
          <p:nvPr/>
        </p:nvSpPr>
        <p:spPr>
          <a:xfrm>
            <a:off x="1028700" y="1200150"/>
            <a:ext cx="9525" cy="819150"/>
          </a:xfrm>
          <a:custGeom>
            <a:avLst/>
            <a:gdLst/>
            <a:ahLst/>
            <a:cxnLst/>
            <a:rect l="l" t="t" r="r" b="b"/>
            <a:pathLst>
              <a:path w="9525" h="819150">
                <a:moveTo>
                  <a:pt x="0" y="0"/>
                </a:moveTo>
                <a:lnTo>
                  <a:pt x="0" y="819150"/>
                </a:lnTo>
              </a:path>
            </a:pathLst>
          </a:custGeom>
          <a:noFill/>
          <a:ln w="28575" cap="rnd">
            <a:solidFill>
              <a:srgbClr val="C96133">
                <a:alpha val="25000"/>
              </a:srgbClr>
            </a:solidFill>
          </a:ln>
        </p:spPr>
      </p:sp>
      <p:sp>
        <p:nvSpPr>
          <p:cNvPr id="8" name="TextBox 8"/>
          <p:cNvSpPr txBox="1"/>
          <p:nvPr/>
        </p:nvSpPr>
        <p:spPr>
          <a:xfrm>
            <a:off x="623206" y="1217295"/>
            <a:ext cx="607424" cy="7924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3900" b="1" dirty="0">
                <a:solidFill>
                  <a:srgbClr val="C96133">
                    <a:alphaMod val="8000"/>
                  </a:srgbClr>
                </a:solidFill>
                <a:latin typeface="Arial"/>
                <a:ea typeface="Microsoft YaHei"/>
                <a:cs typeface="Arial"/>
              </a:rPr>
              <a:t>01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20152" y="1255871"/>
            <a:ext cx="1784414" cy="2895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425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迭代，不要等完美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4915" y="1524952"/>
            <a:ext cx="5163979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05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第一轮是草稿，告诉它哪里不够，它会改。迭代成本极低——一句话，30 秒。</a:t>
            </a:r>
          </a:p>
        </p:txBody>
      </p:sp>
      <p:sp>
        <p:nvSpPr>
          <p:cNvPr id="11" name="Line 11"/>
          <p:cNvSpPr/>
          <p:nvPr/>
        </p:nvSpPr>
        <p:spPr>
          <a:xfrm>
            <a:off x="609600" y="2057400"/>
            <a:ext cx="10972800" cy="9525"/>
          </a:xfrm>
          <a:custGeom>
            <a:avLst/>
            <a:gdLst/>
            <a:ahLst/>
            <a:cxnLst/>
            <a:rect l="l" t="t" r="r" b="b"/>
            <a:pathLst>
              <a:path w="10972800" h="9525">
                <a:moveTo>
                  <a:pt x="0" y="0"/>
                </a:moveTo>
                <a:lnTo>
                  <a:pt x="10972800" y="0"/>
                </a:lnTo>
              </a:path>
            </a:pathLst>
          </a:custGeom>
          <a:noFill/>
          <a:ln w="9525">
            <a:solidFill>
              <a:srgbClr val="F0EDE8"/>
            </a:solidFill>
          </a:ln>
        </p:spPr>
      </p:sp>
      <p:sp>
        <p:nvSpPr>
          <p:cNvPr id="12" name="Line 12"/>
          <p:cNvSpPr/>
          <p:nvPr/>
        </p:nvSpPr>
        <p:spPr>
          <a:xfrm>
            <a:off x="1028700" y="2152650"/>
            <a:ext cx="9525" cy="819150"/>
          </a:xfrm>
          <a:custGeom>
            <a:avLst/>
            <a:gdLst/>
            <a:ahLst/>
            <a:cxnLst/>
            <a:rect l="l" t="t" r="r" b="b"/>
            <a:pathLst>
              <a:path w="9525" h="819150">
                <a:moveTo>
                  <a:pt x="0" y="0"/>
                </a:moveTo>
                <a:lnTo>
                  <a:pt x="0" y="819150"/>
                </a:lnTo>
              </a:path>
            </a:pathLst>
          </a:custGeom>
          <a:noFill/>
          <a:ln w="28575" cap="rnd">
            <a:solidFill>
              <a:srgbClr val="C96133">
                <a:alpha val="25000"/>
              </a:srgbClr>
            </a:solidFill>
          </a:ln>
        </p:spPr>
      </p:sp>
      <p:sp>
        <p:nvSpPr>
          <p:cNvPr id="13" name="TextBox 13"/>
          <p:cNvSpPr txBox="1"/>
          <p:nvPr/>
        </p:nvSpPr>
        <p:spPr>
          <a:xfrm>
            <a:off x="473688" y="2169795"/>
            <a:ext cx="756942" cy="7924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3900" b="1" dirty="0">
                <a:solidFill>
                  <a:srgbClr val="C96133">
                    <a:alphaMod val="8000"/>
                  </a:srgbClr>
                </a:solidFill>
                <a:latin typeface="Arial"/>
                <a:ea typeface="Microsoft YaHei"/>
                <a:cs typeface="Arial"/>
              </a:rPr>
              <a:t>02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20152" y="2208371"/>
            <a:ext cx="2691302" cy="2895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425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不断挑战 AI，主动提高标准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24915" y="2477452"/>
            <a:ext cx="4956953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05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你有权利不满意，即使说不清哪里有问题。AI 不会因为你要求高就拒绝，</a:t>
            </a:r>
          </a:p>
        </p:txBody>
      </p:sp>
      <p:sp>
        <p:nvSpPr>
          <p:cNvPr id="16" name="Line 16"/>
          <p:cNvSpPr/>
          <p:nvPr/>
        </p:nvSpPr>
        <p:spPr>
          <a:xfrm>
            <a:off x="609600" y="3009900"/>
            <a:ext cx="10972800" cy="9525"/>
          </a:xfrm>
          <a:custGeom>
            <a:avLst/>
            <a:gdLst/>
            <a:ahLst/>
            <a:cxnLst/>
            <a:rect l="l" t="t" r="r" b="b"/>
            <a:pathLst>
              <a:path w="10972800" h="9525">
                <a:moveTo>
                  <a:pt x="0" y="0"/>
                </a:moveTo>
                <a:lnTo>
                  <a:pt x="10972800" y="0"/>
                </a:lnTo>
              </a:path>
            </a:pathLst>
          </a:custGeom>
          <a:noFill/>
          <a:ln w="9525">
            <a:solidFill>
              <a:srgbClr val="F0EDE8"/>
            </a:solidFill>
          </a:ln>
        </p:spPr>
      </p:sp>
      <p:sp>
        <p:nvSpPr>
          <p:cNvPr id="17" name="Line 17"/>
          <p:cNvSpPr/>
          <p:nvPr/>
        </p:nvSpPr>
        <p:spPr>
          <a:xfrm>
            <a:off x="1028700" y="3105150"/>
            <a:ext cx="9525" cy="819150"/>
          </a:xfrm>
          <a:custGeom>
            <a:avLst/>
            <a:gdLst/>
            <a:ahLst/>
            <a:cxnLst/>
            <a:rect l="l" t="t" r="r" b="b"/>
            <a:pathLst>
              <a:path w="9525" h="819150">
                <a:moveTo>
                  <a:pt x="0" y="0"/>
                </a:moveTo>
                <a:lnTo>
                  <a:pt x="0" y="819150"/>
                </a:lnTo>
              </a:path>
            </a:pathLst>
          </a:custGeom>
          <a:noFill/>
          <a:ln w="28575" cap="rnd">
            <a:solidFill>
              <a:srgbClr val="C96133">
                <a:alpha val="25000"/>
              </a:srgbClr>
            </a:solidFill>
          </a:ln>
        </p:spPr>
      </p:sp>
      <p:sp>
        <p:nvSpPr>
          <p:cNvPr id="18" name="TextBox 18"/>
          <p:cNvSpPr txBox="1"/>
          <p:nvPr/>
        </p:nvSpPr>
        <p:spPr>
          <a:xfrm>
            <a:off x="473688" y="3122295"/>
            <a:ext cx="756942" cy="7924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3900" b="1" dirty="0">
                <a:solidFill>
                  <a:srgbClr val="C96133">
                    <a:alphaMod val="8000"/>
                  </a:srgbClr>
                </a:solidFill>
                <a:latin typeface="Arial"/>
                <a:ea typeface="Microsoft YaHei"/>
                <a:cs typeface="Arial"/>
              </a:rPr>
              <a:t>03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20152" y="3160871"/>
            <a:ext cx="3532632" cy="2895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425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像老板指挥员工，不是像学生求答案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24915" y="3429952"/>
            <a:ext cx="4335875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05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指令越具体，执行越可靠。定角色、定任务、定格式、定路径——</a:t>
            </a:r>
          </a:p>
        </p:txBody>
      </p:sp>
      <p:sp>
        <p:nvSpPr>
          <p:cNvPr id="21" name="Line 21"/>
          <p:cNvSpPr/>
          <p:nvPr/>
        </p:nvSpPr>
        <p:spPr>
          <a:xfrm>
            <a:off x="609600" y="3962400"/>
            <a:ext cx="10972800" cy="9525"/>
          </a:xfrm>
          <a:custGeom>
            <a:avLst/>
            <a:gdLst/>
            <a:ahLst/>
            <a:cxnLst/>
            <a:rect l="l" t="t" r="r" b="b"/>
            <a:pathLst>
              <a:path w="10972800" h="9525">
                <a:moveTo>
                  <a:pt x="0" y="0"/>
                </a:moveTo>
                <a:lnTo>
                  <a:pt x="10972800" y="0"/>
                </a:lnTo>
              </a:path>
            </a:pathLst>
          </a:custGeom>
          <a:noFill/>
          <a:ln w="9525">
            <a:solidFill>
              <a:srgbClr val="F0EDE8"/>
            </a:solidFill>
          </a:ln>
        </p:spPr>
      </p:sp>
      <p:sp>
        <p:nvSpPr>
          <p:cNvPr id="22" name="Line 22"/>
          <p:cNvSpPr/>
          <p:nvPr/>
        </p:nvSpPr>
        <p:spPr>
          <a:xfrm>
            <a:off x="1028700" y="4057650"/>
            <a:ext cx="9525" cy="819150"/>
          </a:xfrm>
          <a:custGeom>
            <a:avLst/>
            <a:gdLst/>
            <a:ahLst/>
            <a:cxnLst/>
            <a:rect l="l" t="t" r="r" b="b"/>
            <a:pathLst>
              <a:path w="9525" h="819150">
                <a:moveTo>
                  <a:pt x="0" y="0"/>
                </a:moveTo>
                <a:lnTo>
                  <a:pt x="0" y="819150"/>
                </a:lnTo>
              </a:path>
            </a:pathLst>
          </a:custGeom>
          <a:noFill/>
          <a:ln w="28575" cap="rnd">
            <a:solidFill>
              <a:srgbClr val="C96133">
                <a:alpha val="25000"/>
              </a:srgbClr>
            </a:solidFill>
          </a:ln>
        </p:spPr>
      </p:sp>
      <p:sp>
        <p:nvSpPr>
          <p:cNvPr id="23" name="TextBox 23"/>
          <p:cNvSpPr txBox="1"/>
          <p:nvPr/>
        </p:nvSpPr>
        <p:spPr>
          <a:xfrm>
            <a:off x="473688" y="4074795"/>
            <a:ext cx="756942" cy="7924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3900" b="1" dirty="0">
                <a:solidFill>
                  <a:srgbClr val="C96133">
                    <a:alphaMod val="8000"/>
                  </a:srgbClr>
                </a:solidFill>
                <a:latin typeface="Arial"/>
                <a:ea typeface="Microsoft YaHei"/>
                <a:cs typeface="Arial"/>
              </a:rPr>
              <a:t>04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20152" y="4113371"/>
            <a:ext cx="2658523" cy="2895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425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永远不改结果，回到指令层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24915" y="4382452"/>
            <a:ext cx="5547360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05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不满意就返回提示词层修改。改指令层，你是在建系统；改结果，你只是在救火。</a:t>
            </a:r>
          </a:p>
        </p:txBody>
      </p:sp>
      <p:sp>
        <p:nvSpPr>
          <p:cNvPr id="26" name="Line 26"/>
          <p:cNvSpPr/>
          <p:nvPr/>
        </p:nvSpPr>
        <p:spPr>
          <a:xfrm>
            <a:off x="609600" y="4914900"/>
            <a:ext cx="10972800" cy="9525"/>
          </a:xfrm>
          <a:custGeom>
            <a:avLst/>
            <a:gdLst/>
            <a:ahLst/>
            <a:cxnLst/>
            <a:rect l="l" t="t" r="r" b="b"/>
            <a:pathLst>
              <a:path w="10972800" h="9525">
                <a:moveTo>
                  <a:pt x="0" y="0"/>
                </a:moveTo>
                <a:lnTo>
                  <a:pt x="10972800" y="0"/>
                </a:lnTo>
              </a:path>
            </a:pathLst>
          </a:custGeom>
          <a:noFill/>
          <a:ln w="9525">
            <a:solidFill>
              <a:srgbClr val="F0EDE8"/>
            </a:solidFill>
          </a:ln>
        </p:spPr>
      </p:sp>
      <p:sp>
        <p:nvSpPr>
          <p:cNvPr id="27" name="Line 27"/>
          <p:cNvSpPr/>
          <p:nvPr/>
        </p:nvSpPr>
        <p:spPr>
          <a:xfrm>
            <a:off x="1028700" y="5010150"/>
            <a:ext cx="9525" cy="819150"/>
          </a:xfrm>
          <a:custGeom>
            <a:avLst/>
            <a:gdLst/>
            <a:ahLst/>
            <a:cxnLst/>
            <a:rect l="l" t="t" r="r" b="b"/>
            <a:pathLst>
              <a:path w="9525" h="819150">
                <a:moveTo>
                  <a:pt x="0" y="0"/>
                </a:moveTo>
                <a:lnTo>
                  <a:pt x="0" y="819150"/>
                </a:lnTo>
              </a:path>
            </a:pathLst>
          </a:custGeom>
          <a:noFill/>
          <a:ln w="28575" cap="rnd">
            <a:solidFill>
              <a:srgbClr val="C96133">
                <a:alpha val="25000"/>
              </a:srgbClr>
            </a:solidFill>
          </a:ln>
        </p:spPr>
      </p:sp>
      <p:sp>
        <p:nvSpPr>
          <p:cNvPr id="28" name="TextBox 28"/>
          <p:cNvSpPr txBox="1"/>
          <p:nvPr/>
        </p:nvSpPr>
        <p:spPr>
          <a:xfrm>
            <a:off x="473688" y="5027295"/>
            <a:ext cx="756942" cy="7924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3900" b="1" dirty="0">
                <a:solidFill>
                  <a:srgbClr val="C96133">
                    <a:alphaMod val="8000"/>
                  </a:srgbClr>
                </a:solidFill>
                <a:latin typeface="Arial"/>
                <a:ea typeface="Microsoft YaHei"/>
                <a:cs typeface="Arial"/>
              </a:rPr>
              <a:t>05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20152" y="5065871"/>
            <a:ext cx="2439995" cy="2895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425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文件即真相，结果要落地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24915" y="5334952"/>
            <a:ext cx="5394008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05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聊天记录会消失，文件不会。每一次有价值的输出，都应该有一个对应的文件。</a:t>
            </a:r>
          </a:p>
        </p:txBody>
      </p:sp>
      <p:sp>
        <p:nvSpPr>
          <p:cNvPr id="31" name="Rectangle 31"/>
          <p:cNvSpPr/>
          <p:nvPr/>
        </p:nvSpPr>
        <p:spPr>
          <a:xfrm>
            <a:off x="609600" y="5981700"/>
            <a:ext cx="10972800" cy="438150"/>
          </a:xfrm>
          <a:prstGeom prst="roundRect">
            <a:avLst>
              <a:gd name="adj" fmla="val 17391"/>
            </a:avLst>
          </a:prstGeom>
          <a:solidFill>
            <a:srgbClr val="FDF1EB"/>
          </a:solidFill>
          <a:ln>
            <a:noFill/>
          </a:ln>
        </p:spPr>
      </p:sp>
      <p:sp>
        <p:nvSpPr>
          <p:cNvPr id="32" name="TextBox 32"/>
          <p:cNvSpPr txBox="1"/>
          <p:nvPr/>
        </p:nvSpPr>
        <p:spPr>
          <a:xfrm>
            <a:off x="4231419" y="6126956"/>
            <a:ext cx="3729163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125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记住这五条，你用 AI 的效率会和别人拉开差距。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400377" y="6649402"/>
            <a:ext cx="195358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105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20</a:t>
            </a:r>
          </a:p>
        </p:txBody>
      </p:sp>
    </p:spTree>
  </p:cSld>
  <p:clrMapOvr>
    <a:masterClrMapping/>
  </p:clrMapOvr>
  <p:transition xmlns:p14="http://schemas.microsoft.com/office/powerpoint/2010/main" p14:dur="4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>
            <a:noFill/>
          </a:ln>
        </p:spPr>
      </p:sp>
      <p:sp>
        <p:nvSpPr>
          <p:cNvPr id="3" name="Rectangle 3"/>
          <p:cNvSpPr/>
          <p:nvPr/>
        </p:nvSpPr>
        <p:spPr>
          <a:xfrm>
            <a:off x="0" y="0"/>
            <a:ext cx="57150" cy="6858000"/>
          </a:xfrm>
          <a:prstGeom prst="rect">
            <a:avLst/>
          </a:prstGeom>
          <a:solidFill>
            <a:srgbClr val="C96133">
              <a:alpha val="50000"/>
            </a:srgbClr>
          </a:solidFill>
          <a:ln>
            <a:noFill/>
          </a:ln>
        </p:spPr>
      </p:sp>
      <p:sp>
        <p:nvSpPr>
          <p:cNvPr id="4" name="Rectangle 4"/>
          <p:cNvSpPr/>
          <p:nvPr/>
        </p:nvSpPr>
        <p:spPr>
          <a:xfrm>
            <a:off x="0" y="0"/>
            <a:ext cx="28575" cy="6858000"/>
          </a:xfrm>
          <a:prstGeom prst="rect">
            <a:avLst/>
          </a:prstGeom>
          <a:solidFill>
            <a:srgbClr val="C96133"/>
          </a:solidFill>
          <a:ln>
            <a:noFill/>
          </a:ln>
        </p:spPr>
      </p:sp>
      <p:sp>
        <p:nvSpPr>
          <p:cNvPr id="5" name="Ellipse 5"/>
          <p:cNvSpPr/>
          <p:nvPr/>
        </p:nvSpPr>
        <p:spPr>
          <a:xfrm>
            <a:off x="3810000" y="476250"/>
            <a:ext cx="4572000" cy="4572000"/>
          </a:xfrm>
          <a:prstGeom prst="ellipse">
            <a:avLst/>
          </a:prstGeom>
          <a:solidFill>
            <a:srgbClr val="C96133">
              <a:alpha val="3000"/>
            </a:srgbClr>
          </a:solidFill>
          <a:ln>
            <a:noFill/>
          </a:ln>
        </p:spPr>
      </p:sp>
      <p:sp>
        <p:nvSpPr>
          <p:cNvPr id="6" name="Ellipse 6"/>
          <p:cNvSpPr/>
          <p:nvPr/>
        </p:nvSpPr>
        <p:spPr>
          <a:xfrm>
            <a:off x="4476750" y="1143000"/>
            <a:ext cx="3238500" cy="3238500"/>
          </a:xfrm>
          <a:prstGeom prst="ellipse">
            <a:avLst/>
          </a:prstGeom>
          <a:solidFill>
            <a:srgbClr val="C96133">
              <a:alpha val="4000"/>
            </a:srgbClr>
          </a:solidFill>
          <a:ln>
            <a:noFill/>
          </a:ln>
        </p:spPr>
      </p:sp>
      <p:sp>
        <p:nvSpPr>
          <p:cNvPr id="7" name="Ellipse 7"/>
          <p:cNvSpPr/>
          <p:nvPr/>
        </p:nvSpPr>
        <p:spPr>
          <a:xfrm>
            <a:off x="5143500" y="1809750"/>
            <a:ext cx="1905000" cy="1905000"/>
          </a:xfrm>
          <a:prstGeom prst="ellipse">
            <a:avLst/>
          </a:prstGeom>
          <a:solidFill>
            <a:srgbClr val="C96133">
              <a:alpha val="5000"/>
            </a:srgbClr>
          </a:solidFill>
          <a:ln>
            <a:noFill/>
          </a:ln>
        </p:spPr>
      </p:sp>
      <p:sp>
        <p:nvSpPr>
          <p:cNvPr id="8" name="Ellipse 8"/>
          <p:cNvSpPr/>
          <p:nvPr/>
        </p:nvSpPr>
        <p:spPr>
          <a:xfrm>
            <a:off x="5410200" y="1619250"/>
            <a:ext cx="1371600" cy="1371600"/>
          </a:xfrm>
          <a:prstGeom prst="ellipse">
            <a:avLst/>
          </a:prstGeom>
          <a:solidFill>
            <a:srgbClr val="FAFAF8"/>
          </a:solidFill>
          <a:ln w="28575">
            <a:solidFill>
              <a:srgbClr val="C96133">
                <a:alpha val="30000"/>
              </a:srgbClr>
            </a:solidFill>
          </a:ln>
        </p:spPr>
      </p:sp>
      <p:sp>
        <p:nvSpPr>
          <p:cNvPr id="9" name="Ellipse 9"/>
          <p:cNvSpPr/>
          <p:nvPr/>
        </p:nvSpPr>
        <p:spPr>
          <a:xfrm>
            <a:off x="5524500" y="1733550"/>
            <a:ext cx="1143000" cy="1143000"/>
          </a:xfrm>
          <a:prstGeom prst="ellipse">
            <a:avLst/>
          </a:prstGeom>
          <a:solidFill>
            <a:srgbClr val="C96133"/>
          </a:solidFill>
          <a:ln>
            <a:noFill/>
          </a:ln>
        </p:spPr>
      </p:sp>
      <p:sp>
        <p:nvSpPr>
          <p:cNvPr id="10" name="Freeform 10"/>
          <p:cNvSpPr/>
          <p:nvPr/>
        </p:nvSpPr>
        <p:spPr>
          <a:xfrm>
            <a:off x="5868348" y="2101667"/>
            <a:ext cx="455944" cy="408230"/>
          </a:xfrm>
          <a:custGeom>
            <a:avLst/>
            <a:gdLst/>
            <a:ahLst/>
            <a:cxnLst/>
            <a:rect l="l" t="t" r="r" b="b"/>
            <a:pathLst>
              <a:path w="455944" h="408230">
                <a:moveTo>
                  <a:pt x="100133" y="57063"/>
                </a:moveTo>
                <a:cubicBezTo>
                  <a:pt x="180599" y="0"/>
                  <a:pt x="295529" y="4664"/>
                  <a:pt x="369927" y="68104"/>
                </a:cubicBezTo>
                <a:cubicBezTo>
                  <a:pt x="445605" y="132678"/>
                  <a:pt x="455944" y="238115"/>
                  <a:pt x="393702" y="313649"/>
                </a:cubicBezTo>
                <a:cubicBezTo>
                  <a:pt x="335070" y="384786"/>
                  <a:pt x="229324" y="408230"/>
                  <a:pt x="141284" y="371537"/>
                </a:cubicBezTo>
                <a:lnTo>
                  <a:pt x="136476" y="369453"/>
                </a:lnTo>
                <a:lnTo>
                  <a:pt x="46207" y="388666"/>
                </a:lnTo>
                <a:lnTo>
                  <a:pt x="45382" y="388790"/>
                </a:lnTo>
                <a:lnTo>
                  <a:pt x="44660" y="388934"/>
                </a:lnTo>
                <a:lnTo>
                  <a:pt x="44288" y="388934"/>
                </a:lnTo>
                <a:lnTo>
                  <a:pt x="43834" y="389038"/>
                </a:lnTo>
                <a:lnTo>
                  <a:pt x="43050" y="389038"/>
                </a:lnTo>
                <a:lnTo>
                  <a:pt x="42369" y="389120"/>
                </a:lnTo>
                <a:lnTo>
                  <a:pt x="41935" y="389099"/>
                </a:lnTo>
                <a:lnTo>
                  <a:pt x="41461" y="389120"/>
                </a:lnTo>
                <a:lnTo>
                  <a:pt x="40780" y="389058"/>
                </a:lnTo>
                <a:lnTo>
                  <a:pt x="40057" y="389058"/>
                </a:lnTo>
                <a:lnTo>
                  <a:pt x="39603" y="388976"/>
                </a:lnTo>
                <a:lnTo>
                  <a:pt x="39149" y="388934"/>
                </a:lnTo>
                <a:lnTo>
                  <a:pt x="38427" y="388790"/>
                </a:lnTo>
                <a:lnTo>
                  <a:pt x="37725" y="388687"/>
                </a:lnTo>
                <a:lnTo>
                  <a:pt x="37395" y="388604"/>
                </a:lnTo>
                <a:lnTo>
                  <a:pt x="36900" y="388501"/>
                </a:lnTo>
                <a:lnTo>
                  <a:pt x="35889" y="388171"/>
                </a:lnTo>
                <a:lnTo>
                  <a:pt x="35393" y="388068"/>
                </a:lnTo>
                <a:lnTo>
                  <a:pt x="35166" y="387964"/>
                </a:lnTo>
                <a:lnTo>
                  <a:pt x="34712" y="387820"/>
                </a:lnTo>
                <a:lnTo>
                  <a:pt x="33784" y="387407"/>
                </a:lnTo>
                <a:lnTo>
                  <a:pt x="33164" y="387160"/>
                </a:lnTo>
                <a:lnTo>
                  <a:pt x="32937" y="387036"/>
                </a:lnTo>
                <a:lnTo>
                  <a:pt x="32649" y="386912"/>
                </a:lnTo>
                <a:lnTo>
                  <a:pt x="32009" y="386540"/>
                </a:lnTo>
                <a:lnTo>
                  <a:pt x="31080" y="386045"/>
                </a:lnTo>
                <a:lnTo>
                  <a:pt x="30750" y="385818"/>
                </a:lnTo>
                <a:lnTo>
                  <a:pt x="29986" y="385281"/>
                </a:lnTo>
                <a:lnTo>
                  <a:pt x="29161" y="384724"/>
                </a:lnTo>
                <a:lnTo>
                  <a:pt x="29120" y="384642"/>
                </a:lnTo>
                <a:lnTo>
                  <a:pt x="28851" y="384456"/>
                </a:lnTo>
                <a:lnTo>
                  <a:pt x="27964" y="383630"/>
                </a:lnTo>
                <a:lnTo>
                  <a:pt x="27448" y="383218"/>
                </a:lnTo>
                <a:lnTo>
                  <a:pt x="27324" y="383073"/>
                </a:lnTo>
                <a:lnTo>
                  <a:pt x="26168" y="381794"/>
                </a:lnTo>
                <a:lnTo>
                  <a:pt x="25900" y="381505"/>
                </a:lnTo>
                <a:lnTo>
                  <a:pt x="25673" y="381216"/>
                </a:lnTo>
                <a:lnTo>
                  <a:pt x="24868" y="380060"/>
                </a:lnTo>
                <a:lnTo>
                  <a:pt x="24579" y="379668"/>
                </a:lnTo>
                <a:lnTo>
                  <a:pt x="24476" y="379462"/>
                </a:lnTo>
                <a:lnTo>
                  <a:pt x="23609" y="377955"/>
                </a:lnTo>
                <a:lnTo>
                  <a:pt x="23465" y="377708"/>
                </a:lnTo>
                <a:lnTo>
                  <a:pt x="23382" y="377542"/>
                </a:lnTo>
                <a:lnTo>
                  <a:pt x="23238" y="377295"/>
                </a:lnTo>
                <a:lnTo>
                  <a:pt x="22949" y="376511"/>
                </a:lnTo>
                <a:lnTo>
                  <a:pt x="22536" y="375644"/>
                </a:lnTo>
                <a:lnTo>
                  <a:pt x="22454" y="375314"/>
                </a:lnTo>
                <a:lnTo>
                  <a:pt x="22371" y="375107"/>
                </a:lnTo>
                <a:lnTo>
                  <a:pt x="22020" y="373848"/>
                </a:lnTo>
                <a:lnTo>
                  <a:pt x="21876" y="373477"/>
                </a:lnTo>
                <a:lnTo>
                  <a:pt x="21834" y="373167"/>
                </a:lnTo>
                <a:lnTo>
                  <a:pt x="21731" y="372775"/>
                </a:lnTo>
                <a:lnTo>
                  <a:pt x="21628" y="372094"/>
                </a:lnTo>
                <a:lnTo>
                  <a:pt x="21463" y="371227"/>
                </a:lnTo>
                <a:lnTo>
                  <a:pt x="21422" y="370588"/>
                </a:lnTo>
                <a:lnTo>
                  <a:pt x="21360" y="370381"/>
                </a:lnTo>
                <a:lnTo>
                  <a:pt x="21360" y="370051"/>
                </a:lnTo>
                <a:lnTo>
                  <a:pt x="21277" y="368937"/>
                </a:lnTo>
                <a:lnTo>
                  <a:pt x="21298" y="368194"/>
                </a:lnTo>
                <a:lnTo>
                  <a:pt x="21319" y="367719"/>
                </a:lnTo>
                <a:lnTo>
                  <a:pt x="21360" y="366625"/>
                </a:lnTo>
                <a:lnTo>
                  <a:pt x="21442" y="366109"/>
                </a:lnTo>
                <a:lnTo>
                  <a:pt x="21442" y="365717"/>
                </a:lnTo>
                <a:lnTo>
                  <a:pt x="21607" y="364995"/>
                </a:lnTo>
                <a:lnTo>
                  <a:pt x="21711" y="364293"/>
                </a:lnTo>
                <a:lnTo>
                  <a:pt x="21814" y="363880"/>
                </a:lnTo>
                <a:lnTo>
                  <a:pt x="21896" y="363468"/>
                </a:lnTo>
                <a:lnTo>
                  <a:pt x="22268" y="362229"/>
                </a:lnTo>
                <a:lnTo>
                  <a:pt x="22330" y="361961"/>
                </a:lnTo>
                <a:lnTo>
                  <a:pt x="46063" y="290762"/>
                </a:lnTo>
                <a:lnTo>
                  <a:pt x="45609" y="289998"/>
                </a:lnTo>
                <a:cubicBezTo>
                  <a:pt x="0" y="212669"/>
                  <a:pt x="20658" y="116829"/>
                  <a:pt x="95407" y="6053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" name="Freeform 11"/>
          <p:cNvSpPr/>
          <p:nvPr/>
        </p:nvSpPr>
        <p:spPr>
          <a:xfrm>
            <a:off x="5486400" y="3257550"/>
            <a:ext cx="1219200" cy="28575"/>
          </a:xfrm>
          <a:custGeom>
            <a:avLst/>
            <a:gdLst/>
            <a:ahLst/>
            <a:cxnLst/>
            <a:rect l="l" t="t" r="r" b="b"/>
            <a:pathLst>
              <a:path w="1219200" h="28575">
                <a:moveTo>
                  <a:pt x="9525" y="0"/>
                </a:moveTo>
                <a:lnTo>
                  <a:pt x="1209675" y="0"/>
                </a:lnTo>
                <a:cubicBezTo>
                  <a:pt x="1214936" y="0"/>
                  <a:pt x="1219200" y="4264"/>
                  <a:pt x="1219200" y="9525"/>
                </a:cubicBezTo>
                <a:lnTo>
                  <a:pt x="1219200" y="19050"/>
                </a:lnTo>
                <a:cubicBezTo>
                  <a:pt x="1219200" y="24311"/>
                  <a:pt x="1214936" y="28575"/>
                  <a:pt x="1209675" y="28575"/>
                </a:cubicBezTo>
                <a:lnTo>
                  <a:pt x="9525" y="28575"/>
                </a:lnTo>
                <a:cubicBezTo>
                  <a:pt x="4264" y="28575"/>
                  <a:pt x="0" y="24311"/>
                  <a:pt x="0" y="19050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C96133"/>
          </a:solidFill>
          <a:ln>
            <a:noFill/>
          </a:ln>
        </p:spPr>
      </p:sp>
      <p:sp>
        <p:nvSpPr>
          <p:cNvPr id="12" name="TextBox 12"/>
          <p:cNvSpPr txBox="1"/>
          <p:nvPr/>
        </p:nvSpPr>
        <p:spPr>
          <a:xfrm>
            <a:off x="5137785" y="3467100"/>
            <a:ext cx="1916430" cy="609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30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提问环节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990624" y="4127182"/>
            <a:ext cx="2210752" cy="3352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65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有什么问题，现在聊</a:t>
            </a:r>
          </a:p>
        </p:txBody>
      </p:sp>
      <p:sp>
        <p:nvSpPr>
          <p:cNvPr id="14" name="Freeform 14"/>
          <p:cNvSpPr/>
          <p:nvPr/>
        </p:nvSpPr>
        <p:spPr>
          <a:xfrm>
            <a:off x="3143250" y="4667250"/>
            <a:ext cx="1714500" cy="342900"/>
          </a:xfrm>
          <a:custGeom>
            <a:avLst/>
            <a:gdLst/>
            <a:ahLst/>
            <a:cxnLst/>
            <a:rect l="l" t="t" r="r" b="b"/>
            <a:pathLst>
              <a:path w="1714500" h="342900">
                <a:moveTo>
                  <a:pt x="95250" y="0"/>
                </a:moveTo>
                <a:lnTo>
                  <a:pt x="1619250" y="0"/>
                </a:lnTo>
                <a:cubicBezTo>
                  <a:pt x="1671855" y="0"/>
                  <a:pt x="1714500" y="42645"/>
                  <a:pt x="1714500" y="95250"/>
                </a:cubicBezTo>
                <a:lnTo>
                  <a:pt x="1714500" y="247650"/>
                </a:lnTo>
                <a:cubicBezTo>
                  <a:pt x="1714500" y="300255"/>
                  <a:pt x="1671855" y="342900"/>
                  <a:pt x="1619250" y="342900"/>
                </a:cubicBezTo>
                <a:lnTo>
                  <a:pt x="95250" y="342900"/>
                </a:lnTo>
                <a:cubicBezTo>
                  <a:pt x="42645" y="342900"/>
                  <a:pt x="0" y="300255"/>
                  <a:pt x="0" y="247650"/>
                </a:cubicBezTo>
                <a:lnTo>
                  <a:pt x="0" y="95250"/>
                </a:lnTo>
                <a:cubicBezTo>
                  <a:pt x="0" y="42645"/>
                  <a:pt x="42645" y="0"/>
                  <a:pt x="95250" y="0"/>
                </a:cubicBezTo>
                <a:close/>
              </a:path>
            </a:pathLst>
          </a:custGeom>
          <a:solidFill>
            <a:srgbClr val="FDF1EB"/>
          </a:solidFill>
          <a:ln>
            <a:noFill/>
          </a:ln>
        </p:spPr>
      </p:sp>
      <p:sp>
        <p:nvSpPr>
          <p:cNvPr id="15" name="TextBox 15"/>
          <p:cNvSpPr txBox="1"/>
          <p:nvPr/>
        </p:nvSpPr>
        <p:spPr>
          <a:xfrm>
            <a:off x="3423595" y="4772978"/>
            <a:ext cx="1153811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050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流水线怎么搭？</a:t>
            </a:r>
          </a:p>
        </p:txBody>
      </p:sp>
      <p:sp>
        <p:nvSpPr>
          <p:cNvPr id="16" name="Freeform 16"/>
          <p:cNvSpPr/>
          <p:nvPr/>
        </p:nvSpPr>
        <p:spPr>
          <a:xfrm>
            <a:off x="5048250" y="4667250"/>
            <a:ext cx="2095500" cy="342900"/>
          </a:xfrm>
          <a:custGeom>
            <a:avLst/>
            <a:gdLst/>
            <a:ahLst/>
            <a:cxnLst/>
            <a:rect l="l" t="t" r="r" b="b"/>
            <a:pathLst>
              <a:path w="2095500" h="342900">
                <a:moveTo>
                  <a:pt x="95250" y="0"/>
                </a:moveTo>
                <a:lnTo>
                  <a:pt x="2000250" y="0"/>
                </a:lnTo>
                <a:cubicBezTo>
                  <a:pt x="2052855" y="0"/>
                  <a:pt x="2095500" y="42645"/>
                  <a:pt x="2095500" y="95250"/>
                </a:cubicBezTo>
                <a:lnTo>
                  <a:pt x="2095500" y="247650"/>
                </a:lnTo>
                <a:cubicBezTo>
                  <a:pt x="2095500" y="300255"/>
                  <a:pt x="2052855" y="342900"/>
                  <a:pt x="2000250" y="342900"/>
                </a:cubicBezTo>
                <a:lnTo>
                  <a:pt x="95250" y="342900"/>
                </a:lnTo>
                <a:cubicBezTo>
                  <a:pt x="42645" y="342900"/>
                  <a:pt x="0" y="300255"/>
                  <a:pt x="0" y="247650"/>
                </a:cubicBezTo>
                <a:lnTo>
                  <a:pt x="0" y="95250"/>
                </a:lnTo>
                <a:cubicBezTo>
                  <a:pt x="0" y="42645"/>
                  <a:pt x="42645" y="0"/>
                  <a:pt x="95250" y="0"/>
                </a:cubicBezTo>
                <a:close/>
              </a:path>
            </a:pathLst>
          </a:custGeom>
          <a:solidFill>
            <a:srgbClr val="FDF1EB"/>
          </a:solidFill>
          <a:ln>
            <a:noFill/>
          </a:ln>
        </p:spPr>
      </p:sp>
      <p:sp>
        <p:nvSpPr>
          <p:cNvPr id="17" name="TextBox 17"/>
          <p:cNvSpPr txBox="1"/>
          <p:nvPr/>
        </p:nvSpPr>
        <p:spPr>
          <a:xfrm>
            <a:off x="5108493" y="4772978"/>
            <a:ext cx="1975014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050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我的场景能用 Cowork 吗？</a:t>
            </a:r>
          </a:p>
        </p:txBody>
      </p:sp>
      <p:sp>
        <p:nvSpPr>
          <p:cNvPr id="18" name="Freeform 18"/>
          <p:cNvSpPr/>
          <p:nvPr/>
        </p:nvSpPr>
        <p:spPr>
          <a:xfrm>
            <a:off x="7334250" y="4667250"/>
            <a:ext cx="1714500" cy="342900"/>
          </a:xfrm>
          <a:custGeom>
            <a:avLst/>
            <a:gdLst/>
            <a:ahLst/>
            <a:cxnLst/>
            <a:rect l="l" t="t" r="r" b="b"/>
            <a:pathLst>
              <a:path w="1714500" h="342900">
                <a:moveTo>
                  <a:pt x="95250" y="0"/>
                </a:moveTo>
                <a:lnTo>
                  <a:pt x="1619250" y="0"/>
                </a:lnTo>
                <a:cubicBezTo>
                  <a:pt x="1671855" y="0"/>
                  <a:pt x="1714500" y="42645"/>
                  <a:pt x="1714500" y="95250"/>
                </a:cubicBezTo>
                <a:lnTo>
                  <a:pt x="1714500" y="247650"/>
                </a:lnTo>
                <a:cubicBezTo>
                  <a:pt x="1714500" y="300255"/>
                  <a:pt x="1671855" y="342900"/>
                  <a:pt x="1619250" y="342900"/>
                </a:cubicBezTo>
                <a:lnTo>
                  <a:pt x="95250" y="342900"/>
                </a:lnTo>
                <a:cubicBezTo>
                  <a:pt x="42645" y="342900"/>
                  <a:pt x="0" y="300255"/>
                  <a:pt x="0" y="247650"/>
                </a:cubicBezTo>
                <a:lnTo>
                  <a:pt x="0" y="95250"/>
                </a:lnTo>
                <a:cubicBezTo>
                  <a:pt x="0" y="42645"/>
                  <a:pt x="42645" y="0"/>
                  <a:pt x="95250" y="0"/>
                </a:cubicBezTo>
                <a:close/>
              </a:path>
            </a:pathLst>
          </a:custGeom>
          <a:solidFill>
            <a:srgbClr val="FDF1EB"/>
          </a:solidFill>
          <a:ln>
            <a:noFill/>
          </a:ln>
        </p:spPr>
      </p:sp>
      <p:sp>
        <p:nvSpPr>
          <p:cNvPr id="19" name="TextBox 19"/>
          <p:cNvSpPr txBox="1"/>
          <p:nvPr/>
        </p:nvSpPr>
        <p:spPr>
          <a:xfrm>
            <a:off x="7614595" y="4772978"/>
            <a:ext cx="1153811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050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下节课讲什么？</a:t>
            </a:r>
          </a:p>
        </p:txBody>
      </p:sp>
      <p:sp>
        <p:nvSpPr>
          <p:cNvPr id="20" name="Freeform 20"/>
          <p:cNvSpPr/>
          <p:nvPr/>
        </p:nvSpPr>
        <p:spPr>
          <a:xfrm>
            <a:off x="5486400" y="5181600"/>
            <a:ext cx="1219200" cy="28575"/>
          </a:xfrm>
          <a:custGeom>
            <a:avLst/>
            <a:gdLst/>
            <a:ahLst/>
            <a:cxnLst/>
            <a:rect l="l" t="t" r="r" b="b"/>
            <a:pathLst>
              <a:path w="1219200" h="28575">
                <a:moveTo>
                  <a:pt x="9525" y="0"/>
                </a:moveTo>
                <a:lnTo>
                  <a:pt x="1209675" y="0"/>
                </a:lnTo>
                <a:cubicBezTo>
                  <a:pt x="1214936" y="0"/>
                  <a:pt x="1219200" y="4264"/>
                  <a:pt x="1219200" y="9525"/>
                </a:cubicBezTo>
                <a:lnTo>
                  <a:pt x="1219200" y="19050"/>
                </a:lnTo>
                <a:cubicBezTo>
                  <a:pt x="1219200" y="24311"/>
                  <a:pt x="1214936" y="28575"/>
                  <a:pt x="1209675" y="28575"/>
                </a:cubicBezTo>
                <a:lnTo>
                  <a:pt x="9525" y="28575"/>
                </a:lnTo>
                <a:cubicBezTo>
                  <a:pt x="4264" y="28575"/>
                  <a:pt x="0" y="24311"/>
                  <a:pt x="0" y="19050"/>
                </a:cubicBezTo>
                <a:lnTo>
                  <a:pt x="0" y="9525"/>
                </a:lnTo>
                <a:cubicBezTo>
                  <a:pt x="0" y="4264"/>
                  <a:pt x="4264" y="0"/>
                  <a:pt x="9525" y="0"/>
                </a:cubicBezTo>
                <a:close/>
              </a:path>
            </a:pathLst>
          </a:custGeom>
          <a:solidFill>
            <a:srgbClr val="C96133">
              <a:alpha val="40000"/>
            </a:srgbClr>
          </a:solidFill>
          <a:ln>
            <a:noFill/>
          </a:ln>
        </p:spPr>
      </p:sp>
      <p:sp>
        <p:nvSpPr>
          <p:cNvPr id="21" name="TextBox 21"/>
          <p:cNvSpPr txBox="1"/>
          <p:nvPr/>
        </p:nvSpPr>
        <p:spPr>
          <a:xfrm>
            <a:off x="11438715" y="6649402"/>
            <a:ext cx="157020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105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21</a:t>
            </a:r>
          </a:p>
        </p:txBody>
      </p:sp>
    </p:spTree>
  </p:cSld>
  <p:clrMapOvr>
    <a:masterClrMapping/>
  </p:clrMapOvr>
  <p:transition xmlns:p14="http://schemas.microsoft.com/office/powerpoint/2010/main" p14:dur="4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>
            <a:noFill/>
          </a:ln>
        </p:spPr>
        <p:txBody>
          <a:bodyPr/>
          <a:p/>
        </p:txBody>
      </p:sp>
      <p:sp>
        <p:nvSpPr>
          <p:cNvPr id="3" name="Rectangle 3"/>
          <p:cNvSpPr/>
          <p:nvPr/>
        </p:nvSpPr>
        <p:spPr>
          <a:xfrm>
            <a:off x="609600" y="342900"/>
            <a:ext cx="47625" cy="495300"/>
          </a:xfrm>
          <a:prstGeom prst="roundRect">
            <a:avLst>
              <a:gd name="adj" fmla="val 40000"/>
            </a:avLst>
          </a:prstGeom>
          <a:solidFill>
            <a:srgbClr val="C96133"/>
          </a:solidFill>
          <a:ln>
            <a:noFill/>
          </a:ln>
        </p:spPr>
        <p:txBody>
          <a:bodyPr/>
          <a:p/>
        </p:txBody>
      </p:sp>
      <p:sp>
        <p:nvSpPr>
          <p:cNvPr id="4" name="TextBox 4"/>
          <p:cNvSpPr txBox="1"/>
          <p:nvPr/>
        </p:nvSpPr>
        <p:spPr>
          <a:xfrm>
            <a:off x="765810" y="337185"/>
            <a:ext cx="1724787" cy="548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27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参考资料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4860" y="746760"/>
            <a:ext cx="2616003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b="1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RESOURCES · FURTHER READING</a:t>
            </a:r>
          </a:p>
        </p:txBody>
      </p:sp>
      <p:sp>
        <p:nvSpPr>
          <p:cNvPr id="6" name="Line 6"/>
          <p:cNvSpPr/>
          <p:nvPr/>
        </p:nvSpPr>
        <p:spPr>
          <a:xfrm>
            <a:off x="609600" y="1047750"/>
            <a:ext cx="10972800" cy="9525"/>
          </a:xfrm>
          <a:custGeom>
            <a:avLst/>
            <a:gdLst/>
            <a:ahLst/>
            <a:cxnLst/>
            <a:rect l="l" t="t" r="r" b="b"/>
            <a:pathLst>
              <a:path w="10972800" h="9525">
                <a:moveTo>
                  <a:pt x="0" y="0"/>
                </a:moveTo>
                <a:lnTo>
                  <a:pt x="10972800" y="0"/>
                </a:lnTo>
              </a:path>
            </a:pathLst>
          </a:custGeom>
          <a:noFill/>
          <a:ln w="14288">
            <a:solidFill>
              <a:srgbClr val="E0D8D0"/>
            </a:solidFill>
          </a:ln>
        </p:spPr>
        <p:txBody>
          <a:bodyPr/>
          <a:p/>
        </p:txBody>
      </p:sp>
      <p:sp>
        <p:nvSpPr>
          <p:cNvPr id="7" name="Rectangle 7"/>
          <p:cNvSpPr/>
          <p:nvPr/>
        </p:nvSpPr>
        <p:spPr>
          <a:xfrm>
            <a:off x="609600" y="1143000"/>
            <a:ext cx="7048500" cy="200025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4288">
            <a:solidFill>
              <a:srgbClr val="F0E8E2"/>
            </a:solidFill>
          </a:ln>
        </p:spPr>
        <p:txBody>
          <a:bodyPr/>
          <a:p/>
        </p:txBody>
      </p:sp>
      <p:sp>
        <p:nvSpPr>
          <p:cNvPr id="8" name="Rectangle 8"/>
          <p:cNvSpPr/>
          <p:nvPr/>
        </p:nvSpPr>
        <p:spPr>
          <a:xfrm>
            <a:off x="609600" y="1143000"/>
            <a:ext cx="7048500" cy="38100"/>
          </a:xfrm>
          <a:prstGeom prst="roundRect">
            <a:avLst>
              <a:gd name="adj" fmla="val 50000"/>
            </a:avLst>
          </a:prstGeom>
          <a:solidFill>
            <a:srgbClr val="C96133"/>
          </a:solidFill>
          <a:ln>
            <a:noFill/>
          </a:ln>
        </p:spPr>
        <p:txBody>
          <a:bodyPr/>
          <a:p/>
        </p:txBody>
      </p:sp>
      <p:sp>
        <p:nvSpPr>
          <p:cNvPr id="9" name="Rectangle 9"/>
          <p:cNvSpPr/>
          <p:nvPr/>
        </p:nvSpPr>
        <p:spPr>
          <a:xfrm>
            <a:off x="800100" y="1295400"/>
            <a:ext cx="247650" cy="190500"/>
          </a:xfrm>
          <a:prstGeom prst="roundRect">
            <a:avLst>
              <a:gd name="adj" fmla="val 50000"/>
            </a:avLst>
          </a:prstGeom>
          <a:solidFill>
            <a:srgbClr val="FDF1EB"/>
          </a:solidFill>
          <a:ln>
            <a:noFill/>
          </a:ln>
        </p:spPr>
        <p:txBody>
          <a:bodyPr/>
          <a:p/>
        </p:txBody>
      </p:sp>
      <p:sp>
        <p:nvSpPr>
          <p:cNvPr id="10" name="TextBox 10"/>
          <p:cNvSpPr txBox="1"/>
          <p:nvPr/>
        </p:nvSpPr>
        <p:spPr>
          <a:xfrm>
            <a:off x="878656" y="1339691"/>
            <a:ext cx="90539" cy="167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825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65860" y="1318260"/>
            <a:ext cx="1686687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Anthropic 官方资源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70622" y="1530191"/>
            <a:ext cx="3348321" cy="167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825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DOCS · FOUNDERS PLAYBOOK · COWORK GUIDE · ACADEMY</a:t>
            </a:r>
          </a:p>
        </p:txBody>
      </p:sp>
      <p:sp>
        <p:nvSpPr>
          <p:cNvPr id="13" name="Line 13"/>
          <p:cNvSpPr/>
          <p:nvPr/>
        </p:nvSpPr>
        <p:spPr>
          <a:xfrm>
            <a:off x="800100" y="1733550"/>
            <a:ext cx="6667500" cy="9525"/>
          </a:xfrm>
          <a:custGeom>
            <a:avLst/>
            <a:gdLst/>
            <a:ahLst/>
            <a:cxnLst/>
            <a:rect l="l" t="t" r="r" b="b"/>
            <a:pathLst>
              <a:path w="6667500" h="9525">
                <a:moveTo>
                  <a:pt x="0" y="0"/>
                </a:moveTo>
                <a:lnTo>
                  <a:pt x="6667500" y="0"/>
                </a:lnTo>
              </a:path>
            </a:pathLst>
          </a:custGeom>
          <a:noFill/>
          <a:ln w="9525">
            <a:solidFill>
              <a:srgbClr val="F0EDE8"/>
            </a:solidFill>
          </a:ln>
        </p:spPr>
        <p:txBody>
          <a:bodyPr/>
          <a:p/>
        </p:txBody>
      </p:sp>
      <p:sp>
        <p:nvSpPr>
          <p:cNvPr id="14" name="TextBox 14"/>
          <p:cNvSpPr txBox="1"/>
          <p:nvPr/>
        </p:nvSpPr>
        <p:spPr>
          <a:xfrm>
            <a:off x="787718" y="1780699"/>
            <a:ext cx="1427393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u="sng" dirty="0">
                <a:solidFill>
                  <a:srgbClr val="C96133"/>
                </a:solidFill>
                <a:latin typeface="Arial"/>
                <a:ea typeface="Microsoft YaHei"/>
                <a:cs typeface="Arial"/>
                <a:hlinkClick r:id="rId3"/>
              </a:rPr>
              <a:t>docs.anthropic.com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88670" y="1931670"/>
            <a:ext cx="3368135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Claude 功能说明、模型指南、最新动态——一手资料最权威</a:t>
            </a:r>
          </a:p>
        </p:txBody>
      </p:sp>
      <p:sp>
        <p:nvSpPr>
          <p:cNvPr id="16" name="Line 16"/>
          <p:cNvSpPr/>
          <p:nvPr/>
        </p:nvSpPr>
        <p:spPr>
          <a:xfrm>
            <a:off x="800100" y="2105025"/>
            <a:ext cx="6667500" cy="9525"/>
          </a:xfrm>
          <a:custGeom>
            <a:avLst/>
            <a:gdLst/>
            <a:ahLst/>
            <a:cxnLst/>
            <a:rect l="l" t="t" r="r" b="b"/>
            <a:pathLst>
              <a:path w="6667500" h="9525">
                <a:moveTo>
                  <a:pt x="0" y="0"/>
                </a:moveTo>
                <a:lnTo>
                  <a:pt x="6667500" y="0"/>
                </a:lnTo>
              </a:path>
            </a:pathLst>
          </a:custGeom>
          <a:noFill/>
          <a:ln w="7620">
            <a:solidFill>
              <a:srgbClr val="F5F2EF"/>
            </a:solidFill>
          </a:ln>
        </p:spPr>
        <p:txBody>
          <a:bodyPr/>
          <a:p/>
        </p:txBody>
      </p:sp>
      <p:sp>
        <p:nvSpPr>
          <p:cNvPr id="17" name="TextBox 17"/>
          <p:cNvSpPr txBox="1"/>
          <p:nvPr/>
        </p:nvSpPr>
        <p:spPr>
          <a:xfrm>
            <a:off x="787718" y="2114074"/>
            <a:ext cx="2844260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u="sng" dirty="0">
                <a:solidFill>
                  <a:srgbClr val="C96133"/>
                </a:solidFill>
                <a:latin typeface="Arial"/>
                <a:ea typeface="Microsoft YaHei"/>
                <a:cs typeface="Arial"/>
                <a:hlinkClick r:id="rId4"/>
              </a:rPr>
              <a:t>claude.com/blog/the-founders-playbook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88670" y="2265045"/>
            <a:ext cx="3867626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创始人手册——AI 原生公司工具选择与方法论，Anthropic 官方出品</a:t>
            </a:r>
          </a:p>
        </p:txBody>
      </p:sp>
      <p:sp>
        <p:nvSpPr>
          <p:cNvPr id="19" name="Line 19"/>
          <p:cNvSpPr/>
          <p:nvPr/>
        </p:nvSpPr>
        <p:spPr>
          <a:xfrm>
            <a:off x="800100" y="2438400"/>
            <a:ext cx="6667500" cy="9525"/>
          </a:xfrm>
          <a:custGeom>
            <a:avLst/>
            <a:gdLst/>
            <a:ahLst/>
            <a:cxnLst/>
            <a:rect l="l" t="t" r="r" b="b"/>
            <a:pathLst>
              <a:path w="6667500" h="9525">
                <a:moveTo>
                  <a:pt x="0" y="0"/>
                </a:moveTo>
                <a:lnTo>
                  <a:pt x="6667500" y="0"/>
                </a:lnTo>
              </a:path>
            </a:pathLst>
          </a:custGeom>
          <a:noFill/>
          <a:ln w="7620">
            <a:solidFill>
              <a:srgbClr val="F5F2EF"/>
            </a:solidFill>
          </a:ln>
        </p:spPr>
        <p:txBody>
          <a:bodyPr/>
          <a:p/>
        </p:txBody>
      </p:sp>
      <p:sp>
        <p:nvSpPr>
          <p:cNvPr id="20" name="TextBox 20"/>
          <p:cNvSpPr txBox="1"/>
          <p:nvPr/>
        </p:nvSpPr>
        <p:spPr>
          <a:xfrm>
            <a:off x="787718" y="2447449"/>
            <a:ext cx="1135475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u="sng" dirty="0">
                <a:solidFill>
                  <a:srgbClr val="C96133"/>
                </a:solidFill>
                <a:latin typeface="Arial"/>
                <a:ea typeface="Microsoft YaHei"/>
                <a:cs typeface="Arial"/>
                <a:hlinkClick r:id="rId5"/>
              </a:rPr>
              <a:t>Cowork 上手指南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88670" y="2598420"/>
            <a:ext cx="4399978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support.claude.com — Skills · 连接器 · Dispatch 配置全流程，官方出品</a:t>
            </a:r>
          </a:p>
        </p:txBody>
      </p:sp>
      <p:sp>
        <p:nvSpPr>
          <p:cNvPr id="22" name="Line 22"/>
          <p:cNvSpPr/>
          <p:nvPr/>
        </p:nvSpPr>
        <p:spPr>
          <a:xfrm>
            <a:off x="800100" y="2771775"/>
            <a:ext cx="6667500" cy="9525"/>
          </a:xfrm>
          <a:custGeom>
            <a:avLst/>
            <a:gdLst/>
            <a:ahLst/>
            <a:cxnLst/>
            <a:rect l="l" t="t" r="r" b="b"/>
            <a:pathLst>
              <a:path w="6667500" h="9525">
                <a:moveTo>
                  <a:pt x="0" y="0"/>
                </a:moveTo>
                <a:lnTo>
                  <a:pt x="6667500" y="0"/>
                </a:lnTo>
              </a:path>
            </a:pathLst>
          </a:custGeom>
          <a:noFill/>
          <a:ln w="7620">
            <a:solidFill>
              <a:srgbClr val="F5F2EF"/>
            </a:solidFill>
          </a:ln>
        </p:spPr>
        <p:txBody>
          <a:bodyPr/>
          <a:p/>
        </p:txBody>
      </p:sp>
      <p:sp>
        <p:nvSpPr>
          <p:cNvPr id="23" name="TextBox 23"/>
          <p:cNvSpPr txBox="1"/>
          <p:nvPr/>
        </p:nvSpPr>
        <p:spPr>
          <a:xfrm>
            <a:off x="787718" y="2780824"/>
            <a:ext cx="1598271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u="sng" dirty="0">
                <a:solidFill>
                  <a:srgbClr val="C96133"/>
                </a:solidFill>
                <a:latin typeface="Arial"/>
                <a:ea typeface="Microsoft YaHei"/>
                <a:cs typeface="Arial"/>
                <a:hlinkClick r:id="rId6"/>
              </a:rPr>
              <a:t>anthropic.skilljar.com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88670" y="2931795"/>
            <a:ext cx="4768025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Anthropic Academy — 官方免费课程：Claude Code · Cowork · Skills，自定进度</a:t>
            </a:r>
          </a:p>
        </p:txBody>
      </p:sp>
      <p:sp>
        <p:nvSpPr>
          <p:cNvPr id="25" name="Rectangle 25"/>
          <p:cNvSpPr/>
          <p:nvPr/>
        </p:nvSpPr>
        <p:spPr>
          <a:xfrm>
            <a:off x="609600" y="3238500"/>
            <a:ext cx="7048500" cy="857250"/>
          </a:xfrm>
          <a:prstGeom prst="roundRect">
            <a:avLst>
              <a:gd name="adj" fmla="val 11111"/>
            </a:avLst>
          </a:prstGeom>
          <a:solidFill>
            <a:srgbClr val="FFFFFF"/>
          </a:solidFill>
          <a:ln w="14288">
            <a:solidFill>
              <a:srgbClr val="E8E8E8"/>
            </a:solidFill>
          </a:ln>
        </p:spPr>
        <p:txBody>
          <a:bodyPr/>
          <a:p/>
        </p:txBody>
      </p:sp>
      <p:sp>
        <p:nvSpPr>
          <p:cNvPr id="26" name="Rectangle 26"/>
          <p:cNvSpPr/>
          <p:nvPr/>
        </p:nvSpPr>
        <p:spPr>
          <a:xfrm>
            <a:off x="609600" y="3238500"/>
            <a:ext cx="7048500" cy="38100"/>
          </a:xfrm>
          <a:prstGeom prst="roundRect">
            <a:avLst>
              <a:gd name="adj" fmla="val 50000"/>
            </a:avLst>
          </a:prstGeom>
          <a:solidFill>
            <a:srgbClr val="5A5A5A"/>
          </a:solidFill>
          <a:ln>
            <a:noFill/>
          </a:ln>
        </p:spPr>
        <p:txBody>
          <a:bodyPr/>
          <a:p/>
        </p:txBody>
      </p:sp>
      <p:sp>
        <p:nvSpPr>
          <p:cNvPr id="27" name="Rectangle 27"/>
          <p:cNvSpPr/>
          <p:nvPr/>
        </p:nvSpPr>
        <p:spPr>
          <a:xfrm>
            <a:off x="800100" y="3390900"/>
            <a:ext cx="247650" cy="190500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>
            <a:noFill/>
          </a:ln>
        </p:spPr>
        <p:txBody>
          <a:bodyPr/>
          <a:p/>
        </p:txBody>
      </p:sp>
      <p:sp>
        <p:nvSpPr>
          <p:cNvPr id="28" name="TextBox 28"/>
          <p:cNvSpPr txBox="1"/>
          <p:nvPr/>
        </p:nvSpPr>
        <p:spPr>
          <a:xfrm>
            <a:off x="894470" y="3435191"/>
            <a:ext cx="58910" cy="167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825" b="1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1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65860" y="3413760"/>
            <a:ext cx="1530267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YouTube 视频讲解</a:t>
            </a:r>
          </a:p>
        </p:txBody>
      </p:sp>
      <p:sp>
        <p:nvSpPr>
          <p:cNvPr id="30" name="Line 30"/>
          <p:cNvSpPr/>
          <p:nvPr/>
        </p:nvSpPr>
        <p:spPr>
          <a:xfrm>
            <a:off x="800100" y="3676650"/>
            <a:ext cx="6667500" cy="9525"/>
          </a:xfrm>
          <a:custGeom>
            <a:avLst/>
            <a:gdLst/>
            <a:ahLst/>
            <a:cxnLst/>
            <a:rect l="l" t="t" r="r" b="b"/>
            <a:pathLst>
              <a:path w="6667500" h="9525">
                <a:moveTo>
                  <a:pt x="0" y="0"/>
                </a:moveTo>
                <a:lnTo>
                  <a:pt x="6667500" y="0"/>
                </a:lnTo>
              </a:path>
            </a:pathLst>
          </a:custGeom>
          <a:noFill/>
          <a:ln w="9525">
            <a:solidFill>
              <a:srgbClr val="EEEEEE"/>
            </a:solidFill>
          </a:ln>
        </p:spPr>
        <p:txBody>
          <a:bodyPr/>
          <a:p/>
        </p:txBody>
      </p:sp>
      <p:sp>
        <p:nvSpPr>
          <p:cNvPr id="31" name="TextBox 31"/>
          <p:cNvSpPr txBox="1"/>
          <p:nvPr/>
        </p:nvSpPr>
        <p:spPr>
          <a:xfrm>
            <a:off x="787718" y="3733324"/>
            <a:ext cx="1591151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u="sng" dirty="0">
                <a:solidFill>
                  <a:srgbClr val="5A5A5A"/>
                </a:solidFill>
                <a:latin typeface="Arial"/>
                <a:ea typeface="Microsoft YaHei"/>
                <a:cs typeface="Arial"/>
                <a:hlinkClick r:id="rId7"/>
              </a:rPr>
              <a:t>youtu.be/_cVTzXvb7xs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88670" y="3903345"/>
            <a:ext cx="3328702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Claude Cowork 工作流全流程讲解，可跟着视频再走一遍</a:t>
            </a:r>
          </a:p>
        </p:txBody>
      </p:sp>
      <p:sp>
        <p:nvSpPr>
          <p:cNvPr id="33" name="Rectangle 33"/>
          <p:cNvSpPr/>
          <p:nvPr/>
        </p:nvSpPr>
        <p:spPr>
          <a:xfrm>
            <a:off x="609600" y="4210050"/>
            <a:ext cx="7048500" cy="1504950"/>
          </a:xfrm>
          <a:prstGeom prst="roundRect">
            <a:avLst>
              <a:gd name="adj" fmla="val 6329"/>
            </a:avLst>
          </a:prstGeom>
          <a:solidFill>
            <a:srgbClr val="FFFFFF"/>
          </a:solidFill>
          <a:ln w="14288">
            <a:solidFill>
              <a:srgbClr val="E2EBF8"/>
            </a:solidFill>
          </a:ln>
        </p:spPr>
        <p:txBody>
          <a:bodyPr/>
          <a:p/>
        </p:txBody>
      </p:sp>
      <p:sp>
        <p:nvSpPr>
          <p:cNvPr id="34" name="Rectangle 34"/>
          <p:cNvSpPr/>
          <p:nvPr/>
        </p:nvSpPr>
        <p:spPr>
          <a:xfrm>
            <a:off x="609600" y="4210050"/>
            <a:ext cx="7048500" cy="38100"/>
          </a:xfrm>
          <a:prstGeom prst="roundRect">
            <a:avLst>
              <a:gd name="adj" fmla="val 50000"/>
            </a:avLst>
          </a:prstGeom>
          <a:solidFill>
            <a:srgbClr val="3D7DE4"/>
          </a:solidFill>
          <a:ln>
            <a:noFill/>
          </a:ln>
        </p:spPr>
        <p:txBody>
          <a:bodyPr/>
          <a:p/>
        </p:txBody>
      </p:sp>
      <p:sp>
        <p:nvSpPr>
          <p:cNvPr id="35" name="Rectangle 35"/>
          <p:cNvSpPr/>
          <p:nvPr/>
        </p:nvSpPr>
        <p:spPr>
          <a:xfrm>
            <a:off x="800100" y="4362450"/>
            <a:ext cx="247650" cy="190500"/>
          </a:xfrm>
          <a:prstGeom prst="roundRect">
            <a:avLst>
              <a:gd name="adj" fmla="val 50000"/>
            </a:avLst>
          </a:prstGeom>
          <a:solidFill>
            <a:srgbClr val="EDF2FC"/>
          </a:solidFill>
          <a:ln>
            <a:noFill/>
          </a:ln>
        </p:spPr>
        <p:txBody>
          <a:bodyPr/>
          <a:p/>
        </p:txBody>
      </p:sp>
      <p:sp>
        <p:nvSpPr>
          <p:cNvPr id="36" name="TextBox 36"/>
          <p:cNvSpPr txBox="1"/>
          <p:nvPr/>
        </p:nvSpPr>
        <p:spPr>
          <a:xfrm>
            <a:off x="878656" y="4406741"/>
            <a:ext cx="90539" cy="167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825" b="1" dirty="0">
                <a:solidFill>
                  <a:srgbClr val="3D7DE4"/>
                </a:solidFill>
                <a:latin typeface="Arial"/>
                <a:ea typeface="Microsoft YaHei"/>
                <a:cs typeface="Arial"/>
              </a:rPr>
              <a:t>2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65860" y="4385310"/>
            <a:ext cx="812578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Blog 文章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70622" y="4597241"/>
            <a:ext cx="1399977" cy="167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825" b="1" dirty="0">
                <a:solidFill>
                  <a:srgbClr val="3D7DE4"/>
                </a:solidFill>
                <a:latin typeface="Arial"/>
                <a:ea typeface="Microsoft YaHei"/>
                <a:cs typeface="Arial"/>
              </a:rPr>
              <a:t>FURTHER READING · 掘金</a:t>
            </a:r>
          </a:p>
        </p:txBody>
      </p:sp>
      <p:sp>
        <p:nvSpPr>
          <p:cNvPr id="39" name="Line 39"/>
          <p:cNvSpPr/>
          <p:nvPr/>
        </p:nvSpPr>
        <p:spPr>
          <a:xfrm>
            <a:off x="800100" y="4800600"/>
            <a:ext cx="6667500" cy="9525"/>
          </a:xfrm>
          <a:custGeom>
            <a:avLst/>
            <a:gdLst/>
            <a:ahLst/>
            <a:cxnLst/>
            <a:rect l="l" t="t" r="r" b="b"/>
            <a:pathLst>
              <a:path w="6667500" h="9525">
                <a:moveTo>
                  <a:pt x="0" y="0"/>
                </a:moveTo>
                <a:lnTo>
                  <a:pt x="6667500" y="0"/>
                </a:lnTo>
              </a:path>
            </a:pathLst>
          </a:custGeom>
          <a:noFill/>
          <a:ln w="9525">
            <a:solidFill>
              <a:srgbClr val="E8EEF8"/>
            </a:solidFill>
          </a:ln>
        </p:spPr>
        <p:txBody>
          <a:bodyPr/>
          <a:p/>
        </p:txBody>
      </p:sp>
      <p:sp>
        <p:nvSpPr>
          <p:cNvPr id="40" name="TextBox 40"/>
          <p:cNvSpPr txBox="1"/>
          <p:nvPr/>
        </p:nvSpPr>
        <p:spPr>
          <a:xfrm>
            <a:off x="786765" y="4858702"/>
            <a:ext cx="1387290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050" b="1" u="sng" dirty="0">
                <a:solidFill>
                  <a:srgbClr val="3D7DE4"/>
                </a:solidFill>
                <a:latin typeface="Arial"/>
                <a:ea typeface="Microsoft YaHei"/>
                <a:cs typeface="Arial"/>
                <a:hlinkClick r:id="rId8"/>
              </a:rPr>
              <a:t>善用 AI 的三个心法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788670" y="5027295"/>
            <a:ext cx="3723037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为什么有人越用越好，有人原地踏步 — 真正提升背后的底层逻辑</a:t>
            </a:r>
          </a:p>
        </p:txBody>
      </p:sp>
      <p:sp>
        <p:nvSpPr>
          <p:cNvPr id="42" name="Line 42"/>
          <p:cNvSpPr/>
          <p:nvPr/>
        </p:nvSpPr>
        <p:spPr>
          <a:xfrm>
            <a:off x="800100" y="5219700"/>
            <a:ext cx="6667500" cy="9525"/>
          </a:xfrm>
          <a:custGeom>
            <a:avLst/>
            <a:gdLst/>
            <a:ahLst/>
            <a:cxnLst/>
            <a:rect l="l" t="t" r="r" b="b"/>
            <a:pathLst>
              <a:path w="6667500" h="9525">
                <a:moveTo>
                  <a:pt x="0" y="0"/>
                </a:moveTo>
                <a:lnTo>
                  <a:pt x="6667500" y="0"/>
                </a:lnTo>
              </a:path>
            </a:pathLst>
          </a:custGeom>
          <a:noFill/>
          <a:ln w="7620">
            <a:solidFill>
              <a:srgbClr val="F0EDE8"/>
            </a:solidFill>
          </a:ln>
        </p:spPr>
        <p:txBody>
          <a:bodyPr/>
          <a:p/>
        </p:txBody>
      </p:sp>
      <p:sp>
        <p:nvSpPr>
          <p:cNvPr id="43" name="TextBox 43"/>
          <p:cNvSpPr txBox="1"/>
          <p:nvPr/>
        </p:nvSpPr>
        <p:spPr>
          <a:xfrm>
            <a:off x="786765" y="5277802"/>
            <a:ext cx="2144085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050" b="1" u="sng" dirty="0">
                <a:solidFill>
                  <a:srgbClr val="3D7DE4"/>
                </a:solidFill>
                <a:latin typeface="Arial"/>
                <a:ea typeface="Microsoft YaHei"/>
                <a:cs typeface="Arial"/>
                <a:hlinkClick r:id="rId9"/>
              </a:rPr>
              <a:t>AI 时代，普通人的杠杆在哪里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788670" y="5446395"/>
            <a:ext cx="2125980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个人如何找到属于自己的不对称优势</a:t>
            </a:r>
          </a:p>
        </p:txBody>
      </p:sp>
      <p:sp>
        <p:nvSpPr>
          <p:cNvPr id="45" name="Rectangle 45"/>
          <p:cNvSpPr/>
          <p:nvPr/>
        </p:nvSpPr>
        <p:spPr>
          <a:xfrm>
            <a:off x="7886700" y="1143000"/>
            <a:ext cx="3695700" cy="4572000"/>
          </a:xfrm>
          <a:prstGeom prst="roundRect">
            <a:avLst>
              <a:gd name="adj" fmla="val 3608"/>
            </a:avLst>
          </a:prstGeom>
          <a:solidFill>
            <a:srgbClr val="FFFFFF"/>
          </a:solidFill>
          <a:ln w="9525">
            <a:solidFill>
              <a:srgbClr val="D6EEE3"/>
            </a:solidFill>
          </a:ln>
        </p:spPr>
        <p:txBody>
          <a:bodyPr/>
          <a:p/>
        </p:txBody>
      </p:sp>
      <p:sp>
        <p:nvSpPr>
          <p:cNvPr id="46" name="Rectangle 46"/>
          <p:cNvSpPr/>
          <p:nvPr/>
        </p:nvSpPr>
        <p:spPr>
          <a:xfrm>
            <a:off x="7886700" y="1143000"/>
            <a:ext cx="3695700" cy="38100"/>
          </a:xfrm>
          <a:prstGeom prst="roundRect">
            <a:avLst>
              <a:gd name="adj" fmla="val 50000"/>
            </a:avLst>
          </a:prstGeom>
          <a:solidFill>
            <a:srgbClr val="3A9E6A"/>
          </a:solidFill>
          <a:ln>
            <a:noFill/>
          </a:ln>
        </p:spPr>
        <p:txBody>
          <a:bodyPr/>
          <a:p/>
        </p:txBody>
      </p:sp>
      <p:sp>
        <p:nvSpPr>
          <p:cNvPr id="47" name="TextBox 47"/>
          <p:cNvSpPr txBox="1"/>
          <p:nvPr/>
        </p:nvSpPr>
        <p:spPr>
          <a:xfrm>
            <a:off x="9406866" y="1359218"/>
            <a:ext cx="655368" cy="2743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35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学习群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9107308" y="1587341"/>
            <a:ext cx="1254484" cy="167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825" b="1" dirty="0">
                <a:solidFill>
                  <a:srgbClr val="3A9E6A"/>
                </a:solidFill>
                <a:latin typeface="Arial"/>
                <a:ea typeface="Microsoft YaHei"/>
                <a:cs typeface="Arial"/>
              </a:rPr>
              <a:t>LEARNING COMMUNITY</a:t>
            </a:r>
          </a:p>
        </p:txBody>
      </p:sp>
      <p:sp>
        <p:nvSpPr>
          <p:cNvPr id="49" name="Line 49"/>
          <p:cNvSpPr/>
          <p:nvPr/>
        </p:nvSpPr>
        <p:spPr>
          <a:xfrm>
            <a:off x="8077200" y="1809750"/>
            <a:ext cx="3314700" cy="9525"/>
          </a:xfrm>
          <a:custGeom>
            <a:avLst/>
            <a:gdLst/>
            <a:ahLst/>
            <a:cxnLst/>
            <a:rect l="l" t="t" r="r" b="b"/>
            <a:pathLst>
              <a:path w="3314700" h="9525">
                <a:moveTo>
                  <a:pt x="0" y="0"/>
                </a:moveTo>
                <a:lnTo>
                  <a:pt x="3314700" y="0"/>
                </a:lnTo>
              </a:path>
            </a:pathLst>
          </a:custGeom>
          <a:noFill/>
          <a:ln w="9525">
            <a:solidFill>
              <a:srgbClr val="D6EEE3"/>
            </a:solidFill>
          </a:ln>
        </p:spPr>
        <p:txBody>
          <a:bodyPr/>
          <a:p/>
        </p:txBody>
      </p:sp>
      <p:sp>
        <p:nvSpPr>
          <p:cNvPr id="50" name="Rectangle 50"/>
          <p:cNvSpPr/>
          <p:nvPr/>
        </p:nvSpPr>
        <p:spPr>
          <a:xfrm>
            <a:off x="8458200" y="1962150"/>
            <a:ext cx="2552700" cy="2190750"/>
          </a:xfrm>
          <a:prstGeom prst="roundRect">
            <a:avLst>
              <a:gd name="adj" fmla="val 3478"/>
            </a:avLst>
          </a:prstGeom>
          <a:solidFill>
            <a:srgbClr val="F8FAF8"/>
          </a:solidFill>
          <a:ln w="14288">
            <a:solidFill>
              <a:srgbClr val="D6EEE3"/>
            </a:solidFill>
          </a:ln>
        </p:spPr>
        <p:txBody>
          <a:bodyPr/>
          <a:p/>
        </p:txBody>
      </p:sp>
      <p:sp>
        <p:nvSpPr>
          <p:cNvPr id="51" name="Rectangle 51"/>
          <p:cNvSpPr/>
          <p:nvPr/>
        </p:nvSpPr>
        <p:spPr>
          <a:xfrm>
            <a:off x="8610600" y="2114550"/>
            <a:ext cx="342900" cy="342900"/>
          </a:xfrm>
          <a:prstGeom prst="roundRect">
            <a:avLst>
              <a:gd name="adj" fmla="val 8333"/>
            </a:avLst>
          </a:prstGeom>
          <a:noFill/>
          <a:ln w="19050">
            <a:solidFill>
              <a:srgbClr val="BBBBBB"/>
            </a:solidFill>
          </a:ln>
        </p:spPr>
        <p:txBody>
          <a:bodyPr/>
          <a:p/>
        </p:txBody>
      </p:sp>
      <p:sp>
        <p:nvSpPr>
          <p:cNvPr id="52" name="Rectangle 52"/>
          <p:cNvSpPr/>
          <p:nvPr/>
        </p:nvSpPr>
        <p:spPr>
          <a:xfrm>
            <a:off x="8667750" y="2171700"/>
            <a:ext cx="228600" cy="228600"/>
          </a:xfrm>
          <a:prstGeom prst="roundRect">
            <a:avLst>
              <a:gd name="adj" fmla="val 8333"/>
            </a:avLst>
          </a:prstGeom>
          <a:solidFill>
            <a:srgbClr val="E0E0E0"/>
          </a:solidFill>
          <a:ln>
            <a:noFill/>
          </a:ln>
        </p:spPr>
        <p:txBody>
          <a:bodyPr/>
          <a:p/>
        </p:txBody>
      </p:sp>
      <p:sp>
        <p:nvSpPr>
          <p:cNvPr id="53" name="Rectangle 53"/>
          <p:cNvSpPr/>
          <p:nvPr/>
        </p:nvSpPr>
        <p:spPr>
          <a:xfrm>
            <a:off x="10706100" y="2114550"/>
            <a:ext cx="342900" cy="342900"/>
          </a:xfrm>
          <a:prstGeom prst="roundRect">
            <a:avLst>
              <a:gd name="adj" fmla="val 8333"/>
            </a:avLst>
          </a:prstGeom>
          <a:noFill/>
          <a:ln w="19050">
            <a:solidFill>
              <a:srgbClr val="BBBBBB"/>
            </a:solidFill>
          </a:ln>
        </p:spPr>
        <p:txBody>
          <a:bodyPr/>
          <a:p/>
        </p:txBody>
      </p:sp>
      <p:sp>
        <p:nvSpPr>
          <p:cNvPr id="54" name="Rectangle 54"/>
          <p:cNvSpPr/>
          <p:nvPr/>
        </p:nvSpPr>
        <p:spPr>
          <a:xfrm>
            <a:off x="10763250" y="2171700"/>
            <a:ext cx="228600" cy="228600"/>
          </a:xfrm>
          <a:prstGeom prst="roundRect">
            <a:avLst>
              <a:gd name="adj" fmla="val 8333"/>
            </a:avLst>
          </a:prstGeom>
          <a:solidFill>
            <a:srgbClr val="E0E0E0"/>
          </a:solidFill>
          <a:ln>
            <a:noFill/>
          </a:ln>
        </p:spPr>
        <p:txBody>
          <a:bodyPr/>
          <a:p/>
        </p:txBody>
      </p:sp>
      <p:sp>
        <p:nvSpPr>
          <p:cNvPr id="55" name="Rectangle 55"/>
          <p:cNvSpPr/>
          <p:nvPr/>
        </p:nvSpPr>
        <p:spPr>
          <a:xfrm>
            <a:off x="8610600" y="3657600"/>
            <a:ext cx="342900" cy="342900"/>
          </a:xfrm>
          <a:prstGeom prst="roundRect">
            <a:avLst>
              <a:gd name="adj" fmla="val 8333"/>
            </a:avLst>
          </a:prstGeom>
          <a:noFill/>
          <a:ln w="19050">
            <a:solidFill>
              <a:srgbClr val="BBBBBB"/>
            </a:solidFill>
          </a:ln>
        </p:spPr>
        <p:txBody>
          <a:bodyPr/>
          <a:p/>
        </p:txBody>
      </p:sp>
      <p:sp>
        <p:nvSpPr>
          <p:cNvPr id="56" name="Rectangle 56"/>
          <p:cNvSpPr/>
          <p:nvPr/>
        </p:nvSpPr>
        <p:spPr>
          <a:xfrm>
            <a:off x="8667750" y="3714750"/>
            <a:ext cx="228600" cy="228600"/>
          </a:xfrm>
          <a:prstGeom prst="roundRect">
            <a:avLst>
              <a:gd name="adj" fmla="val 8333"/>
            </a:avLst>
          </a:prstGeom>
          <a:solidFill>
            <a:srgbClr val="E0E0E0"/>
          </a:solidFill>
          <a:ln>
            <a:noFill/>
          </a:ln>
        </p:spPr>
        <p:txBody>
          <a:bodyPr/>
          <a:p/>
        </p:txBody>
      </p:sp>
      <p:sp>
        <p:nvSpPr>
          <p:cNvPr id="57" name="TextBox 57"/>
          <p:cNvSpPr txBox="1"/>
          <p:nvPr/>
        </p:nvSpPr>
        <p:spPr>
          <a:xfrm>
            <a:off x="9368790" y="3013710"/>
            <a:ext cx="731520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200" dirty="0">
                <a:solidFill>
                  <a:srgbClr val="CCCCCC"/>
                </a:solidFill>
                <a:latin typeface="Arial"/>
                <a:ea typeface="Microsoft YaHei"/>
                <a:cs typeface="Arial"/>
              </a:rPr>
              <a:t>群二维码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9366171" y="3266599"/>
            <a:ext cx="736759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dirty="0">
                <a:solidFill>
                  <a:srgbClr val="CCCCCC"/>
                </a:solidFill>
                <a:latin typeface="Arial"/>
                <a:ea typeface="Microsoft YaHei"/>
                <a:cs typeface="Arial"/>
              </a:rPr>
              <a:t>（待补充）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9116437" y="4450556"/>
            <a:ext cx="1236226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125" b="1" dirty="0">
                <a:solidFill>
                  <a:srgbClr val="3A9E6A"/>
                </a:solidFill>
                <a:latin typeface="Arial"/>
                <a:ea typeface="Microsoft YaHei"/>
                <a:cs typeface="Arial"/>
              </a:rPr>
              <a:t>扫码加入学习群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8725376" y="4676299"/>
            <a:ext cx="2018347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和同学互相学习，分享作业经验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8783288" y="4874895"/>
            <a:ext cx="1902523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0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定期答疑 · 资料共享 · 一起进步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1400377" y="6649402"/>
            <a:ext cx="195358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105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22</a:t>
            </a:r>
          </a:p>
        </p:txBody>
      </p:sp>
    </p:spTree>
  </p:cSld>
  <p:clrMapOvr>
    <a:masterClrMapping/>
  </p:clrMapOvr>
  <p:transition xmlns:p14="http://schemas.microsoft.com/office/powerpoint/2010/main" p14:dur="4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>
            <a:noFill/>
          </a:ln>
        </p:spPr>
        <p:txBody>
          <a:bodyPr/>
          <a:p/>
        </p:txBody>
      </p:sp>
      <p:sp>
        <p:nvSpPr>
          <p:cNvPr id="3" name="Rectangle 3"/>
          <p:cNvSpPr/>
          <p:nvPr/>
        </p:nvSpPr>
        <p:spPr>
          <a:xfrm>
            <a:off x="609600" y="342900"/>
            <a:ext cx="47625" cy="495300"/>
          </a:xfrm>
          <a:prstGeom prst="roundRect">
            <a:avLst>
              <a:gd name="adj" fmla="val 40000"/>
            </a:avLst>
          </a:prstGeom>
          <a:solidFill>
            <a:srgbClr val="C96133"/>
          </a:solidFill>
          <a:ln>
            <a:noFill/>
          </a:ln>
        </p:spPr>
        <p:txBody>
          <a:bodyPr/>
          <a:p/>
        </p:txBody>
      </p:sp>
      <p:sp>
        <p:nvSpPr>
          <p:cNvPr id="4" name="TextBox 4"/>
          <p:cNvSpPr txBox="1"/>
          <p:nvPr/>
        </p:nvSpPr>
        <p:spPr>
          <a:xfrm>
            <a:off x="765810" y="337185"/>
            <a:ext cx="2552890" cy="548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27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课后实战作业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4860" y="746760"/>
            <a:ext cx="5238331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b="1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TAKE-HOME CHALLENGE · SESSION 1 · DUE BEFORE NEXT CLASS</a:t>
            </a:r>
          </a:p>
        </p:txBody>
      </p:sp>
      <p:sp>
        <p:nvSpPr>
          <p:cNvPr id="6" name="Line 6"/>
          <p:cNvSpPr/>
          <p:nvPr/>
        </p:nvSpPr>
        <p:spPr>
          <a:xfrm>
            <a:off x="609600" y="1047750"/>
            <a:ext cx="10972800" cy="9525"/>
          </a:xfrm>
          <a:custGeom>
            <a:avLst/>
            <a:gdLst/>
            <a:ahLst/>
            <a:cxnLst/>
            <a:rect l="l" t="t" r="r" b="b"/>
            <a:pathLst>
              <a:path w="10972800" h="9525">
                <a:moveTo>
                  <a:pt x="0" y="0"/>
                </a:moveTo>
                <a:lnTo>
                  <a:pt x="10972800" y="0"/>
                </a:lnTo>
              </a:path>
            </a:pathLst>
          </a:custGeom>
          <a:noFill/>
          <a:ln w="14288">
            <a:solidFill>
              <a:srgbClr val="E0D8D0"/>
            </a:solidFill>
          </a:ln>
        </p:spPr>
        <p:txBody>
          <a:bodyPr/>
          <a:p/>
        </p:txBody>
      </p:sp>
      <p:sp>
        <p:nvSpPr>
          <p:cNvPr id="7" name="Rectangle 7"/>
          <p:cNvSpPr/>
          <p:nvPr/>
        </p:nvSpPr>
        <p:spPr>
          <a:xfrm>
            <a:off x="609600" y="1219200"/>
            <a:ext cx="7048500" cy="4572000"/>
          </a:xfrm>
          <a:prstGeom prst="roundRect">
            <a:avLst>
              <a:gd name="adj" fmla="val 2917"/>
            </a:avLst>
          </a:prstGeom>
          <a:solidFill>
            <a:srgbClr val="FFFFFF"/>
          </a:solidFill>
          <a:ln w="9525">
            <a:solidFill>
              <a:srgbClr val="E0D8D0"/>
            </a:solidFill>
          </a:ln>
        </p:spPr>
        <p:txBody>
          <a:bodyPr/>
          <a:p/>
        </p:txBody>
      </p:sp>
      <p:sp>
        <p:nvSpPr>
          <p:cNvPr id="8" name="Rectangle 8"/>
          <p:cNvSpPr/>
          <p:nvPr/>
        </p:nvSpPr>
        <p:spPr>
          <a:xfrm>
            <a:off x="609600" y="1219200"/>
            <a:ext cx="7048500" cy="47625"/>
          </a:xfrm>
          <a:prstGeom prst="roundRect">
            <a:avLst>
              <a:gd name="adj" fmla="val 40000"/>
            </a:avLst>
          </a:prstGeom>
          <a:solidFill>
            <a:srgbClr val="9E9E9E"/>
          </a:solidFill>
          <a:ln>
            <a:noFill/>
          </a:ln>
        </p:spPr>
        <p:txBody>
          <a:bodyPr/>
          <a:p/>
        </p:txBody>
      </p:sp>
      <p:sp>
        <p:nvSpPr>
          <p:cNvPr id="9" name="Rectangle 9"/>
          <p:cNvSpPr/>
          <p:nvPr/>
        </p:nvSpPr>
        <p:spPr>
          <a:xfrm>
            <a:off x="800100" y="1409700"/>
            <a:ext cx="419100" cy="209550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>
            <a:noFill/>
          </a:ln>
        </p:spPr>
        <p:txBody>
          <a:bodyPr/>
          <a:p/>
        </p:txBody>
      </p:sp>
      <p:sp>
        <p:nvSpPr>
          <p:cNvPr id="10" name="TextBox 10"/>
          <p:cNvSpPr txBox="1"/>
          <p:nvPr/>
        </p:nvSpPr>
        <p:spPr>
          <a:xfrm>
            <a:off x="787744" y="1455420"/>
            <a:ext cx="443813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00" b="1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Part 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18260" y="1423035"/>
            <a:ext cx="1999526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自己跑一遍今天的 Demo</a:t>
            </a:r>
          </a:p>
        </p:txBody>
      </p:sp>
      <p:sp>
        <p:nvSpPr>
          <p:cNvPr id="12" name="Rectangle 12"/>
          <p:cNvSpPr/>
          <p:nvPr/>
        </p:nvSpPr>
        <p:spPr>
          <a:xfrm>
            <a:off x="5410200" y="1409700"/>
            <a:ext cx="571500" cy="209550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9525">
            <a:solidFill>
              <a:srgbClr val="E0E0E0"/>
            </a:solidFill>
          </a:ln>
        </p:spPr>
        <p:txBody>
          <a:bodyPr/>
          <a:p/>
        </p:txBody>
      </p:sp>
      <p:sp>
        <p:nvSpPr>
          <p:cNvPr id="13" name="TextBox 13"/>
          <p:cNvSpPr txBox="1"/>
          <p:nvPr/>
        </p:nvSpPr>
        <p:spPr>
          <a:xfrm>
            <a:off x="5487352" y="1455420"/>
            <a:ext cx="417195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0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不用交</a:t>
            </a:r>
          </a:p>
        </p:txBody>
      </p:sp>
      <p:sp>
        <p:nvSpPr>
          <p:cNvPr id="14" name="Rectangle 14"/>
          <p:cNvSpPr/>
          <p:nvPr/>
        </p:nvSpPr>
        <p:spPr>
          <a:xfrm>
            <a:off x="6076950" y="1409700"/>
            <a:ext cx="1238250" cy="209550"/>
          </a:xfrm>
          <a:prstGeom prst="roundRect">
            <a:avLst>
              <a:gd name="adj" fmla="val 50000"/>
            </a:avLst>
          </a:prstGeom>
          <a:solidFill>
            <a:srgbClr val="EDF2FC"/>
          </a:solidFill>
          <a:ln w="9525">
            <a:solidFill>
              <a:srgbClr val="BBDAF0"/>
            </a:solidFill>
          </a:ln>
        </p:spPr>
        <p:txBody>
          <a:bodyPr/>
          <a:p/>
        </p:txBody>
      </p:sp>
      <p:sp>
        <p:nvSpPr>
          <p:cNvPr id="15" name="TextBox 15"/>
          <p:cNvSpPr txBox="1"/>
          <p:nvPr/>
        </p:nvSpPr>
        <p:spPr>
          <a:xfrm>
            <a:off x="6234446" y="1455420"/>
            <a:ext cx="923258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00" u="sng" dirty="0">
                <a:solidFill>
                  <a:srgbClr val="3D7DE4"/>
                </a:solidFill>
                <a:latin typeface="Arial"/>
                <a:ea typeface="Microsoft YaHei"/>
                <a:cs typeface="Arial"/>
                <a:hlinkClick r:id="rId3"/>
              </a:rPr>
              <a:t>↓ 下载作业材料</a:t>
            </a:r>
          </a:p>
        </p:txBody>
      </p:sp>
      <p:sp>
        <p:nvSpPr>
          <p:cNvPr id="16" name="Line 16"/>
          <p:cNvSpPr/>
          <p:nvPr/>
        </p:nvSpPr>
        <p:spPr>
          <a:xfrm>
            <a:off x="800100" y="1714500"/>
            <a:ext cx="6667500" cy="9525"/>
          </a:xfrm>
          <a:custGeom>
            <a:avLst/>
            <a:gdLst/>
            <a:ahLst/>
            <a:cxnLst/>
            <a:rect l="l" t="t" r="r" b="b"/>
            <a:pathLst>
              <a:path w="6667500" h="9525">
                <a:moveTo>
                  <a:pt x="0" y="0"/>
                </a:moveTo>
                <a:lnTo>
                  <a:pt x="6667500" y="0"/>
                </a:lnTo>
              </a:path>
            </a:pathLst>
          </a:custGeom>
          <a:noFill/>
          <a:ln w="9525">
            <a:solidFill>
              <a:srgbClr val="F0EDE8"/>
            </a:solidFill>
          </a:ln>
        </p:spPr>
        <p:txBody>
          <a:bodyPr/>
          <a:p/>
        </p:txBody>
      </p:sp>
      <p:sp>
        <p:nvSpPr>
          <p:cNvPr id="17" name="TextBox 17"/>
          <p:cNvSpPr txBox="1"/>
          <p:nvPr/>
        </p:nvSpPr>
        <p:spPr>
          <a:xfrm>
            <a:off x="787718" y="1818799"/>
            <a:ext cx="3684413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① 下载并上传 starter-project/ 到你的 Cowork Project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87718" y="2028349"/>
            <a:ext cx="3428095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② 配置 Gmail Connector（连接你的演示 Gmail 账号）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87718" y="2237899"/>
            <a:ext cx="3563374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③ 按 test-run.md 步骤走，把 4 Agent Pipeline 跑一遍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88670" y="2474595"/>
            <a:ext cx="2612326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虚拟 JD 已在群里，自己体验为主，不用提交</a:t>
            </a:r>
          </a:p>
        </p:txBody>
      </p:sp>
      <p:sp>
        <p:nvSpPr>
          <p:cNvPr id="21" name="Line 21"/>
          <p:cNvSpPr/>
          <p:nvPr/>
        </p:nvSpPr>
        <p:spPr>
          <a:xfrm>
            <a:off x="609600" y="2743200"/>
            <a:ext cx="7048500" cy="9525"/>
          </a:xfrm>
          <a:custGeom>
            <a:avLst/>
            <a:gdLst/>
            <a:ahLst/>
            <a:cxnLst/>
            <a:rect l="l" t="t" r="r" b="b"/>
            <a:pathLst>
              <a:path w="7048500" h="9525">
                <a:moveTo>
                  <a:pt x="0" y="0"/>
                </a:moveTo>
                <a:lnTo>
                  <a:pt x="7048500" y="0"/>
                </a:lnTo>
              </a:path>
            </a:pathLst>
          </a:custGeom>
          <a:noFill/>
          <a:ln w="14288">
            <a:solidFill>
              <a:srgbClr val="E0D8D0"/>
            </a:solidFill>
          </a:ln>
        </p:spPr>
        <p:txBody>
          <a:bodyPr/>
          <a:p/>
        </p:txBody>
      </p:sp>
      <p:sp>
        <p:nvSpPr>
          <p:cNvPr id="22" name="Rectangle 22"/>
          <p:cNvSpPr/>
          <p:nvPr/>
        </p:nvSpPr>
        <p:spPr>
          <a:xfrm>
            <a:off x="609600" y="2752725"/>
            <a:ext cx="7048500" cy="28575"/>
          </a:xfrm>
          <a:prstGeom prst="rect">
            <a:avLst/>
          </a:prstGeom>
          <a:solidFill>
            <a:srgbClr val="C96133">
              <a:alpha val="40000"/>
            </a:srgbClr>
          </a:solidFill>
          <a:ln>
            <a:noFill/>
          </a:ln>
        </p:spPr>
        <p:txBody>
          <a:bodyPr/>
          <a:p/>
        </p:txBody>
      </p:sp>
      <p:sp>
        <p:nvSpPr>
          <p:cNvPr id="23" name="Rectangle 23"/>
          <p:cNvSpPr/>
          <p:nvPr/>
        </p:nvSpPr>
        <p:spPr>
          <a:xfrm>
            <a:off x="800100" y="2857500"/>
            <a:ext cx="419100" cy="209550"/>
          </a:xfrm>
          <a:prstGeom prst="roundRect">
            <a:avLst>
              <a:gd name="adj" fmla="val 50000"/>
            </a:avLst>
          </a:prstGeom>
          <a:solidFill>
            <a:srgbClr val="FDF1EB"/>
          </a:solidFill>
          <a:ln>
            <a:noFill/>
          </a:ln>
        </p:spPr>
        <p:txBody>
          <a:bodyPr/>
          <a:p/>
        </p:txBody>
      </p:sp>
      <p:sp>
        <p:nvSpPr>
          <p:cNvPr id="24" name="TextBox 24"/>
          <p:cNvSpPr txBox="1"/>
          <p:nvPr/>
        </p:nvSpPr>
        <p:spPr>
          <a:xfrm>
            <a:off x="787744" y="2903220"/>
            <a:ext cx="443813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00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Part B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18260" y="2870835"/>
            <a:ext cx="1870710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搭一条你自己的流水线</a:t>
            </a:r>
          </a:p>
        </p:txBody>
      </p:sp>
      <p:sp>
        <p:nvSpPr>
          <p:cNvPr id="26" name="Rectangle 26"/>
          <p:cNvSpPr/>
          <p:nvPr/>
        </p:nvSpPr>
        <p:spPr>
          <a:xfrm>
            <a:off x="5505450" y="2857500"/>
            <a:ext cx="476250" cy="209550"/>
          </a:xfrm>
          <a:prstGeom prst="roundRect">
            <a:avLst>
              <a:gd name="adj" fmla="val 50000"/>
            </a:avLst>
          </a:prstGeom>
          <a:solidFill>
            <a:srgbClr val="C96133"/>
          </a:solidFill>
          <a:ln>
            <a:noFill/>
          </a:ln>
        </p:spPr>
        <p:txBody>
          <a:bodyPr/>
          <a:p/>
        </p:txBody>
      </p:sp>
      <p:sp>
        <p:nvSpPr>
          <p:cNvPr id="27" name="TextBox 27"/>
          <p:cNvSpPr txBox="1"/>
          <p:nvPr/>
        </p:nvSpPr>
        <p:spPr>
          <a:xfrm>
            <a:off x="5594128" y="2903220"/>
            <a:ext cx="298894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00" b="1" dirty="0">
                <a:solidFill>
                  <a:srgbClr val="FFFFFF"/>
                </a:solidFill>
                <a:latin typeface="Arial"/>
                <a:ea typeface="Microsoft YaHei"/>
                <a:cs typeface="Arial"/>
              </a:rPr>
              <a:t>要交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87718" y="3133249"/>
            <a:ext cx="2417064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场景参考（选一个，或用你自己的）</a:t>
            </a:r>
          </a:p>
        </p:txBody>
      </p:sp>
      <p:sp>
        <p:nvSpPr>
          <p:cNvPr id="29" name="Rectangle 29"/>
          <p:cNvSpPr/>
          <p:nvPr/>
        </p:nvSpPr>
        <p:spPr>
          <a:xfrm>
            <a:off x="800100" y="3371850"/>
            <a:ext cx="1409700" cy="476250"/>
          </a:xfrm>
          <a:prstGeom prst="roundRect">
            <a:avLst>
              <a:gd name="adj" fmla="val 16000"/>
            </a:avLst>
          </a:prstGeom>
          <a:solidFill>
            <a:srgbClr val="FDF1EB"/>
          </a:solidFill>
          <a:ln>
            <a:noFill/>
          </a:ln>
        </p:spPr>
        <p:txBody>
          <a:bodyPr/>
          <a:p/>
        </p:txBody>
      </p:sp>
      <p:sp>
        <p:nvSpPr>
          <p:cNvPr id="30" name="TextBox 30"/>
          <p:cNvSpPr txBox="1"/>
          <p:nvPr/>
        </p:nvSpPr>
        <p:spPr>
          <a:xfrm>
            <a:off x="1268289" y="3476149"/>
            <a:ext cx="473321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找工作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92016" y="3663791"/>
            <a:ext cx="1225867" cy="167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82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JD → 调研 → Outreach</a:t>
            </a:r>
          </a:p>
        </p:txBody>
      </p:sp>
      <p:sp>
        <p:nvSpPr>
          <p:cNvPr id="32" name="Rectangle 32"/>
          <p:cNvSpPr/>
          <p:nvPr/>
        </p:nvSpPr>
        <p:spPr>
          <a:xfrm>
            <a:off x="2324100" y="3371850"/>
            <a:ext cx="1409700" cy="476250"/>
          </a:xfrm>
          <a:prstGeom prst="roundRect">
            <a:avLst>
              <a:gd name="adj" fmla="val 16000"/>
            </a:avLst>
          </a:prstGeom>
          <a:solidFill>
            <a:srgbClr val="EDF2FC"/>
          </a:solidFill>
          <a:ln>
            <a:noFill/>
          </a:ln>
        </p:spPr>
        <p:txBody>
          <a:bodyPr/>
          <a:p/>
        </p:txBody>
      </p:sp>
      <p:sp>
        <p:nvSpPr>
          <p:cNvPr id="33" name="TextBox 33"/>
          <p:cNvSpPr txBox="1"/>
          <p:nvPr/>
        </p:nvSpPr>
        <p:spPr>
          <a:xfrm>
            <a:off x="2717530" y="3476149"/>
            <a:ext cx="622840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b="1" dirty="0">
                <a:solidFill>
                  <a:srgbClr val="3D7DE4"/>
                </a:solidFill>
                <a:latin typeface="Arial"/>
                <a:ea typeface="Microsoft YaHei"/>
                <a:cs typeface="Arial"/>
              </a:rPr>
              <a:t>工作汇报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587716" y="3663791"/>
            <a:ext cx="882467" cy="167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82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笔记 → 周报草稿</a:t>
            </a:r>
          </a:p>
        </p:txBody>
      </p:sp>
      <p:sp>
        <p:nvSpPr>
          <p:cNvPr id="35" name="Rectangle 35"/>
          <p:cNvSpPr/>
          <p:nvPr/>
        </p:nvSpPr>
        <p:spPr>
          <a:xfrm>
            <a:off x="3848100" y="3371850"/>
            <a:ext cx="1409700" cy="476250"/>
          </a:xfrm>
          <a:prstGeom prst="roundRect">
            <a:avLst>
              <a:gd name="adj" fmla="val 16000"/>
            </a:avLst>
          </a:prstGeom>
          <a:solidFill>
            <a:srgbClr val="EAF7F0"/>
          </a:solidFill>
          <a:ln>
            <a:noFill/>
          </a:ln>
        </p:spPr>
        <p:txBody>
          <a:bodyPr/>
          <a:p/>
        </p:txBody>
      </p:sp>
      <p:sp>
        <p:nvSpPr>
          <p:cNvPr id="36" name="TextBox 36"/>
          <p:cNvSpPr txBox="1"/>
          <p:nvPr/>
        </p:nvSpPr>
        <p:spPr>
          <a:xfrm>
            <a:off x="4241530" y="3476149"/>
            <a:ext cx="622840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b="1" dirty="0">
                <a:solidFill>
                  <a:srgbClr val="3A9E6A"/>
                </a:solidFill>
                <a:latin typeface="Arial"/>
                <a:ea typeface="Microsoft YaHei"/>
                <a:cs typeface="Arial"/>
              </a:rPr>
              <a:t>市场调研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171962" y="3663791"/>
            <a:ext cx="761976" cy="167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82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竞品 → 对比表</a:t>
            </a:r>
          </a:p>
        </p:txBody>
      </p:sp>
      <p:sp>
        <p:nvSpPr>
          <p:cNvPr id="38" name="Rectangle 38"/>
          <p:cNvSpPr/>
          <p:nvPr/>
        </p:nvSpPr>
        <p:spPr>
          <a:xfrm>
            <a:off x="5372100" y="3371850"/>
            <a:ext cx="1409700" cy="476250"/>
          </a:xfrm>
          <a:prstGeom prst="roundRect">
            <a:avLst>
              <a:gd name="adj" fmla="val 16000"/>
            </a:avLst>
          </a:prstGeom>
          <a:solidFill>
            <a:srgbClr val="F5F0FA"/>
          </a:solidFill>
          <a:ln>
            <a:noFill/>
          </a:ln>
        </p:spPr>
        <p:txBody>
          <a:bodyPr/>
          <a:p/>
        </p:txBody>
      </p:sp>
      <p:sp>
        <p:nvSpPr>
          <p:cNvPr id="39" name="TextBox 39"/>
          <p:cNvSpPr txBox="1"/>
          <p:nvPr/>
        </p:nvSpPr>
        <p:spPr>
          <a:xfrm>
            <a:off x="5765530" y="3476149"/>
            <a:ext cx="622840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b="1" dirty="0">
                <a:solidFill>
                  <a:srgbClr val="7B5EA7"/>
                </a:solidFill>
                <a:latin typeface="Arial"/>
                <a:ea typeface="Microsoft YaHei"/>
                <a:cs typeface="Arial"/>
              </a:rPr>
              <a:t>内容创作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566434" y="3663791"/>
            <a:ext cx="1021032" cy="167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82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主题 → 大纲 → 初稿</a:t>
            </a:r>
          </a:p>
        </p:txBody>
      </p:sp>
      <p:sp>
        <p:nvSpPr>
          <p:cNvPr id="41" name="Line 41"/>
          <p:cNvSpPr/>
          <p:nvPr/>
        </p:nvSpPr>
        <p:spPr>
          <a:xfrm>
            <a:off x="800100" y="3962400"/>
            <a:ext cx="6667500" cy="9525"/>
          </a:xfrm>
          <a:custGeom>
            <a:avLst/>
            <a:gdLst/>
            <a:ahLst/>
            <a:cxnLst/>
            <a:rect l="l" t="t" r="r" b="b"/>
            <a:pathLst>
              <a:path w="6667500" h="9525">
                <a:moveTo>
                  <a:pt x="0" y="0"/>
                </a:moveTo>
                <a:lnTo>
                  <a:pt x="6667500" y="0"/>
                </a:lnTo>
              </a:path>
            </a:pathLst>
          </a:custGeom>
          <a:noFill/>
          <a:ln w="9525">
            <a:solidFill>
              <a:srgbClr val="F0EDE8"/>
            </a:solidFill>
          </a:ln>
        </p:spPr>
        <p:txBody>
          <a:bodyPr/>
          <a:p/>
        </p:txBody>
      </p:sp>
      <p:sp>
        <p:nvSpPr>
          <p:cNvPr id="42" name="TextBox 42"/>
          <p:cNvSpPr txBox="1"/>
          <p:nvPr/>
        </p:nvSpPr>
        <p:spPr>
          <a:xfrm>
            <a:off x="787718" y="4047649"/>
            <a:ext cx="2910476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发邮件提交 → austin.aicourse@gmail.com</a:t>
            </a:r>
          </a:p>
        </p:txBody>
      </p:sp>
      <p:sp>
        <p:nvSpPr>
          <p:cNvPr id="43" name="Rectangle 43"/>
          <p:cNvSpPr/>
          <p:nvPr/>
        </p:nvSpPr>
        <p:spPr>
          <a:xfrm>
            <a:off x="800100" y="4229100"/>
            <a:ext cx="6096000" cy="247650"/>
          </a:xfrm>
          <a:prstGeom prst="roundRect">
            <a:avLst>
              <a:gd name="adj" fmla="val 23077"/>
            </a:avLst>
          </a:prstGeom>
          <a:solidFill>
            <a:srgbClr val="C96133"/>
          </a:solidFill>
          <a:ln>
            <a:noFill/>
          </a:ln>
        </p:spPr>
        <p:txBody>
          <a:bodyPr/>
          <a:p/>
        </p:txBody>
      </p:sp>
      <p:sp>
        <p:nvSpPr>
          <p:cNvPr id="44" name="TextBox 44"/>
          <p:cNvSpPr txBox="1"/>
          <p:nvPr/>
        </p:nvSpPr>
        <p:spPr>
          <a:xfrm>
            <a:off x="979170" y="4293870"/>
            <a:ext cx="2969528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b="1" dirty="0">
                <a:solidFill>
                  <a:srgbClr val="FFFFFF"/>
                </a:solidFill>
                <a:latin typeface="Arial"/>
                <a:ea typeface="Microsoft YaHei"/>
                <a:cs typeface="Arial"/>
              </a:rPr>
              <a:t>⚠ 邮件主题必须是：【Session 1 作业】你的名字</a:t>
            </a:r>
          </a:p>
        </p:txBody>
      </p:sp>
      <p:sp>
        <p:nvSpPr>
          <p:cNvPr id="45" name="Rectangle 45"/>
          <p:cNvSpPr/>
          <p:nvPr/>
        </p:nvSpPr>
        <p:spPr>
          <a:xfrm>
            <a:off x="800100" y="4514850"/>
            <a:ext cx="6096000" cy="685800"/>
          </a:xfrm>
          <a:prstGeom prst="roundRect">
            <a:avLst>
              <a:gd name="adj" fmla="val 11111"/>
            </a:avLst>
          </a:prstGeom>
          <a:solidFill>
            <a:srgbClr val="EDF2FC"/>
          </a:solidFill>
          <a:ln>
            <a:noFill/>
          </a:ln>
        </p:spPr>
        <p:txBody>
          <a:bodyPr/>
          <a:p/>
        </p:txBody>
      </p:sp>
      <p:sp>
        <p:nvSpPr>
          <p:cNvPr id="46" name="TextBox 46"/>
          <p:cNvSpPr txBox="1"/>
          <p:nvPr/>
        </p:nvSpPr>
        <p:spPr>
          <a:xfrm>
            <a:off x="978218" y="4600099"/>
            <a:ext cx="1071396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b="1" dirty="0">
                <a:solidFill>
                  <a:srgbClr val="3D7DE4"/>
                </a:solidFill>
                <a:latin typeface="Arial"/>
                <a:ea typeface="Microsoft YaHei"/>
                <a:cs typeface="Arial"/>
              </a:rPr>
              <a:t>三件事都要有：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978218" y="4790599"/>
            <a:ext cx="4225528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【1】你写的 Agent 提示词 【2】输出片段（前 100 字或完整草稿）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978218" y="4981099"/>
            <a:ext cx="3057858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【3】200 字以上心得：Cowork 到底有什么用？</a:t>
            </a:r>
          </a:p>
        </p:txBody>
      </p:sp>
      <p:sp>
        <p:nvSpPr>
          <p:cNvPr id="49" name="Line 49"/>
          <p:cNvSpPr/>
          <p:nvPr/>
        </p:nvSpPr>
        <p:spPr>
          <a:xfrm>
            <a:off x="800100" y="5314950"/>
            <a:ext cx="6667500" cy="9525"/>
          </a:xfrm>
          <a:custGeom>
            <a:avLst/>
            <a:gdLst/>
            <a:ahLst/>
            <a:cxnLst/>
            <a:rect l="l" t="t" r="r" b="b"/>
            <a:pathLst>
              <a:path w="6667500" h="9525">
                <a:moveTo>
                  <a:pt x="0" y="0"/>
                </a:moveTo>
                <a:lnTo>
                  <a:pt x="6667500" y="0"/>
                </a:lnTo>
              </a:path>
            </a:pathLst>
          </a:custGeom>
          <a:noFill/>
          <a:ln w="9525">
            <a:solidFill>
              <a:srgbClr val="F0EDE8"/>
            </a:solidFill>
          </a:ln>
        </p:spPr>
        <p:txBody>
          <a:bodyPr/>
          <a:p/>
        </p:txBody>
      </p:sp>
      <p:sp>
        <p:nvSpPr>
          <p:cNvPr id="50" name="TextBox 50"/>
          <p:cNvSpPr txBox="1"/>
          <p:nvPr/>
        </p:nvSpPr>
        <p:spPr>
          <a:xfrm>
            <a:off x="788670" y="5408295"/>
            <a:ext cx="4242244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跑不顺也没关系——发邮件说明情况，下节课集中答疑；作业指南已在群里</a:t>
            </a:r>
          </a:p>
        </p:txBody>
      </p:sp>
      <p:sp>
        <p:nvSpPr>
          <p:cNvPr id="51" name="Rectangle 51"/>
          <p:cNvSpPr/>
          <p:nvPr/>
        </p:nvSpPr>
        <p:spPr>
          <a:xfrm>
            <a:off x="7886700" y="1219200"/>
            <a:ext cx="3695700" cy="4572000"/>
          </a:xfrm>
          <a:prstGeom prst="roundRect">
            <a:avLst>
              <a:gd name="adj" fmla="val 3608"/>
            </a:avLst>
          </a:prstGeom>
          <a:solidFill>
            <a:srgbClr val="FFFFFF"/>
          </a:solidFill>
          <a:ln w="9525">
            <a:solidFill>
              <a:srgbClr val="E0D8D0"/>
            </a:solidFill>
          </a:ln>
        </p:spPr>
        <p:txBody>
          <a:bodyPr/>
          <a:p/>
        </p:txBody>
      </p:sp>
      <p:sp>
        <p:nvSpPr>
          <p:cNvPr id="52" name="Rectangle 52"/>
          <p:cNvSpPr/>
          <p:nvPr/>
        </p:nvSpPr>
        <p:spPr>
          <a:xfrm>
            <a:off x="7886700" y="1219200"/>
            <a:ext cx="3695700" cy="47625"/>
          </a:xfrm>
          <a:prstGeom prst="roundRect">
            <a:avLst>
              <a:gd name="adj" fmla="val 40000"/>
            </a:avLst>
          </a:prstGeom>
          <a:solidFill>
            <a:srgbClr val="3D7DE4"/>
          </a:solidFill>
          <a:ln>
            <a:noFill/>
          </a:ln>
        </p:spPr>
        <p:txBody>
          <a:bodyPr/>
          <a:p/>
        </p:txBody>
      </p:sp>
      <p:sp>
        <p:nvSpPr>
          <p:cNvPr id="53" name="TextBox 53"/>
          <p:cNvSpPr txBox="1"/>
          <p:nvPr/>
        </p:nvSpPr>
        <p:spPr>
          <a:xfrm>
            <a:off x="8136255" y="1425892"/>
            <a:ext cx="1069419" cy="2743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35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下节课预告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8142922" y="1673066"/>
            <a:ext cx="1127968" cy="167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825" b="1" dirty="0">
                <a:solidFill>
                  <a:srgbClr val="3D7DE4"/>
                </a:solidFill>
                <a:latin typeface="Arial"/>
                <a:ea typeface="Microsoft YaHei"/>
                <a:cs typeface="Arial"/>
              </a:rPr>
              <a:t>SESSION 2 PREVIEW</a:t>
            </a:r>
          </a:p>
        </p:txBody>
      </p:sp>
      <p:sp>
        <p:nvSpPr>
          <p:cNvPr id="55" name="Line 55"/>
          <p:cNvSpPr/>
          <p:nvPr/>
        </p:nvSpPr>
        <p:spPr>
          <a:xfrm>
            <a:off x="8153400" y="1905000"/>
            <a:ext cx="3238500" cy="9525"/>
          </a:xfrm>
          <a:custGeom>
            <a:avLst/>
            <a:gdLst/>
            <a:ahLst/>
            <a:cxnLst/>
            <a:rect l="l" t="t" r="r" b="b"/>
            <a:pathLst>
              <a:path w="3238500" h="9525">
                <a:moveTo>
                  <a:pt x="0" y="0"/>
                </a:moveTo>
                <a:lnTo>
                  <a:pt x="3238500" y="0"/>
                </a:lnTo>
              </a:path>
            </a:pathLst>
          </a:custGeom>
          <a:noFill/>
          <a:ln w="14288">
            <a:solidFill>
              <a:srgbClr val="F0EDE8"/>
            </a:solidFill>
          </a:ln>
        </p:spPr>
        <p:txBody>
          <a:bodyPr/>
          <a:p/>
        </p:txBody>
      </p:sp>
      <p:sp>
        <p:nvSpPr>
          <p:cNvPr id="56" name="Rectangle 56"/>
          <p:cNvSpPr/>
          <p:nvPr/>
        </p:nvSpPr>
        <p:spPr>
          <a:xfrm>
            <a:off x="8153400" y="2057400"/>
            <a:ext cx="381000" cy="381000"/>
          </a:xfrm>
          <a:prstGeom prst="roundRect">
            <a:avLst>
              <a:gd name="adj" fmla="val 20000"/>
            </a:avLst>
          </a:prstGeom>
          <a:solidFill>
            <a:srgbClr val="EDF2FC"/>
          </a:solidFill>
          <a:ln>
            <a:noFill/>
          </a:ln>
        </p:spPr>
        <p:txBody>
          <a:bodyPr/>
          <a:p/>
        </p:txBody>
      </p:sp>
      <p:sp>
        <p:nvSpPr>
          <p:cNvPr id="57" name="Freeform 57"/>
          <p:cNvSpPr/>
          <p:nvPr/>
        </p:nvSpPr>
        <p:spPr>
          <a:xfrm>
            <a:off x="8267269" y="2152650"/>
            <a:ext cx="153263" cy="194034"/>
          </a:xfrm>
          <a:custGeom>
            <a:avLst/>
            <a:gdLst/>
            <a:ahLst/>
            <a:cxnLst/>
            <a:rect l="l" t="t" r="r" b="b"/>
            <a:pathLst>
              <a:path w="153263" h="194034">
                <a:moveTo>
                  <a:pt x="86156" y="0"/>
                </a:moveTo>
                <a:lnTo>
                  <a:pt x="86328" y="10"/>
                </a:lnTo>
                <a:lnTo>
                  <a:pt x="86480" y="19"/>
                </a:lnTo>
                <a:lnTo>
                  <a:pt x="87271" y="67"/>
                </a:lnTo>
                <a:lnTo>
                  <a:pt x="87375" y="86"/>
                </a:lnTo>
                <a:lnTo>
                  <a:pt x="87480" y="86"/>
                </a:lnTo>
                <a:lnTo>
                  <a:pt x="87842" y="171"/>
                </a:lnTo>
                <a:lnTo>
                  <a:pt x="88337" y="248"/>
                </a:lnTo>
                <a:lnTo>
                  <a:pt x="88490" y="305"/>
                </a:lnTo>
                <a:lnTo>
                  <a:pt x="88595" y="314"/>
                </a:lnTo>
                <a:lnTo>
                  <a:pt x="88871" y="419"/>
                </a:lnTo>
                <a:lnTo>
                  <a:pt x="89366" y="552"/>
                </a:lnTo>
                <a:lnTo>
                  <a:pt x="89547" y="638"/>
                </a:lnTo>
                <a:lnTo>
                  <a:pt x="89690" y="676"/>
                </a:lnTo>
                <a:lnTo>
                  <a:pt x="89957" y="810"/>
                </a:lnTo>
                <a:lnTo>
                  <a:pt x="90338" y="972"/>
                </a:lnTo>
                <a:lnTo>
                  <a:pt x="90538" y="1086"/>
                </a:lnTo>
                <a:lnTo>
                  <a:pt x="90747" y="1181"/>
                </a:lnTo>
                <a:lnTo>
                  <a:pt x="90966" y="1324"/>
                </a:lnTo>
                <a:lnTo>
                  <a:pt x="91262" y="1486"/>
                </a:lnTo>
                <a:lnTo>
                  <a:pt x="91586" y="1715"/>
                </a:lnTo>
                <a:lnTo>
                  <a:pt x="91757" y="1819"/>
                </a:lnTo>
                <a:lnTo>
                  <a:pt x="91881" y="1934"/>
                </a:lnTo>
                <a:lnTo>
                  <a:pt x="92109" y="2095"/>
                </a:lnTo>
                <a:lnTo>
                  <a:pt x="92471" y="2419"/>
                </a:lnTo>
                <a:lnTo>
                  <a:pt x="92681" y="2581"/>
                </a:lnTo>
                <a:lnTo>
                  <a:pt x="92757" y="2677"/>
                </a:lnTo>
                <a:lnTo>
                  <a:pt x="92890" y="2791"/>
                </a:lnTo>
                <a:lnTo>
                  <a:pt x="93233" y="3181"/>
                </a:lnTo>
                <a:lnTo>
                  <a:pt x="93481" y="3439"/>
                </a:lnTo>
                <a:lnTo>
                  <a:pt x="93538" y="3524"/>
                </a:lnTo>
                <a:cubicBezTo>
                  <a:pt x="94681" y="4924"/>
                  <a:pt x="95405" y="6591"/>
                  <a:pt x="95615" y="8411"/>
                </a:cubicBezTo>
                <a:lnTo>
                  <a:pt x="95624" y="8525"/>
                </a:lnTo>
                <a:lnTo>
                  <a:pt x="95643" y="8915"/>
                </a:lnTo>
                <a:lnTo>
                  <a:pt x="95681" y="9525"/>
                </a:lnTo>
                <a:lnTo>
                  <a:pt x="95681" y="66675"/>
                </a:lnTo>
                <a:lnTo>
                  <a:pt x="143306" y="66675"/>
                </a:lnTo>
                <a:cubicBezTo>
                  <a:pt x="146704" y="66674"/>
                  <a:pt x="149844" y="68483"/>
                  <a:pt x="151549" y="71422"/>
                </a:cubicBezTo>
                <a:cubicBezTo>
                  <a:pt x="153253" y="74361"/>
                  <a:pt x="153263" y="77986"/>
                  <a:pt x="151574" y="80934"/>
                </a:cubicBezTo>
                <a:lnTo>
                  <a:pt x="151002" y="81801"/>
                </a:lnTo>
                <a:lnTo>
                  <a:pt x="74802" y="186576"/>
                </a:lnTo>
                <a:cubicBezTo>
                  <a:pt x="69392" y="194034"/>
                  <a:pt x="57581" y="190195"/>
                  <a:pt x="57581" y="180975"/>
                </a:cubicBezTo>
                <a:lnTo>
                  <a:pt x="57581" y="123825"/>
                </a:lnTo>
                <a:lnTo>
                  <a:pt x="9956" y="123825"/>
                </a:lnTo>
                <a:cubicBezTo>
                  <a:pt x="6559" y="123826"/>
                  <a:pt x="3418" y="122017"/>
                  <a:pt x="1714" y="119078"/>
                </a:cubicBezTo>
                <a:cubicBezTo>
                  <a:pt x="10" y="116139"/>
                  <a:pt x="0" y="112514"/>
                  <a:pt x="1689" y="109566"/>
                </a:cubicBezTo>
                <a:lnTo>
                  <a:pt x="2260" y="108699"/>
                </a:lnTo>
                <a:lnTo>
                  <a:pt x="78460" y="3924"/>
                </a:lnTo>
                <a:lnTo>
                  <a:pt x="78555" y="3800"/>
                </a:lnTo>
                <a:lnTo>
                  <a:pt x="78727" y="3572"/>
                </a:lnTo>
                <a:lnTo>
                  <a:pt x="79041" y="3210"/>
                </a:lnTo>
                <a:lnTo>
                  <a:pt x="79213" y="3000"/>
                </a:lnTo>
                <a:lnTo>
                  <a:pt x="79298" y="2924"/>
                </a:lnTo>
                <a:lnTo>
                  <a:pt x="79422" y="2791"/>
                </a:lnTo>
                <a:lnTo>
                  <a:pt x="79803" y="2448"/>
                </a:lnTo>
                <a:lnTo>
                  <a:pt x="80070" y="2200"/>
                </a:lnTo>
                <a:lnTo>
                  <a:pt x="80146" y="2143"/>
                </a:lnTo>
                <a:cubicBezTo>
                  <a:pt x="81262" y="1229"/>
                  <a:pt x="82572" y="581"/>
                  <a:pt x="83975" y="248"/>
                </a:cubicBezTo>
                <a:lnTo>
                  <a:pt x="84080" y="238"/>
                </a:lnTo>
                <a:lnTo>
                  <a:pt x="84337" y="191"/>
                </a:lnTo>
                <a:lnTo>
                  <a:pt x="85042" y="67"/>
                </a:lnTo>
                <a:lnTo>
                  <a:pt x="85147" y="57"/>
                </a:lnTo>
                <a:lnTo>
                  <a:pt x="85537" y="38"/>
                </a:lnTo>
                <a:close/>
              </a:path>
            </a:pathLst>
          </a:custGeom>
          <a:solidFill>
            <a:srgbClr val="3D7DE4"/>
          </a:solidFill>
          <a:ln>
            <a:noFill/>
          </a:ln>
        </p:spPr>
        <p:txBody>
          <a:bodyPr/>
          <a:p/>
        </p:txBody>
      </p:sp>
      <p:sp>
        <p:nvSpPr>
          <p:cNvPr id="58" name="TextBox 58"/>
          <p:cNvSpPr txBox="1"/>
          <p:nvPr/>
        </p:nvSpPr>
        <p:spPr>
          <a:xfrm>
            <a:off x="8634412" y="2097881"/>
            <a:ext cx="1382869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125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Claude Code 入门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8636318" y="2285524"/>
            <a:ext cx="1847469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不写代码，也能用 Code 干活</a:t>
            </a:r>
          </a:p>
        </p:txBody>
      </p:sp>
      <p:sp>
        <p:nvSpPr>
          <p:cNvPr id="60" name="Rectangle 60"/>
          <p:cNvSpPr/>
          <p:nvPr/>
        </p:nvSpPr>
        <p:spPr>
          <a:xfrm>
            <a:off x="8153400" y="2647950"/>
            <a:ext cx="381000" cy="381000"/>
          </a:xfrm>
          <a:prstGeom prst="roundRect">
            <a:avLst>
              <a:gd name="adj" fmla="val 20000"/>
            </a:avLst>
          </a:prstGeom>
          <a:solidFill>
            <a:srgbClr val="EDF2FC"/>
          </a:solidFill>
          <a:ln>
            <a:noFill/>
          </a:ln>
        </p:spPr>
        <p:txBody>
          <a:bodyPr/>
          <a:p/>
        </p:txBody>
      </p:sp>
      <p:grpSp>
        <p:nvGrpSpPr>
          <p:cNvPr id="64" name="Group 64"/>
          <p:cNvGrpSpPr/>
          <p:nvPr/>
        </p:nvGrpSpPr>
        <p:grpSpPr>
          <a:xfrm>
            <a:off x="8258174" y="2743200"/>
            <a:ext cx="171451" cy="190500"/>
            <a:chOff x="8258174" y="2743200"/>
            <a:chExt cx="171451" cy="190500"/>
          </a:xfrm>
        </p:grpSpPr>
        <p:sp>
          <p:nvSpPr>
            <p:cNvPr id="61" name="Freeform 61"/>
            <p:cNvSpPr/>
            <p:nvPr/>
          </p:nvSpPr>
          <p:spPr>
            <a:xfrm>
              <a:off x="8258175" y="2873988"/>
              <a:ext cx="171450" cy="59712"/>
            </a:xfrm>
            <a:custGeom>
              <a:avLst/>
              <a:gdLst/>
              <a:ahLst/>
              <a:cxnLst/>
              <a:rect l="l" t="t" r="r" b="b"/>
              <a:pathLst>
                <a:path w="171450" h="59712">
                  <a:moveTo>
                    <a:pt x="0" y="0"/>
                  </a:moveTo>
                  <a:cubicBezTo>
                    <a:pt x="18745" y="14354"/>
                    <a:pt x="49854" y="21612"/>
                    <a:pt x="85725" y="21612"/>
                  </a:cubicBezTo>
                  <a:cubicBezTo>
                    <a:pt x="121539" y="21612"/>
                    <a:pt x="152638" y="14373"/>
                    <a:pt x="171450" y="162"/>
                  </a:cubicBezTo>
                  <a:lnTo>
                    <a:pt x="171450" y="21612"/>
                  </a:lnTo>
                  <a:cubicBezTo>
                    <a:pt x="171450" y="44710"/>
                    <a:pt x="134350" y="59103"/>
                    <a:pt x="88649" y="59693"/>
                  </a:cubicBezTo>
                  <a:lnTo>
                    <a:pt x="85725" y="59712"/>
                  </a:lnTo>
                  <a:cubicBezTo>
                    <a:pt x="38691" y="59712"/>
                    <a:pt x="0" y="45206"/>
                    <a:pt x="0" y="21612"/>
                  </a:cubicBezTo>
                  <a:close/>
                </a:path>
              </a:pathLst>
            </a:custGeom>
            <a:solidFill>
              <a:srgbClr val="3D7DE4"/>
            </a:solidFill>
            <a:ln>
              <a:noFill/>
            </a:ln>
          </p:spPr>
        </p:sp>
        <p:sp>
          <p:nvSpPr>
            <p:cNvPr id="62" name="Freeform 62"/>
            <p:cNvSpPr/>
            <p:nvPr/>
          </p:nvSpPr>
          <p:spPr>
            <a:xfrm>
              <a:off x="8258175" y="2816838"/>
              <a:ext cx="171450" cy="59712"/>
            </a:xfrm>
            <a:custGeom>
              <a:avLst/>
              <a:gdLst/>
              <a:ahLst/>
              <a:cxnLst/>
              <a:rect l="l" t="t" r="r" b="b"/>
              <a:pathLst>
                <a:path w="171450" h="59712">
                  <a:moveTo>
                    <a:pt x="0" y="0"/>
                  </a:moveTo>
                  <a:cubicBezTo>
                    <a:pt x="18745" y="14354"/>
                    <a:pt x="49854" y="21612"/>
                    <a:pt x="85725" y="21612"/>
                  </a:cubicBezTo>
                  <a:cubicBezTo>
                    <a:pt x="121539" y="21612"/>
                    <a:pt x="152638" y="14373"/>
                    <a:pt x="171450" y="162"/>
                  </a:cubicBezTo>
                  <a:lnTo>
                    <a:pt x="171450" y="21612"/>
                  </a:lnTo>
                  <a:cubicBezTo>
                    <a:pt x="171450" y="45206"/>
                    <a:pt x="132759" y="59712"/>
                    <a:pt x="85725" y="59712"/>
                  </a:cubicBezTo>
                  <a:cubicBezTo>
                    <a:pt x="40024" y="59712"/>
                    <a:pt x="2191" y="46015"/>
                    <a:pt x="200" y="23565"/>
                  </a:cubicBezTo>
                  <a:lnTo>
                    <a:pt x="48" y="22603"/>
                  </a:lnTo>
                  <a:lnTo>
                    <a:pt x="0" y="21612"/>
                  </a:lnTo>
                  <a:close/>
                </a:path>
              </a:pathLst>
            </a:custGeom>
            <a:solidFill>
              <a:srgbClr val="3D7DE4"/>
            </a:solidFill>
            <a:ln>
              <a:noFill/>
            </a:ln>
          </p:spPr>
        </p:sp>
        <p:sp>
          <p:nvSpPr>
            <p:cNvPr id="63" name="Freeform 63"/>
            <p:cNvSpPr/>
            <p:nvPr/>
          </p:nvSpPr>
          <p:spPr>
            <a:xfrm>
              <a:off x="8258174" y="2743200"/>
              <a:ext cx="171451" cy="76200"/>
            </a:xfrm>
            <a:custGeom>
              <a:avLst/>
              <a:gdLst/>
              <a:ahLst/>
              <a:cxnLst/>
              <a:rect l="l" t="t" r="r" b="b"/>
              <a:pathLst>
                <a:path w="171451" h="76200">
                  <a:moveTo>
                    <a:pt x="85726" y="0"/>
                  </a:moveTo>
                  <a:cubicBezTo>
                    <a:pt x="95641" y="0"/>
                    <a:pt x="105195" y="648"/>
                    <a:pt x="114082" y="1886"/>
                  </a:cubicBezTo>
                  <a:lnTo>
                    <a:pt x="118549" y="2562"/>
                  </a:lnTo>
                  <a:cubicBezTo>
                    <a:pt x="123883" y="3451"/>
                    <a:pt x="128918" y="4556"/>
                    <a:pt x="133656" y="5877"/>
                  </a:cubicBezTo>
                  <a:lnTo>
                    <a:pt x="137847" y="7125"/>
                  </a:lnTo>
                  <a:lnTo>
                    <a:pt x="138561" y="7353"/>
                  </a:lnTo>
                  <a:cubicBezTo>
                    <a:pt x="141153" y="8206"/>
                    <a:pt x="143711" y="9159"/>
                    <a:pt x="146229" y="10211"/>
                  </a:cubicBezTo>
                  <a:lnTo>
                    <a:pt x="148124" y="11030"/>
                  </a:lnTo>
                  <a:cubicBezTo>
                    <a:pt x="151521" y="12567"/>
                    <a:pt x="154591" y="14249"/>
                    <a:pt x="157335" y="16078"/>
                  </a:cubicBezTo>
                  <a:cubicBezTo>
                    <a:pt x="158382" y="16777"/>
                    <a:pt x="159376" y="17491"/>
                    <a:pt x="160316" y="18221"/>
                  </a:cubicBezTo>
                  <a:cubicBezTo>
                    <a:pt x="162697" y="20069"/>
                    <a:pt x="164837" y="22206"/>
                    <a:pt x="166688" y="24584"/>
                  </a:cubicBezTo>
                  <a:lnTo>
                    <a:pt x="167555" y="25803"/>
                  </a:lnTo>
                  <a:cubicBezTo>
                    <a:pt x="168000" y="26470"/>
                    <a:pt x="168409" y="27140"/>
                    <a:pt x="168784" y="27813"/>
                  </a:cubicBezTo>
                  <a:lnTo>
                    <a:pt x="169450" y="29137"/>
                  </a:lnTo>
                  <a:cubicBezTo>
                    <a:pt x="170486" y="31359"/>
                    <a:pt x="171121" y="33677"/>
                    <a:pt x="171355" y="36090"/>
                  </a:cubicBezTo>
                  <a:lnTo>
                    <a:pt x="171451" y="38100"/>
                  </a:lnTo>
                  <a:cubicBezTo>
                    <a:pt x="171451" y="61693"/>
                    <a:pt x="132760" y="76200"/>
                    <a:pt x="85726" y="76200"/>
                  </a:cubicBezTo>
                  <a:cubicBezTo>
                    <a:pt x="40025" y="76200"/>
                    <a:pt x="2191" y="62503"/>
                    <a:pt x="201" y="40053"/>
                  </a:cubicBezTo>
                  <a:cubicBezTo>
                    <a:pt x="67" y="39410"/>
                    <a:pt x="0" y="38756"/>
                    <a:pt x="1" y="38100"/>
                  </a:cubicBezTo>
                  <a:lnTo>
                    <a:pt x="48" y="37109"/>
                  </a:lnTo>
                  <a:lnTo>
                    <a:pt x="201" y="36157"/>
                  </a:lnTo>
                  <a:cubicBezTo>
                    <a:pt x="2153" y="14192"/>
                    <a:pt x="38396" y="600"/>
                    <a:pt x="82754" y="19"/>
                  </a:cubicBezTo>
                  <a:close/>
                </a:path>
              </a:pathLst>
            </a:custGeom>
            <a:solidFill>
              <a:srgbClr val="3D7DE4"/>
            </a:solidFill>
            <a:ln>
              <a:noFill/>
            </a:ln>
          </p:spPr>
        </p:sp>
      </p:grpSp>
      <p:sp>
        <p:nvSpPr>
          <p:cNvPr id="65" name="TextBox 65"/>
          <p:cNvSpPr txBox="1"/>
          <p:nvPr/>
        </p:nvSpPr>
        <p:spPr>
          <a:xfrm>
            <a:off x="8634412" y="2688431"/>
            <a:ext cx="1296608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125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LLM Wiki 知识库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8636318" y="2876074"/>
            <a:ext cx="1512832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让 AI 记住你的专业背景</a:t>
            </a:r>
          </a:p>
        </p:txBody>
      </p:sp>
      <p:sp>
        <p:nvSpPr>
          <p:cNvPr id="67" name="Rectangle 67"/>
          <p:cNvSpPr/>
          <p:nvPr/>
        </p:nvSpPr>
        <p:spPr>
          <a:xfrm>
            <a:off x="8153400" y="3238500"/>
            <a:ext cx="381000" cy="381000"/>
          </a:xfrm>
          <a:prstGeom prst="roundRect">
            <a:avLst>
              <a:gd name="adj" fmla="val 20000"/>
            </a:avLst>
          </a:prstGeom>
          <a:solidFill>
            <a:srgbClr val="EDF2FC"/>
          </a:solidFill>
          <a:ln>
            <a:noFill/>
          </a:ln>
        </p:spPr>
        <p:txBody>
          <a:bodyPr/>
          <a:p/>
        </p:txBody>
      </p:sp>
      <p:grpSp>
        <p:nvGrpSpPr>
          <p:cNvPr id="71" name="Group 71"/>
          <p:cNvGrpSpPr/>
          <p:nvPr/>
        </p:nvGrpSpPr>
        <p:grpSpPr>
          <a:xfrm>
            <a:off x="8245478" y="3340103"/>
            <a:ext cx="187319" cy="177794"/>
            <a:chOff x="8245478" y="3340103"/>
            <a:chExt cx="187319" cy="177794"/>
          </a:xfrm>
        </p:grpSpPr>
        <p:sp>
          <p:nvSpPr>
            <p:cNvPr id="68" name="Freeform 68"/>
            <p:cNvSpPr/>
            <p:nvPr/>
          </p:nvSpPr>
          <p:spPr>
            <a:xfrm>
              <a:off x="8372475" y="3454403"/>
              <a:ext cx="60322" cy="63494"/>
            </a:xfrm>
            <a:custGeom>
              <a:avLst/>
              <a:gdLst/>
              <a:ahLst/>
              <a:cxnLst/>
              <a:rect l="l" t="t" r="r" b="b"/>
              <a:pathLst>
                <a:path w="60322" h="63494">
                  <a:moveTo>
                    <a:pt x="9525" y="41272"/>
                  </a:moveTo>
                  <a:cubicBezTo>
                    <a:pt x="4264" y="41272"/>
                    <a:pt x="0" y="37007"/>
                    <a:pt x="0" y="31747"/>
                  </a:cubicBezTo>
                  <a:cubicBezTo>
                    <a:pt x="0" y="26486"/>
                    <a:pt x="4264" y="22222"/>
                    <a:pt x="9525" y="22222"/>
                  </a:cubicBezTo>
                  <a:cubicBezTo>
                    <a:pt x="14786" y="22222"/>
                    <a:pt x="19050" y="17957"/>
                    <a:pt x="19050" y="12697"/>
                  </a:cubicBezTo>
                  <a:cubicBezTo>
                    <a:pt x="19050" y="0"/>
                    <a:pt x="38100" y="0"/>
                    <a:pt x="38100" y="12697"/>
                  </a:cubicBezTo>
                  <a:cubicBezTo>
                    <a:pt x="38100" y="17957"/>
                    <a:pt x="42364" y="22222"/>
                    <a:pt x="47625" y="22222"/>
                  </a:cubicBezTo>
                  <a:cubicBezTo>
                    <a:pt x="60322" y="22222"/>
                    <a:pt x="60322" y="41272"/>
                    <a:pt x="47625" y="41272"/>
                  </a:cubicBezTo>
                  <a:cubicBezTo>
                    <a:pt x="42364" y="41272"/>
                    <a:pt x="38100" y="45536"/>
                    <a:pt x="38100" y="50797"/>
                  </a:cubicBezTo>
                  <a:cubicBezTo>
                    <a:pt x="38100" y="63494"/>
                    <a:pt x="19050" y="63494"/>
                    <a:pt x="19050" y="50797"/>
                  </a:cubicBezTo>
                  <a:cubicBezTo>
                    <a:pt x="19050" y="45536"/>
                    <a:pt x="14786" y="41272"/>
                    <a:pt x="9525" y="41272"/>
                  </a:cubicBezTo>
                </a:path>
              </a:pathLst>
            </a:custGeom>
            <a:solidFill>
              <a:srgbClr val="3D7DE4"/>
            </a:solidFill>
            <a:ln>
              <a:noFill/>
            </a:ln>
          </p:spPr>
        </p:sp>
        <p:sp>
          <p:nvSpPr>
            <p:cNvPr id="69" name="Freeform 69"/>
            <p:cNvSpPr/>
            <p:nvPr/>
          </p:nvSpPr>
          <p:spPr>
            <a:xfrm>
              <a:off x="8245478" y="3359153"/>
              <a:ext cx="139694" cy="136522"/>
            </a:xfrm>
            <a:custGeom>
              <a:avLst/>
              <a:gdLst/>
              <a:ahLst/>
              <a:cxnLst/>
              <a:rect l="l" t="t" r="r" b="b"/>
              <a:pathLst>
                <a:path w="139694" h="136522">
                  <a:moveTo>
                    <a:pt x="12697" y="60322"/>
                  </a:moveTo>
                  <a:cubicBezTo>
                    <a:pt x="38999" y="60322"/>
                    <a:pt x="60322" y="38999"/>
                    <a:pt x="60322" y="12697"/>
                  </a:cubicBezTo>
                  <a:cubicBezTo>
                    <a:pt x="60322" y="0"/>
                    <a:pt x="79372" y="0"/>
                    <a:pt x="79372" y="12697"/>
                  </a:cubicBezTo>
                  <a:cubicBezTo>
                    <a:pt x="79372" y="38999"/>
                    <a:pt x="100694" y="60322"/>
                    <a:pt x="126997" y="60322"/>
                  </a:cubicBezTo>
                  <a:cubicBezTo>
                    <a:pt x="139694" y="60322"/>
                    <a:pt x="139694" y="79372"/>
                    <a:pt x="126997" y="79372"/>
                  </a:cubicBezTo>
                  <a:cubicBezTo>
                    <a:pt x="100694" y="79372"/>
                    <a:pt x="79372" y="100694"/>
                    <a:pt x="79372" y="126997"/>
                  </a:cubicBezTo>
                  <a:cubicBezTo>
                    <a:pt x="79372" y="132257"/>
                    <a:pt x="75107" y="136522"/>
                    <a:pt x="69847" y="136522"/>
                  </a:cubicBezTo>
                  <a:cubicBezTo>
                    <a:pt x="64586" y="136522"/>
                    <a:pt x="60322" y="132257"/>
                    <a:pt x="60322" y="126997"/>
                  </a:cubicBezTo>
                  <a:cubicBezTo>
                    <a:pt x="60322" y="100694"/>
                    <a:pt x="38999" y="79372"/>
                    <a:pt x="12697" y="79372"/>
                  </a:cubicBezTo>
                  <a:cubicBezTo>
                    <a:pt x="0" y="79372"/>
                    <a:pt x="0" y="60322"/>
                    <a:pt x="12697" y="60322"/>
                  </a:cubicBezTo>
                </a:path>
              </a:pathLst>
            </a:custGeom>
            <a:solidFill>
              <a:srgbClr val="3D7DE4"/>
            </a:solidFill>
            <a:ln>
              <a:noFill/>
            </a:ln>
          </p:spPr>
        </p:sp>
        <p:sp>
          <p:nvSpPr>
            <p:cNvPr id="70" name="Freeform 70"/>
            <p:cNvSpPr/>
            <p:nvPr/>
          </p:nvSpPr>
          <p:spPr>
            <a:xfrm>
              <a:off x="8372475" y="3340103"/>
              <a:ext cx="60322" cy="63494"/>
            </a:xfrm>
            <a:custGeom>
              <a:avLst/>
              <a:gdLst/>
              <a:ahLst/>
              <a:cxnLst/>
              <a:rect l="l" t="t" r="r" b="b"/>
              <a:pathLst>
                <a:path w="60322" h="63494">
                  <a:moveTo>
                    <a:pt x="9525" y="41272"/>
                  </a:moveTo>
                  <a:cubicBezTo>
                    <a:pt x="4264" y="41272"/>
                    <a:pt x="0" y="37007"/>
                    <a:pt x="0" y="31747"/>
                  </a:cubicBezTo>
                  <a:cubicBezTo>
                    <a:pt x="0" y="26486"/>
                    <a:pt x="4264" y="22222"/>
                    <a:pt x="9525" y="22222"/>
                  </a:cubicBezTo>
                  <a:cubicBezTo>
                    <a:pt x="14786" y="22222"/>
                    <a:pt x="19050" y="17957"/>
                    <a:pt x="19050" y="12697"/>
                  </a:cubicBezTo>
                  <a:cubicBezTo>
                    <a:pt x="19050" y="0"/>
                    <a:pt x="38100" y="0"/>
                    <a:pt x="38100" y="12697"/>
                  </a:cubicBezTo>
                  <a:cubicBezTo>
                    <a:pt x="38100" y="17957"/>
                    <a:pt x="42364" y="22222"/>
                    <a:pt x="47625" y="22222"/>
                  </a:cubicBezTo>
                  <a:cubicBezTo>
                    <a:pt x="60322" y="22222"/>
                    <a:pt x="60322" y="41272"/>
                    <a:pt x="47625" y="41272"/>
                  </a:cubicBezTo>
                  <a:cubicBezTo>
                    <a:pt x="42364" y="41272"/>
                    <a:pt x="38100" y="45536"/>
                    <a:pt x="38100" y="50797"/>
                  </a:cubicBezTo>
                  <a:cubicBezTo>
                    <a:pt x="38100" y="63494"/>
                    <a:pt x="19050" y="63494"/>
                    <a:pt x="19050" y="50797"/>
                  </a:cubicBezTo>
                  <a:cubicBezTo>
                    <a:pt x="19050" y="45536"/>
                    <a:pt x="14786" y="41272"/>
                    <a:pt x="9525" y="41272"/>
                  </a:cubicBezTo>
                </a:path>
              </a:pathLst>
            </a:custGeom>
            <a:solidFill>
              <a:srgbClr val="3D7DE4"/>
            </a:solidFill>
            <a:ln>
              <a:noFill/>
            </a:ln>
          </p:spPr>
        </p:sp>
      </p:grpSp>
      <p:sp>
        <p:nvSpPr>
          <p:cNvPr id="72" name="TextBox 72"/>
          <p:cNvSpPr txBox="1"/>
          <p:nvPr/>
        </p:nvSpPr>
        <p:spPr>
          <a:xfrm>
            <a:off x="8634412" y="3278981"/>
            <a:ext cx="1503634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125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Superpowers 实战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8636318" y="3466624"/>
            <a:ext cx="1605391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联网调研 + 自动生成 PPT</a:t>
            </a:r>
          </a:p>
        </p:txBody>
      </p:sp>
      <p:sp>
        <p:nvSpPr>
          <p:cNvPr id="74" name="Line 74"/>
          <p:cNvSpPr/>
          <p:nvPr/>
        </p:nvSpPr>
        <p:spPr>
          <a:xfrm>
            <a:off x="8153400" y="3867150"/>
            <a:ext cx="3238500" cy="9525"/>
          </a:xfrm>
          <a:custGeom>
            <a:avLst/>
            <a:gdLst/>
            <a:ahLst/>
            <a:cxnLst/>
            <a:rect l="l" t="t" r="r" b="b"/>
            <a:pathLst>
              <a:path w="3238500" h="9525">
                <a:moveTo>
                  <a:pt x="0" y="0"/>
                </a:moveTo>
                <a:lnTo>
                  <a:pt x="3238500" y="0"/>
                </a:lnTo>
              </a:path>
            </a:pathLst>
          </a:custGeom>
          <a:noFill/>
          <a:ln w="14288">
            <a:solidFill>
              <a:srgbClr val="F0EDE8"/>
            </a:solidFill>
          </a:ln>
        </p:spPr>
        <p:txBody>
          <a:bodyPr/>
          <a:p/>
        </p:txBody>
      </p:sp>
      <p:sp>
        <p:nvSpPr>
          <p:cNvPr id="75" name="Rectangle 75"/>
          <p:cNvSpPr/>
          <p:nvPr/>
        </p:nvSpPr>
        <p:spPr>
          <a:xfrm>
            <a:off x="8153400" y="4019550"/>
            <a:ext cx="3009900" cy="495300"/>
          </a:xfrm>
          <a:prstGeom prst="roundRect">
            <a:avLst>
              <a:gd name="adj" fmla="val 19231"/>
            </a:avLst>
          </a:prstGeom>
          <a:solidFill>
            <a:srgbClr val="EDF2FC"/>
          </a:solidFill>
          <a:ln>
            <a:noFill/>
          </a:ln>
        </p:spPr>
        <p:txBody>
          <a:bodyPr/>
          <a:p/>
        </p:txBody>
      </p:sp>
      <p:grpSp>
        <p:nvGrpSpPr>
          <p:cNvPr id="78" name="Group 78"/>
          <p:cNvGrpSpPr/>
          <p:nvPr/>
        </p:nvGrpSpPr>
        <p:grpSpPr>
          <a:xfrm>
            <a:off x="8353424" y="4171682"/>
            <a:ext cx="171452" cy="190769"/>
            <a:chOff x="8353424" y="4171682"/>
            <a:chExt cx="171452" cy="190769"/>
          </a:xfrm>
        </p:grpSpPr>
        <p:sp>
          <p:nvSpPr>
            <p:cNvPr id="76" name="Freeform 76"/>
            <p:cNvSpPr/>
            <p:nvPr/>
          </p:nvSpPr>
          <p:spPr>
            <a:xfrm>
              <a:off x="8353424" y="4171682"/>
              <a:ext cx="171452" cy="190769"/>
            </a:xfrm>
            <a:custGeom>
              <a:avLst/>
              <a:gdLst/>
              <a:ahLst/>
              <a:cxnLst/>
              <a:rect l="l" t="t" r="r" b="b"/>
              <a:pathLst>
                <a:path w="171452" h="190769">
                  <a:moveTo>
                    <a:pt x="123826" y="268"/>
                  </a:moveTo>
                  <a:cubicBezTo>
                    <a:pt x="128655" y="269"/>
                    <a:pt x="132719" y="3883"/>
                    <a:pt x="133284" y="8679"/>
                  </a:cubicBezTo>
                  <a:lnTo>
                    <a:pt x="133351" y="9793"/>
                  </a:lnTo>
                  <a:lnTo>
                    <a:pt x="133351" y="19318"/>
                  </a:lnTo>
                  <a:lnTo>
                    <a:pt x="142876" y="19318"/>
                  </a:lnTo>
                  <a:cubicBezTo>
                    <a:pt x="158007" y="19318"/>
                    <a:pt x="170516" y="31112"/>
                    <a:pt x="171403" y="46217"/>
                  </a:cubicBezTo>
                  <a:lnTo>
                    <a:pt x="171451" y="47893"/>
                  </a:lnTo>
                  <a:lnTo>
                    <a:pt x="171451" y="162193"/>
                  </a:lnTo>
                  <a:cubicBezTo>
                    <a:pt x="171452" y="177324"/>
                    <a:pt x="159657" y="189833"/>
                    <a:pt x="144552" y="190721"/>
                  </a:cubicBezTo>
                  <a:lnTo>
                    <a:pt x="142876" y="190768"/>
                  </a:lnTo>
                  <a:lnTo>
                    <a:pt x="28576" y="190768"/>
                  </a:lnTo>
                  <a:cubicBezTo>
                    <a:pt x="13445" y="190769"/>
                    <a:pt x="936" y="178975"/>
                    <a:pt x="48" y="163870"/>
                  </a:cubicBezTo>
                  <a:lnTo>
                    <a:pt x="1" y="162193"/>
                  </a:lnTo>
                  <a:lnTo>
                    <a:pt x="1" y="47893"/>
                  </a:lnTo>
                  <a:cubicBezTo>
                    <a:pt x="0" y="32762"/>
                    <a:pt x="11794" y="20254"/>
                    <a:pt x="26899" y="19366"/>
                  </a:cubicBezTo>
                  <a:lnTo>
                    <a:pt x="28576" y="19318"/>
                  </a:lnTo>
                  <a:lnTo>
                    <a:pt x="38101" y="19318"/>
                  </a:lnTo>
                  <a:lnTo>
                    <a:pt x="38101" y="9793"/>
                  </a:lnTo>
                  <a:cubicBezTo>
                    <a:pt x="38106" y="4754"/>
                    <a:pt x="42037" y="591"/>
                    <a:pt x="47068" y="295"/>
                  </a:cubicBezTo>
                  <a:cubicBezTo>
                    <a:pt x="52099" y="0"/>
                    <a:pt x="56489" y="3675"/>
                    <a:pt x="57084" y="8679"/>
                  </a:cubicBezTo>
                  <a:lnTo>
                    <a:pt x="57151" y="9793"/>
                  </a:lnTo>
                  <a:lnTo>
                    <a:pt x="57151" y="19318"/>
                  </a:lnTo>
                  <a:lnTo>
                    <a:pt x="114301" y="19318"/>
                  </a:lnTo>
                  <a:lnTo>
                    <a:pt x="114301" y="9793"/>
                  </a:lnTo>
                  <a:cubicBezTo>
                    <a:pt x="114301" y="4533"/>
                    <a:pt x="118565" y="268"/>
                    <a:pt x="123826" y="268"/>
                  </a:cubicBezTo>
                  <a:close/>
                  <a:moveTo>
                    <a:pt x="152401" y="66943"/>
                  </a:moveTo>
                  <a:lnTo>
                    <a:pt x="19051" y="66943"/>
                  </a:lnTo>
                  <a:lnTo>
                    <a:pt x="19051" y="158622"/>
                  </a:lnTo>
                  <a:cubicBezTo>
                    <a:pt x="19051" y="165337"/>
                    <a:pt x="22727" y="170871"/>
                    <a:pt x="27461" y="171633"/>
                  </a:cubicBezTo>
                  <a:lnTo>
                    <a:pt x="28576" y="171718"/>
                  </a:lnTo>
                  <a:lnTo>
                    <a:pt x="142876" y="171718"/>
                  </a:lnTo>
                  <a:cubicBezTo>
                    <a:pt x="147762" y="171718"/>
                    <a:pt x="151791" y="166670"/>
                    <a:pt x="152334" y="160146"/>
                  </a:cubicBezTo>
                  <a:lnTo>
                    <a:pt x="152401" y="158622"/>
                  </a:lnTo>
                  <a:lnTo>
                    <a:pt x="152401" y="66943"/>
                  </a:lnTo>
                  <a:close/>
                </a:path>
              </a:pathLst>
            </a:custGeom>
            <a:solidFill>
              <a:srgbClr val="3D7DE4"/>
            </a:solidFill>
            <a:ln>
              <a:noFill/>
            </a:ln>
          </p:spPr>
        </p:sp>
        <p:sp>
          <p:nvSpPr>
            <p:cNvPr id="77" name="Freeform 77"/>
            <p:cNvSpPr/>
            <p:nvPr/>
          </p:nvSpPr>
          <p:spPr>
            <a:xfrm>
              <a:off x="8419832" y="4267200"/>
              <a:ext cx="28843" cy="47893"/>
            </a:xfrm>
            <a:custGeom>
              <a:avLst/>
              <a:gdLst/>
              <a:ahLst/>
              <a:cxnLst/>
              <a:rect l="l" t="t" r="r" b="b"/>
              <a:pathLst>
                <a:path w="28843" h="47893">
                  <a:moveTo>
                    <a:pt x="19318" y="0"/>
                  </a:moveTo>
                  <a:cubicBezTo>
                    <a:pt x="24147" y="1"/>
                    <a:pt x="28212" y="3615"/>
                    <a:pt x="28777" y="8411"/>
                  </a:cubicBezTo>
                  <a:lnTo>
                    <a:pt x="28843" y="9525"/>
                  </a:lnTo>
                  <a:lnTo>
                    <a:pt x="28843" y="38100"/>
                  </a:lnTo>
                  <a:cubicBezTo>
                    <a:pt x="28838" y="43140"/>
                    <a:pt x="24908" y="47303"/>
                    <a:pt x="19877" y="47598"/>
                  </a:cubicBezTo>
                  <a:cubicBezTo>
                    <a:pt x="14846" y="47893"/>
                    <a:pt x="10455" y="44219"/>
                    <a:pt x="9860" y="39214"/>
                  </a:cubicBezTo>
                  <a:lnTo>
                    <a:pt x="9793" y="38100"/>
                  </a:lnTo>
                  <a:lnTo>
                    <a:pt x="9793" y="19050"/>
                  </a:lnTo>
                  <a:cubicBezTo>
                    <a:pt x="4754" y="19044"/>
                    <a:pt x="591" y="15114"/>
                    <a:pt x="295" y="10083"/>
                  </a:cubicBezTo>
                  <a:cubicBezTo>
                    <a:pt x="0" y="5052"/>
                    <a:pt x="3675" y="662"/>
                    <a:pt x="8679" y="67"/>
                  </a:cubicBezTo>
                  <a:lnTo>
                    <a:pt x="9793" y="0"/>
                  </a:lnTo>
                  <a:lnTo>
                    <a:pt x="19318" y="0"/>
                  </a:lnTo>
                  <a:close/>
                </a:path>
              </a:pathLst>
            </a:custGeom>
            <a:solidFill>
              <a:srgbClr val="3D7DE4"/>
            </a:solidFill>
            <a:ln>
              <a:noFill/>
            </a:ln>
          </p:spPr>
        </p:sp>
      </p:grpSp>
      <p:sp>
        <p:nvSpPr>
          <p:cNvPr id="79" name="TextBox 79"/>
          <p:cNvSpPr txBox="1"/>
          <p:nvPr/>
        </p:nvSpPr>
        <p:spPr>
          <a:xfrm>
            <a:off x="8654415" y="4106228"/>
            <a:ext cx="743210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050" b="1" dirty="0">
                <a:solidFill>
                  <a:srgbClr val="3D7DE4"/>
                </a:solidFill>
                <a:latin typeface="Arial"/>
                <a:ea typeface="Microsoft YaHei"/>
                <a:cs typeface="Arial"/>
              </a:rPr>
              <a:t>Session 2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8655368" y="4295299"/>
            <a:ext cx="2424184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作业复盘 + Claude Code + 知识库实战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11400377" y="6649402"/>
            <a:ext cx="195358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105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23</a:t>
            </a:r>
          </a:p>
        </p:txBody>
      </p:sp>
    </p:spTree>
  </p:cSld>
  <p:clrMapOvr>
    <a:masterClrMapping/>
  </p:clrMapOvr>
  <p:transition xmlns:p14="http://schemas.microsoft.com/office/powerpoint/2010/main" p14:dur="4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>
            <a:noFill/>
          </a:ln>
        </p:spPr>
      </p:sp>
      <p:sp>
        <p:nvSpPr>
          <p:cNvPr id="3" name="Rectangle 3"/>
          <p:cNvSpPr/>
          <p:nvPr/>
        </p:nvSpPr>
        <p:spPr>
          <a:xfrm>
            <a:off x="609600" y="342900"/>
            <a:ext cx="47625" cy="495300"/>
          </a:xfrm>
          <a:prstGeom prst="roundRect">
            <a:avLst>
              <a:gd name="adj" fmla="val 4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4" name="TextBox 4"/>
          <p:cNvSpPr txBox="1"/>
          <p:nvPr/>
        </p:nvSpPr>
        <p:spPr>
          <a:xfrm>
            <a:off x="765810" y="337185"/>
            <a:ext cx="896684" cy="548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27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花絮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4860" y="746760"/>
            <a:ext cx="5422354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b="1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BEHIND THE SCENES · GRADING ON AUTOPILOT · DISPATCH + SKILL</a:t>
            </a:r>
          </a:p>
        </p:txBody>
      </p:sp>
      <p:sp>
        <p:nvSpPr>
          <p:cNvPr id="6" name="Rectangle 6"/>
          <p:cNvSpPr/>
          <p:nvPr/>
        </p:nvSpPr>
        <p:spPr>
          <a:xfrm>
            <a:off x="10439400" y="419100"/>
            <a:ext cx="533400" cy="228600"/>
          </a:xfrm>
          <a:prstGeom prst="roundRect">
            <a:avLst>
              <a:gd name="adj" fmla="val 50000"/>
            </a:avLst>
          </a:prstGeom>
          <a:solidFill>
            <a:srgbClr val="FDF1EB"/>
          </a:solidFill>
          <a:ln>
            <a:noFill/>
          </a:ln>
        </p:spPr>
      </p:sp>
      <p:sp>
        <p:nvSpPr>
          <p:cNvPr id="7" name="TextBox 7"/>
          <p:cNvSpPr txBox="1"/>
          <p:nvPr/>
        </p:nvSpPr>
        <p:spPr>
          <a:xfrm>
            <a:off x="10521771" y="475774"/>
            <a:ext cx="368658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彩 蛋</a:t>
            </a:r>
          </a:p>
        </p:txBody>
      </p:sp>
      <p:sp>
        <p:nvSpPr>
          <p:cNvPr id="8" name="Line 8"/>
          <p:cNvSpPr/>
          <p:nvPr/>
        </p:nvSpPr>
        <p:spPr>
          <a:xfrm>
            <a:off x="609600" y="1047750"/>
            <a:ext cx="10972800" cy="9525"/>
          </a:xfrm>
          <a:custGeom>
            <a:avLst/>
            <a:gdLst/>
            <a:ahLst/>
            <a:cxnLst/>
            <a:rect l="l" t="t" r="r" b="b"/>
            <a:pathLst>
              <a:path w="10972800" h="9525">
                <a:moveTo>
                  <a:pt x="0" y="0"/>
                </a:moveTo>
                <a:lnTo>
                  <a:pt x="10972800" y="0"/>
                </a:lnTo>
              </a:path>
            </a:pathLst>
          </a:custGeom>
          <a:noFill/>
          <a:ln w="14288">
            <a:solidFill>
              <a:srgbClr val="E0D8D0"/>
            </a:solidFill>
          </a:ln>
        </p:spPr>
      </p:sp>
      <p:sp>
        <p:nvSpPr>
          <p:cNvPr id="9" name="TextBox 9"/>
          <p:cNvSpPr txBox="1"/>
          <p:nvPr/>
        </p:nvSpPr>
        <p:spPr>
          <a:xfrm>
            <a:off x="2765036" y="1163002"/>
            <a:ext cx="3423428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05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真实场景：手机上发一句话，AI 自动批改学员作业</a:t>
            </a:r>
          </a:p>
        </p:txBody>
      </p:sp>
      <p:sp>
        <p:nvSpPr>
          <p:cNvPr id="10" name="Rectangle 10"/>
          <p:cNvSpPr/>
          <p:nvPr/>
        </p:nvSpPr>
        <p:spPr>
          <a:xfrm>
            <a:off x="609600" y="1409700"/>
            <a:ext cx="7734300" cy="1104900"/>
          </a:xfrm>
          <a:prstGeom prst="roundRect">
            <a:avLst>
              <a:gd name="adj" fmla="val 8621"/>
            </a:avLst>
          </a:prstGeom>
          <a:solidFill>
            <a:srgbClr val="FFFFFF"/>
          </a:solidFill>
          <a:ln w="14288">
            <a:solidFill>
              <a:srgbClr val="F0E8E2"/>
            </a:solidFill>
          </a:ln>
        </p:spPr>
      </p:sp>
      <p:sp>
        <p:nvSpPr>
          <p:cNvPr id="11" name="Rectangle 11"/>
          <p:cNvSpPr/>
          <p:nvPr/>
        </p:nvSpPr>
        <p:spPr>
          <a:xfrm>
            <a:off x="609600" y="1409700"/>
            <a:ext cx="7734300" cy="38100"/>
          </a:xfrm>
          <a:prstGeom prst="roundRect">
            <a:avLst>
              <a:gd name="adj" fmla="val 5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12" name="TextBox 12"/>
          <p:cNvSpPr txBox="1"/>
          <p:nvPr/>
        </p:nvSpPr>
        <p:spPr>
          <a:xfrm>
            <a:off x="623206" y="1826895"/>
            <a:ext cx="607424" cy="7924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3900" b="1" dirty="0">
                <a:solidFill>
                  <a:srgbClr val="C96133">
                    <a:alphaMod val="7000"/>
                  </a:srgbClr>
                </a:solidFill>
                <a:latin typeface="Arial"/>
                <a:ea typeface="Microsoft YaHei"/>
                <a:cs typeface="Arial"/>
              </a:rPr>
              <a:t>01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56360" y="1737360"/>
            <a:ext cx="3499314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「帮我批作业」— 四个字，触发整条流水线</a:t>
            </a:r>
          </a:p>
        </p:txBody>
      </p:sp>
      <p:sp>
        <p:nvSpPr>
          <p:cNvPr id="14" name="Rectangle 14"/>
          <p:cNvSpPr/>
          <p:nvPr/>
        </p:nvSpPr>
        <p:spPr>
          <a:xfrm>
            <a:off x="609600" y="2628900"/>
            <a:ext cx="7734300" cy="1104900"/>
          </a:xfrm>
          <a:prstGeom prst="roundRect">
            <a:avLst>
              <a:gd name="adj" fmla="val 8621"/>
            </a:avLst>
          </a:prstGeom>
          <a:solidFill>
            <a:srgbClr val="FFFFFF"/>
          </a:solidFill>
          <a:ln w="14288">
            <a:solidFill>
              <a:srgbClr val="E2EBF8"/>
            </a:solidFill>
          </a:ln>
        </p:spPr>
      </p:sp>
      <p:sp>
        <p:nvSpPr>
          <p:cNvPr id="15" name="Rectangle 15"/>
          <p:cNvSpPr/>
          <p:nvPr/>
        </p:nvSpPr>
        <p:spPr>
          <a:xfrm>
            <a:off x="609600" y="2628900"/>
            <a:ext cx="7734300" cy="38100"/>
          </a:xfrm>
          <a:prstGeom prst="roundRect">
            <a:avLst>
              <a:gd name="adj" fmla="val 50000"/>
            </a:avLst>
          </a:prstGeom>
          <a:solidFill>
            <a:srgbClr val="3D7DE4"/>
          </a:solidFill>
          <a:ln>
            <a:noFill/>
          </a:ln>
        </p:spPr>
      </p:sp>
      <p:sp>
        <p:nvSpPr>
          <p:cNvPr id="16" name="TextBox 16"/>
          <p:cNvSpPr txBox="1"/>
          <p:nvPr/>
        </p:nvSpPr>
        <p:spPr>
          <a:xfrm>
            <a:off x="473688" y="3046095"/>
            <a:ext cx="756942" cy="7924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3900" b="1" dirty="0">
                <a:solidFill>
                  <a:srgbClr val="3D7DE4">
                    <a:alphaMod val="7000"/>
                  </a:srgbClr>
                </a:solidFill>
                <a:latin typeface="Arial"/>
                <a:ea typeface="Microsoft YaHei"/>
                <a:cs typeface="Arial"/>
              </a:rPr>
              <a:t>02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56360" y="2956560"/>
            <a:ext cx="3223279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记忆：张明上次已批 80/100，自动跳过</a:t>
            </a:r>
          </a:p>
        </p:txBody>
      </p:sp>
      <p:sp>
        <p:nvSpPr>
          <p:cNvPr id="18" name="Rectangle 18"/>
          <p:cNvSpPr/>
          <p:nvPr/>
        </p:nvSpPr>
        <p:spPr>
          <a:xfrm>
            <a:off x="609600" y="3848100"/>
            <a:ext cx="7734300" cy="1409700"/>
          </a:xfrm>
          <a:prstGeom prst="roundRect">
            <a:avLst>
              <a:gd name="adj" fmla="val 6757"/>
            </a:avLst>
          </a:prstGeom>
          <a:solidFill>
            <a:srgbClr val="FFFFFF"/>
          </a:solidFill>
          <a:ln w="14288">
            <a:solidFill>
              <a:srgbClr val="D6EEE3"/>
            </a:solidFill>
          </a:ln>
        </p:spPr>
      </p:sp>
      <p:sp>
        <p:nvSpPr>
          <p:cNvPr id="19" name="Rectangle 19"/>
          <p:cNvSpPr/>
          <p:nvPr/>
        </p:nvSpPr>
        <p:spPr>
          <a:xfrm>
            <a:off x="609600" y="3848100"/>
            <a:ext cx="7734300" cy="38100"/>
          </a:xfrm>
          <a:prstGeom prst="roundRect">
            <a:avLst>
              <a:gd name="adj" fmla="val 50000"/>
            </a:avLst>
          </a:prstGeom>
          <a:solidFill>
            <a:srgbClr val="3A9E6A"/>
          </a:solidFill>
          <a:ln>
            <a:noFill/>
          </a:ln>
        </p:spPr>
      </p:sp>
      <p:sp>
        <p:nvSpPr>
          <p:cNvPr id="20" name="TextBox 20"/>
          <p:cNvSpPr txBox="1"/>
          <p:nvPr/>
        </p:nvSpPr>
        <p:spPr>
          <a:xfrm>
            <a:off x="473688" y="4627245"/>
            <a:ext cx="756942" cy="7924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3900" b="1" dirty="0">
                <a:solidFill>
                  <a:srgbClr val="3A9E6A">
                    <a:alphaMod val="7000"/>
                  </a:srgbClr>
                </a:solidFill>
                <a:latin typeface="Arial"/>
                <a:ea typeface="Microsoft YaHei"/>
                <a:cs typeface="Arial"/>
              </a:rPr>
              <a:t>03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56360" y="4061460"/>
            <a:ext cx="3407302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王强：80/100 — 4 大类 · 10 维度逐项打分</a:t>
            </a:r>
          </a:p>
        </p:txBody>
      </p:sp>
      <p:sp>
        <p:nvSpPr>
          <p:cNvPr id="22" name="Rectangle 22"/>
          <p:cNvSpPr/>
          <p:nvPr/>
        </p:nvSpPr>
        <p:spPr>
          <a:xfrm>
            <a:off x="1371600" y="4333875"/>
            <a:ext cx="1676400" cy="247650"/>
          </a:xfrm>
          <a:prstGeom prst="roundRect">
            <a:avLst>
              <a:gd name="adj" fmla="val 19231"/>
            </a:avLst>
          </a:prstGeom>
          <a:solidFill>
            <a:srgbClr val="EBF7F2"/>
          </a:solidFill>
          <a:ln>
            <a:noFill/>
          </a:ln>
        </p:spPr>
      </p:sp>
      <p:sp>
        <p:nvSpPr>
          <p:cNvPr id="23" name="TextBox 23"/>
          <p:cNvSpPr txBox="1"/>
          <p:nvPr/>
        </p:nvSpPr>
        <p:spPr>
          <a:xfrm>
            <a:off x="1660103" y="4408170"/>
            <a:ext cx="1099395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00" b="1" dirty="0">
                <a:solidFill>
                  <a:srgbClr val="3A9E6A"/>
                </a:solidFill>
                <a:latin typeface="Arial"/>
                <a:ea typeface="Microsoft YaHei"/>
                <a:cs typeface="Arial"/>
              </a:rPr>
              <a:t>A 工作流设计 /30</a:t>
            </a:r>
          </a:p>
        </p:txBody>
      </p:sp>
      <p:sp>
        <p:nvSpPr>
          <p:cNvPr id="24" name="Rectangle 24"/>
          <p:cNvSpPr/>
          <p:nvPr/>
        </p:nvSpPr>
        <p:spPr>
          <a:xfrm>
            <a:off x="3124200" y="4333875"/>
            <a:ext cx="1676400" cy="247650"/>
          </a:xfrm>
          <a:prstGeom prst="roundRect">
            <a:avLst>
              <a:gd name="adj" fmla="val 19231"/>
            </a:avLst>
          </a:prstGeom>
          <a:solidFill>
            <a:srgbClr val="EBF7F2"/>
          </a:solidFill>
          <a:ln>
            <a:noFill/>
          </a:ln>
        </p:spPr>
      </p:sp>
      <p:sp>
        <p:nvSpPr>
          <p:cNvPr id="25" name="TextBox 25"/>
          <p:cNvSpPr txBox="1"/>
          <p:nvPr/>
        </p:nvSpPr>
        <p:spPr>
          <a:xfrm>
            <a:off x="3412703" y="4408170"/>
            <a:ext cx="1099395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00" b="1" dirty="0">
                <a:solidFill>
                  <a:srgbClr val="3A9E6A"/>
                </a:solidFill>
                <a:latin typeface="Arial"/>
                <a:ea typeface="Microsoft YaHei"/>
                <a:cs typeface="Arial"/>
              </a:rPr>
              <a:t>B 提示词质量 /30</a:t>
            </a:r>
          </a:p>
        </p:txBody>
      </p:sp>
      <p:sp>
        <p:nvSpPr>
          <p:cNvPr id="26" name="Rectangle 26"/>
          <p:cNvSpPr/>
          <p:nvPr/>
        </p:nvSpPr>
        <p:spPr>
          <a:xfrm>
            <a:off x="4876800" y="4333875"/>
            <a:ext cx="1676400" cy="247650"/>
          </a:xfrm>
          <a:prstGeom prst="roundRect">
            <a:avLst>
              <a:gd name="adj" fmla="val 19231"/>
            </a:avLst>
          </a:prstGeom>
          <a:solidFill>
            <a:srgbClr val="EBF7F2"/>
          </a:solidFill>
          <a:ln>
            <a:noFill/>
          </a:ln>
        </p:spPr>
      </p:sp>
      <p:sp>
        <p:nvSpPr>
          <p:cNvPr id="27" name="TextBox 27"/>
          <p:cNvSpPr txBox="1"/>
          <p:nvPr/>
        </p:nvSpPr>
        <p:spPr>
          <a:xfrm>
            <a:off x="5234311" y="4408170"/>
            <a:ext cx="961377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00" b="1" dirty="0">
                <a:solidFill>
                  <a:srgbClr val="3A9E6A"/>
                </a:solidFill>
                <a:latin typeface="Arial"/>
                <a:ea typeface="Microsoft YaHei"/>
                <a:cs typeface="Arial"/>
              </a:rPr>
              <a:t>C 实际输出 /20</a:t>
            </a:r>
          </a:p>
        </p:txBody>
      </p:sp>
      <p:sp>
        <p:nvSpPr>
          <p:cNvPr id="28" name="Rectangle 28"/>
          <p:cNvSpPr/>
          <p:nvPr/>
        </p:nvSpPr>
        <p:spPr>
          <a:xfrm>
            <a:off x="6629400" y="4333875"/>
            <a:ext cx="1676400" cy="247650"/>
          </a:xfrm>
          <a:prstGeom prst="roundRect">
            <a:avLst>
              <a:gd name="adj" fmla="val 19231"/>
            </a:avLst>
          </a:prstGeom>
          <a:solidFill>
            <a:srgbClr val="EBF7F2"/>
          </a:solidFill>
          <a:ln>
            <a:noFill/>
          </a:ln>
        </p:spPr>
      </p:sp>
      <p:sp>
        <p:nvSpPr>
          <p:cNvPr id="29" name="TextBox 29"/>
          <p:cNvSpPr txBox="1"/>
          <p:nvPr/>
        </p:nvSpPr>
        <p:spPr>
          <a:xfrm>
            <a:off x="6986911" y="4408170"/>
            <a:ext cx="961377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00" b="1" dirty="0">
                <a:solidFill>
                  <a:srgbClr val="3A9E6A"/>
                </a:solidFill>
                <a:latin typeface="Arial"/>
                <a:ea typeface="Microsoft YaHei"/>
                <a:cs typeface="Arial"/>
              </a:rPr>
              <a:t>D 心得质量 /20</a:t>
            </a:r>
          </a:p>
        </p:txBody>
      </p:sp>
      <p:sp>
        <p:nvSpPr>
          <p:cNvPr id="30" name="Rectangle 30"/>
          <p:cNvSpPr/>
          <p:nvPr/>
        </p:nvSpPr>
        <p:spPr>
          <a:xfrm>
            <a:off x="1371600" y="4743450"/>
            <a:ext cx="6629400" cy="247650"/>
          </a:xfrm>
          <a:prstGeom prst="roundRect">
            <a:avLst>
              <a:gd name="adj" fmla="val 19231"/>
            </a:avLst>
          </a:prstGeom>
          <a:solidFill>
            <a:srgbClr val="F0FAF5"/>
          </a:solidFill>
          <a:ln>
            <a:noFill/>
          </a:ln>
        </p:spPr>
      </p:sp>
      <p:sp>
        <p:nvSpPr>
          <p:cNvPr id="31" name="TextBox 31"/>
          <p:cNvSpPr txBox="1"/>
          <p:nvPr/>
        </p:nvSpPr>
        <p:spPr>
          <a:xfrm>
            <a:off x="2825439" y="4817745"/>
            <a:ext cx="3721722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00" b="1" dirty="0">
                <a:solidFill>
                  <a:srgbClr val="3A9E6A"/>
                </a:solidFill>
                <a:latin typeface="Arial"/>
                <a:ea typeface="Microsoft YaHei"/>
                <a:cs typeface="Arial"/>
              </a:rPr>
              <a:t>✓ 评分完成自动写入 grades.csv — 全班进度一张表一目了然</a:t>
            </a:r>
          </a:p>
        </p:txBody>
      </p:sp>
      <p:sp>
        <p:nvSpPr>
          <p:cNvPr id="32" name="Rectangle 32"/>
          <p:cNvSpPr/>
          <p:nvPr/>
        </p:nvSpPr>
        <p:spPr>
          <a:xfrm>
            <a:off x="609600" y="5391150"/>
            <a:ext cx="7734300" cy="419100"/>
          </a:xfrm>
          <a:prstGeom prst="roundRect">
            <a:avLst>
              <a:gd name="adj" fmla="val 18182"/>
            </a:avLst>
          </a:prstGeom>
          <a:solidFill>
            <a:srgbClr val="FDF1EB"/>
          </a:solidFill>
          <a:ln>
            <a:noFill/>
          </a:ln>
        </p:spPr>
      </p:sp>
      <p:sp>
        <p:nvSpPr>
          <p:cNvPr id="33" name="TextBox 33"/>
          <p:cNvSpPr txBox="1"/>
          <p:nvPr/>
        </p:nvSpPr>
        <p:spPr>
          <a:xfrm>
            <a:off x="1625435" y="5544502"/>
            <a:ext cx="5702629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050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这条 skill 就是课程里演示的 grade-homework.skill —— 你的作业，也会被它批</a:t>
            </a:r>
          </a:p>
        </p:txBody>
      </p:sp>
      <p:pic>
        <p:nvPicPr>
          <p:cNvPr id="34" name="Imag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023" y="95250"/>
            <a:ext cx="606053" cy="838200"/>
          </a:xfrm>
          <a:prstGeom prst="rect">
            <a:avLst/>
          </a:prstGeom>
        </p:spPr>
      </p:pic>
      <p:sp>
        <p:nvSpPr>
          <p:cNvPr id="35" name="Rectangle 35"/>
          <p:cNvSpPr/>
          <p:nvPr/>
        </p:nvSpPr>
        <p:spPr>
          <a:xfrm>
            <a:off x="8591550" y="390525"/>
            <a:ext cx="2800350" cy="6019800"/>
          </a:xfrm>
          <a:prstGeom prst="roundRect">
            <a:avLst>
              <a:gd name="adj" fmla="val 12245"/>
            </a:avLst>
          </a:prstGeom>
          <a:solidFill>
            <a:srgbClr val="1A1A1A"/>
          </a:solidFill>
          <a:ln>
            <a:noFill/>
          </a:ln>
        </p:spPr>
      </p:sp>
      <p:sp>
        <p:nvSpPr>
          <p:cNvPr id="36" name="Rectangle 36"/>
          <p:cNvSpPr/>
          <p:nvPr/>
        </p:nvSpPr>
        <p:spPr>
          <a:xfrm>
            <a:off x="8629650" y="428625"/>
            <a:ext cx="2724150" cy="5943600"/>
          </a:xfrm>
          <a:prstGeom prst="roundRect">
            <a:avLst>
              <a:gd name="adj" fmla="val 11189"/>
            </a:avLst>
          </a:prstGeom>
          <a:solidFill>
            <a:srgbClr val="111111"/>
          </a:solidFill>
          <a:ln>
            <a:noFill/>
          </a:ln>
        </p:spPr>
      </p:sp>
      <p:pic>
        <p:nvPicPr>
          <p:cNvPr id="37" name="Imag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700" y="447675"/>
            <a:ext cx="2686050" cy="5905500"/>
          </a:xfrm>
          <a:prstGeom prst="roundRect">
            <a:avLst>
              <a:gd name="adj" fmla="val 9929"/>
            </a:avLst>
          </a:prstGeom>
        </p:spPr>
      </p:pic>
      <p:sp>
        <p:nvSpPr>
          <p:cNvPr id="38" name="TextBox 38"/>
          <p:cNvSpPr txBox="1"/>
          <p:nvPr/>
        </p:nvSpPr>
        <p:spPr>
          <a:xfrm>
            <a:off x="11400377" y="6649402"/>
            <a:ext cx="195358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105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24</a:t>
            </a:r>
          </a:p>
        </p:txBody>
      </p:sp>
    </p:spTree>
  </p:cSld>
  <p:clrMapOvr>
    <a:masterClrMapping/>
  </p:clrMapOvr>
  <p:transition xmlns:p14="http://schemas.microsoft.com/office/powerpoint/2010/main" p14:dur="4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>
            <a:noFill/>
          </a:ln>
        </p:spPr>
        <p:txBody>
          <a:bodyPr/>
          <a:p/>
        </p:txBody>
      </p:sp>
      <p:sp>
        <p:nvSpPr>
          <p:cNvPr id="3" name="Rectangle 3"/>
          <p:cNvSpPr/>
          <p:nvPr/>
        </p:nvSpPr>
        <p:spPr>
          <a:xfrm>
            <a:off x="762000" y="381000"/>
            <a:ext cx="47625" cy="495300"/>
          </a:xfrm>
          <a:prstGeom prst="roundRect">
            <a:avLst>
              <a:gd name="adj" fmla="val 40000"/>
            </a:avLst>
          </a:prstGeom>
          <a:solidFill>
            <a:srgbClr val="C96133"/>
          </a:solidFill>
          <a:ln>
            <a:noFill/>
          </a:ln>
        </p:spPr>
        <p:txBody>
          <a:bodyPr/>
          <a:p/>
        </p:txBody>
      </p:sp>
      <p:sp>
        <p:nvSpPr>
          <p:cNvPr id="4" name="TextBox 4"/>
          <p:cNvSpPr txBox="1"/>
          <p:nvPr/>
        </p:nvSpPr>
        <p:spPr>
          <a:xfrm>
            <a:off x="920115" y="391478"/>
            <a:ext cx="2411063" cy="5181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255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今天的路线图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38212" y="792956"/>
            <a:ext cx="2642277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125" b="1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SESSION 1 AGENDA · 90 MIN + Q&amp;A</a:t>
            </a:r>
          </a:p>
        </p:txBody>
      </p:sp>
      <p:sp>
        <p:nvSpPr>
          <p:cNvPr id="6" name="Line 6"/>
          <p:cNvSpPr/>
          <p:nvPr/>
        </p:nvSpPr>
        <p:spPr>
          <a:xfrm>
            <a:off x="762000" y="1085850"/>
            <a:ext cx="10668000" cy="9525"/>
          </a:xfrm>
          <a:custGeom>
            <a:avLst/>
            <a:gdLst/>
            <a:ahLst/>
            <a:cxnLst/>
            <a:rect l="l" t="t" r="r" b="b"/>
            <a:pathLst>
              <a:path w="10668000" h="9525">
                <a:moveTo>
                  <a:pt x="0" y="0"/>
                </a:moveTo>
                <a:lnTo>
                  <a:pt x="10668000" y="0"/>
                </a:lnTo>
              </a:path>
            </a:pathLst>
          </a:custGeom>
          <a:noFill/>
          <a:ln w="14288">
            <a:solidFill>
              <a:srgbClr val="E0D8D0"/>
            </a:solidFill>
          </a:ln>
        </p:spPr>
        <p:txBody>
          <a:bodyPr/>
          <a:p/>
        </p:txBody>
      </p:sp>
      <p:sp>
        <p:nvSpPr>
          <p:cNvPr id="7" name="Rectangle 7"/>
          <p:cNvSpPr/>
          <p:nvPr/>
        </p:nvSpPr>
        <p:spPr>
          <a:xfrm>
            <a:off x="9906000" y="361950"/>
            <a:ext cx="1447800" cy="647700"/>
          </a:xfrm>
          <a:prstGeom prst="roundRect">
            <a:avLst>
              <a:gd name="adj" fmla="val 17647"/>
            </a:avLst>
          </a:prstGeom>
          <a:solidFill>
            <a:srgbClr val="F0EDE8"/>
          </a:solidFill>
          <a:ln>
            <a:noFill/>
          </a:ln>
        </p:spPr>
        <p:txBody>
          <a:bodyPr/>
          <a:p/>
        </p:txBody>
      </p:sp>
      <p:sp>
        <p:nvSpPr>
          <p:cNvPr id="8" name="TextBox 8"/>
          <p:cNvSpPr txBox="1"/>
          <p:nvPr/>
        </p:nvSpPr>
        <p:spPr>
          <a:xfrm>
            <a:off x="10055762" y="459105"/>
            <a:ext cx="1148277" cy="4267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2100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 xml:space="preserve">90 </a:t>
            </a:r>
            <a:r>
              <a:rPr lang="zh-CN" sz="1350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分钟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342436" y="817245"/>
            <a:ext cx="574929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00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内容时长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0118" y="1209199"/>
            <a:ext cx="4930402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提示：Claude 是云端助手，不直接碰你电脑里的文件——它教你做、不替你操作</a:t>
            </a:r>
          </a:p>
        </p:txBody>
      </p:sp>
      <p:sp>
        <p:nvSpPr>
          <p:cNvPr id="11" name="Line 11"/>
          <p:cNvSpPr/>
          <p:nvPr/>
        </p:nvSpPr>
        <p:spPr>
          <a:xfrm>
            <a:off x="1238250" y="1409700"/>
            <a:ext cx="9525" cy="4876800"/>
          </a:xfrm>
          <a:custGeom>
            <a:avLst/>
            <a:gdLst/>
            <a:ahLst/>
            <a:cxnLst/>
            <a:rect l="l" t="t" r="r" b="b"/>
            <a:pathLst>
              <a:path w="9525" h="4876800">
                <a:moveTo>
                  <a:pt x="0" y="0"/>
                </a:moveTo>
                <a:lnTo>
                  <a:pt x="0" y="4876800"/>
                </a:lnTo>
              </a:path>
            </a:pathLst>
          </a:custGeom>
          <a:noFill/>
          <a:ln w="33338" cap="rnd">
            <a:gradFill>
              <a:gsLst>
                <a:gs pos="0">
                  <a:srgbClr val="C96133"/>
                </a:gs>
                <a:gs pos="35000">
                  <a:srgbClr val="3D7DE4"/>
                </a:gs>
                <a:gs pos="65000">
                  <a:srgbClr val="3A9E6A"/>
                </a:gs>
                <a:gs pos="100000">
                  <a:srgbClr val="9E9E9E"/>
                </a:gs>
              </a:gsLst>
              <a:lin ang="5400000" scaled="1"/>
            </a:gradFill>
          </a:ln>
        </p:spPr>
        <p:txBody>
          <a:bodyPr/>
          <a:p/>
        </p:txBody>
      </p:sp>
      <p:sp>
        <p:nvSpPr>
          <p:cNvPr id="12" name="Ellipse 12"/>
          <p:cNvSpPr/>
          <p:nvPr/>
        </p:nvSpPr>
        <p:spPr>
          <a:xfrm>
            <a:off x="990600" y="1657350"/>
            <a:ext cx="495300" cy="495300"/>
          </a:xfrm>
          <a:prstGeom prst="ellipse">
            <a:avLst/>
          </a:prstGeom>
          <a:solidFill>
            <a:srgbClr val="C96133"/>
          </a:solidFill>
          <a:ln>
            <a:noFill/>
          </a:ln>
        </p:spPr>
        <p:txBody>
          <a:bodyPr/>
          <a:p/>
        </p:txBody>
      </p:sp>
      <p:sp>
        <p:nvSpPr>
          <p:cNvPr id="13" name="TextBox 13"/>
          <p:cNvSpPr txBox="1"/>
          <p:nvPr/>
        </p:nvSpPr>
        <p:spPr>
          <a:xfrm>
            <a:off x="1150641" y="1850231"/>
            <a:ext cx="175218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125" b="1" dirty="0">
                <a:solidFill>
                  <a:srgbClr val="FFFFFF"/>
                </a:solidFill>
                <a:latin typeface="Arial"/>
                <a:ea typeface="Microsoft YaHei"/>
                <a:cs typeface="Arial"/>
              </a:rPr>
              <a:t>01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55445" y="1631632"/>
            <a:ext cx="2572226" cy="3352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65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Claude + Cowork 介绍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62112" y="1916906"/>
            <a:ext cx="5130284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12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核心差异 · 正确协作方式 · Projects · 记忆文件 · Dispatch · 连接器</a:t>
            </a:r>
          </a:p>
        </p:txBody>
      </p:sp>
      <p:sp>
        <p:nvSpPr>
          <p:cNvPr id="16" name="Rectangle 16"/>
          <p:cNvSpPr/>
          <p:nvPr/>
        </p:nvSpPr>
        <p:spPr>
          <a:xfrm>
            <a:off x="9906000" y="1695450"/>
            <a:ext cx="1409700" cy="323850"/>
          </a:xfrm>
          <a:prstGeom prst="roundRect">
            <a:avLst>
              <a:gd name="adj" fmla="val 50000"/>
            </a:avLst>
          </a:prstGeom>
          <a:solidFill>
            <a:srgbClr val="FDF1EB"/>
          </a:solidFill>
          <a:ln>
            <a:noFill/>
          </a:ln>
        </p:spPr>
        <p:txBody>
          <a:bodyPr/>
          <a:p/>
        </p:txBody>
      </p:sp>
      <p:sp>
        <p:nvSpPr>
          <p:cNvPr id="17" name="TextBox 17"/>
          <p:cNvSpPr txBox="1"/>
          <p:nvPr/>
        </p:nvSpPr>
        <p:spPr>
          <a:xfrm>
            <a:off x="10150684" y="1791652"/>
            <a:ext cx="920332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050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0:00 – 0:30</a:t>
            </a:r>
          </a:p>
        </p:txBody>
      </p:sp>
      <p:sp>
        <p:nvSpPr>
          <p:cNvPr id="18" name="Ellipse 18"/>
          <p:cNvSpPr/>
          <p:nvPr/>
        </p:nvSpPr>
        <p:spPr>
          <a:xfrm>
            <a:off x="990600" y="3086100"/>
            <a:ext cx="495300" cy="495300"/>
          </a:xfrm>
          <a:prstGeom prst="ellipse">
            <a:avLst/>
          </a:prstGeom>
          <a:solidFill>
            <a:srgbClr val="3D7DE4"/>
          </a:solidFill>
          <a:ln>
            <a:noFill/>
          </a:ln>
        </p:spPr>
        <p:txBody>
          <a:bodyPr/>
          <a:p/>
        </p:txBody>
      </p:sp>
      <p:sp>
        <p:nvSpPr>
          <p:cNvPr id="19" name="TextBox 19"/>
          <p:cNvSpPr txBox="1"/>
          <p:nvPr/>
        </p:nvSpPr>
        <p:spPr>
          <a:xfrm>
            <a:off x="1129076" y="3278981"/>
            <a:ext cx="218349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125" b="1" dirty="0">
                <a:solidFill>
                  <a:srgbClr val="FFFFFF"/>
                </a:solidFill>
                <a:latin typeface="Arial"/>
                <a:ea typeface="Microsoft YaHei"/>
                <a:cs typeface="Arial"/>
              </a:rPr>
              <a:t>02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55445" y="3060382"/>
            <a:ext cx="1231159" cy="3352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65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实战 Demo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62112" y="3345656"/>
            <a:ext cx="4645581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12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1 条 JD → 4 Agent 流水线协同 → 分析报告 + Outreach + 追踪表</a:t>
            </a:r>
          </a:p>
        </p:txBody>
      </p:sp>
      <p:sp>
        <p:nvSpPr>
          <p:cNvPr id="22" name="Rectangle 22"/>
          <p:cNvSpPr/>
          <p:nvPr/>
        </p:nvSpPr>
        <p:spPr>
          <a:xfrm>
            <a:off x="9906000" y="3124200"/>
            <a:ext cx="1409700" cy="323850"/>
          </a:xfrm>
          <a:prstGeom prst="roundRect">
            <a:avLst>
              <a:gd name="adj" fmla="val 50000"/>
            </a:avLst>
          </a:prstGeom>
          <a:solidFill>
            <a:srgbClr val="EDF2FC"/>
          </a:solidFill>
          <a:ln>
            <a:noFill/>
          </a:ln>
        </p:spPr>
        <p:txBody>
          <a:bodyPr/>
          <a:p/>
        </p:txBody>
      </p:sp>
      <p:sp>
        <p:nvSpPr>
          <p:cNvPr id="23" name="TextBox 23"/>
          <p:cNvSpPr txBox="1"/>
          <p:nvPr/>
        </p:nvSpPr>
        <p:spPr>
          <a:xfrm>
            <a:off x="10170812" y="3220402"/>
            <a:ext cx="880077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050" b="1" dirty="0">
                <a:solidFill>
                  <a:srgbClr val="3D7DE4"/>
                </a:solidFill>
                <a:latin typeface="Arial"/>
                <a:ea typeface="Microsoft YaHei"/>
                <a:cs typeface="Arial"/>
              </a:rPr>
              <a:t>0:30 – 1:30</a:t>
            </a:r>
          </a:p>
        </p:txBody>
      </p:sp>
      <p:sp>
        <p:nvSpPr>
          <p:cNvPr id="24" name="Ellipse 24"/>
          <p:cNvSpPr/>
          <p:nvPr/>
        </p:nvSpPr>
        <p:spPr>
          <a:xfrm>
            <a:off x="990600" y="4514850"/>
            <a:ext cx="495300" cy="495300"/>
          </a:xfrm>
          <a:prstGeom prst="ellipse">
            <a:avLst/>
          </a:prstGeom>
          <a:solidFill>
            <a:srgbClr val="3A9E6A"/>
          </a:solidFill>
          <a:ln>
            <a:noFill/>
          </a:ln>
        </p:spPr>
        <p:txBody>
          <a:bodyPr/>
          <a:p/>
        </p:txBody>
      </p:sp>
      <p:sp>
        <p:nvSpPr>
          <p:cNvPr id="25" name="TextBox 25"/>
          <p:cNvSpPr txBox="1"/>
          <p:nvPr/>
        </p:nvSpPr>
        <p:spPr>
          <a:xfrm>
            <a:off x="1129076" y="4707731"/>
            <a:ext cx="218349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125" b="1" dirty="0">
                <a:solidFill>
                  <a:srgbClr val="FFFFFF"/>
                </a:solidFill>
                <a:latin typeface="Arial"/>
                <a:ea typeface="Microsoft YaHei"/>
                <a:cs typeface="Arial"/>
              </a:rPr>
              <a:t>03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655445" y="4489132"/>
            <a:ext cx="1091991" cy="3352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65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答疑 Q&amp;A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662112" y="4774406"/>
            <a:ext cx="3339346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125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现场提问 · 流水线怎么搭？我的场景能用吗？</a:t>
            </a:r>
          </a:p>
        </p:txBody>
      </p:sp>
      <p:sp>
        <p:nvSpPr>
          <p:cNvPr id="28" name="Rectangle 28"/>
          <p:cNvSpPr/>
          <p:nvPr/>
        </p:nvSpPr>
        <p:spPr>
          <a:xfrm>
            <a:off x="9906000" y="4552950"/>
            <a:ext cx="1409700" cy="323850"/>
          </a:xfrm>
          <a:prstGeom prst="roundRect">
            <a:avLst>
              <a:gd name="adj" fmla="val 50000"/>
            </a:avLst>
          </a:prstGeom>
          <a:solidFill>
            <a:srgbClr val="EAF7F0"/>
          </a:solidFill>
          <a:ln>
            <a:noFill/>
          </a:ln>
        </p:spPr>
        <p:txBody>
          <a:bodyPr/>
          <a:p/>
        </p:txBody>
      </p:sp>
      <p:sp>
        <p:nvSpPr>
          <p:cNvPr id="29" name="TextBox 29"/>
          <p:cNvSpPr txBox="1"/>
          <p:nvPr/>
        </p:nvSpPr>
        <p:spPr>
          <a:xfrm>
            <a:off x="10335857" y="4649152"/>
            <a:ext cx="549985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050" b="1" dirty="0">
                <a:solidFill>
                  <a:srgbClr val="3A9E6A"/>
                </a:solidFill>
                <a:latin typeface="Arial"/>
                <a:ea typeface="Microsoft YaHei"/>
                <a:cs typeface="Arial"/>
              </a:rPr>
              <a:t>1:30 起</a:t>
            </a:r>
          </a:p>
        </p:txBody>
      </p:sp>
      <p:sp>
        <p:nvSpPr>
          <p:cNvPr id="30" name="Ellipse 30"/>
          <p:cNvSpPr/>
          <p:nvPr/>
        </p:nvSpPr>
        <p:spPr>
          <a:xfrm>
            <a:off x="1028700" y="5791200"/>
            <a:ext cx="419100" cy="419100"/>
          </a:xfrm>
          <a:prstGeom prst="ellipse">
            <a:avLst/>
          </a:prstGeom>
          <a:solidFill>
            <a:srgbClr val="FAFAF8"/>
          </a:solidFill>
          <a:ln w="23812">
            <a:solidFill>
              <a:srgbClr val="9E9E9E"/>
            </a:solidFill>
          </a:ln>
        </p:spPr>
        <p:txBody>
          <a:bodyPr/>
          <a:p/>
        </p:txBody>
      </p:sp>
      <p:sp>
        <p:nvSpPr>
          <p:cNvPr id="31" name="TextBox 31"/>
          <p:cNvSpPr txBox="1"/>
          <p:nvPr/>
        </p:nvSpPr>
        <p:spPr>
          <a:xfrm>
            <a:off x="1136354" y="5954078"/>
            <a:ext cx="203792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050" b="1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04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657350" y="5762625"/>
            <a:ext cx="958215" cy="3048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500" b="1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课后作业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663065" y="6020752"/>
            <a:ext cx="3415760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05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用 Cowork 搭一条你自己场景的流水线，截图发群</a:t>
            </a:r>
          </a:p>
        </p:txBody>
      </p:sp>
      <p:sp>
        <p:nvSpPr>
          <p:cNvPr id="34" name="Rectangle 34"/>
          <p:cNvSpPr/>
          <p:nvPr/>
        </p:nvSpPr>
        <p:spPr>
          <a:xfrm>
            <a:off x="9906000" y="5810250"/>
            <a:ext cx="1409700" cy="323850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>
            <a:noFill/>
          </a:ln>
        </p:spPr>
        <p:txBody>
          <a:bodyPr/>
          <a:p/>
        </p:txBody>
      </p:sp>
      <p:sp>
        <p:nvSpPr>
          <p:cNvPr id="35" name="TextBox 35"/>
          <p:cNvSpPr txBox="1"/>
          <p:nvPr/>
        </p:nvSpPr>
        <p:spPr>
          <a:xfrm>
            <a:off x="10343908" y="5906452"/>
            <a:ext cx="533883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050" b="1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Q&amp;A 后</a:t>
            </a:r>
          </a:p>
        </p:txBody>
      </p:sp>
      <p:sp>
        <p:nvSpPr>
          <p:cNvPr id="36" name="Rectangle 36"/>
          <p:cNvSpPr/>
          <p:nvPr/>
        </p:nvSpPr>
        <p:spPr>
          <a:xfrm>
            <a:off x="2857500" y="6324600"/>
            <a:ext cx="6477000" cy="400050"/>
          </a:xfrm>
          <a:prstGeom prst="roundRect">
            <a:avLst>
              <a:gd name="adj" fmla="val 50000"/>
            </a:avLst>
          </a:prstGeom>
          <a:solidFill>
            <a:srgbClr val="FDF1EB"/>
          </a:solidFill>
          <a:ln w="14288">
            <a:solidFill>
              <a:srgbClr val="C96133"/>
            </a:solidFill>
          </a:ln>
        </p:spPr>
        <p:txBody>
          <a:bodyPr/>
          <a:p/>
        </p:txBody>
      </p:sp>
      <p:sp>
        <p:nvSpPr>
          <p:cNvPr id="37" name="TextBox 37"/>
          <p:cNvSpPr txBox="1"/>
          <p:nvPr/>
        </p:nvSpPr>
        <p:spPr>
          <a:xfrm>
            <a:off x="4110654" y="6460331"/>
            <a:ext cx="3970693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125" b="1" dirty="0">
                <a:solidFill>
                  <a:srgbClr val="C96133"/>
                </a:solidFill>
                <a:latin typeface="Arial"/>
                <a:ea typeface="Microsoft YaHei"/>
                <a:cs typeface="Arial"/>
                <a:hlinkClick r:id="rId3"/>
              </a:rPr>
              <a:t>↓ 课前准备：现在下载课程材料，待会儿跟我一起做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400377" y="6649402"/>
            <a:ext cx="195358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105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02</a:t>
            </a:r>
          </a:p>
        </p:txBody>
      </p:sp>
    </p:spTree>
  </p:cSld>
  <p:clrMapOvr>
    <a:masterClrMapping/>
  </p:clrMapOvr>
  <p:transition xmlns:p14="http://schemas.microsoft.com/office/powerpoint/2010/main" p14:dur="4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>
            <a:noFill/>
          </a:ln>
        </p:spPr>
      </p:sp>
      <p:sp>
        <p:nvSpPr>
          <p:cNvPr id="3" name="Rectangle 3"/>
          <p:cNvSpPr/>
          <p:nvPr/>
        </p:nvSpPr>
        <p:spPr>
          <a:xfrm>
            <a:off x="609600" y="457200"/>
            <a:ext cx="47625" cy="495300"/>
          </a:xfrm>
          <a:prstGeom prst="roundRect">
            <a:avLst>
              <a:gd name="adj" fmla="val 4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4" name="TextBox 4"/>
          <p:cNvSpPr txBox="1"/>
          <p:nvPr/>
        </p:nvSpPr>
        <p:spPr>
          <a:xfrm>
            <a:off x="765810" y="451485"/>
            <a:ext cx="4209098" cy="548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27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你现在可能在用什么？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4860" y="870585"/>
            <a:ext cx="4318216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b="1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CURRENT AI TOOLS · WHAT ARE THEIR LIMITATIONS?</a:t>
            </a:r>
          </a:p>
        </p:txBody>
      </p:sp>
      <p:sp>
        <p:nvSpPr>
          <p:cNvPr id="6" name="Line 6"/>
          <p:cNvSpPr/>
          <p:nvPr/>
        </p:nvSpPr>
        <p:spPr>
          <a:xfrm>
            <a:off x="609600" y="1162050"/>
            <a:ext cx="10972800" cy="9525"/>
          </a:xfrm>
          <a:custGeom>
            <a:avLst/>
            <a:gdLst/>
            <a:ahLst/>
            <a:cxnLst/>
            <a:rect l="l" t="t" r="r" b="b"/>
            <a:pathLst>
              <a:path w="10972800" h="9525">
                <a:moveTo>
                  <a:pt x="0" y="0"/>
                </a:moveTo>
                <a:lnTo>
                  <a:pt x="10972800" y="0"/>
                </a:lnTo>
              </a:path>
            </a:pathLst>
          </a:custGeom>
          <a:noFill/>
          <a:ln w="14288">
            <a:solidFill>
              <a:srgbClr val="E0D8D0"/>
            </a:solidFill>
          </a:ln>
        </p:spPr>
      </p:sp>
      <p:sp>
        <p:nvSpPr>
          <p:cNvPr id="7" name="Rectangle 7"/>
          <p:cNvSpPr/>
          <p:nvPr/>
        </p:nvSpPr>
        <p:spPr>
          <a:xfrm>
            <a:off x="609600" y="1390650"/>
            <a:ext cx="3581400" cy="4762500"/>
          </a:xfrm>
          <a:prstGeom prst="roundRect">
            <a:avLst>
              <a:gd name="adj" fmla="val 4255"/>
            </a:avLst>
          </a:prstGeom>
          <a:solidFill>
            <a:srgbClr val="FFFFFF"/>
          </a:solidFill>
          <a:ln w="9525">
            <a:solidFill>
              <a:srgbClr val="E0D8D0"/>
            </a:solidFill>
          </a:ln>
        </p:spPr>
      </p:sp>
      <p:sp>
        <p:nvSpPr>
          <p:cNvPr id="8" name="Rectangle 8"/>
          <p:cNvSpPr/>
          <p:nvPr/>
        </p:nvSpPr>
        <p:spPr>
          <a:xfrm>
            <a:off x="609600" y="1390650"/>
            <a:ext cx="3581400" cy="57150"/>
          </a:xfrm>
          <a:prstGeom prst="roundRect">
            <a:avLst>
              <a:gd name="adj" fmla="val 5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9" name="TextBox 9"/>
          <p:cNvSpPr txBox="1"/>
          <p:nvPr/>
        </p:nvSpPr>
        <p:spPr>
          <a:xfrm>
            <a:off x="3418532" y="1512570"/>
            <a:ext cx="841048" cy="10972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5400" b="1" dirty="0">
                <a:solidFill>
                  <a:srgbClr val="C96133">
                    <a:alphaMod val="6000"/>
                  </a:srgbClr>
                </a:solidFill>
                <a:latin typeface="Arial"/>
                <a:ea typeface="Microsoft YaHei"/>
                <a:cs typeface="Arial"/>
              </a:rPr>
              <a:t>01</a:t>
            </a:r>
          </a:p>
        </p:txBody>
      </p:sp>
      <p:sp>
        <p:nvSpPr>
          <p:cNvPr id="10" name="Rectangle 10"/>
          <p:cNvSpPr/>
          <p:nvPr/>
        </p:nvSpPr>
        <p:spPr>
          <a:xfrm>
            <a:off x="952500" y="1657350"/>
            <a:ext cx="609600" cy="609600"/>
          </a:xfrm>
          <a:prstGeom prst="roundRect">
            <a:avLst>
              <a:gd name="adj" fmla="val 21875"/>
            </a:avLst>
          </a:prstGeom>
          <a:solidFill>
            <a:srgbClr val="FDF1EB"/>
          </a:solidFill>
          <a:ln>
            <a:noFill/>
          </a:ln>
        </p:spPr>
      </p:sp>
      <p:sp>
        <p:nvSpPr>
          <p:cNvPr id="11" name="Freeform 11"/>
          <p:cNvSpPr/>
          <p:nvPr/>
        </p:nvSpPr>
        <p:spPr>
          <a:xfrm>
            <a:off x="1066800" y="1790700"/>
            <a:ext cx="381000" cy="362841"/>
          </a:xfrm>
          <a:custGeom>
            <a:avLst/>
            <a:gdLst/>
            <a:ahLst/>
            <a:cxnLst/>
            <a:rect l="l" t="t" r="r" b="b"/>
            <a:pathLst>
              <a:path w="381000" h="362841">
                <a:moveTo>
                  <a:pt x="304800" y="0"/>
                </a:moveTo>
                <a:cubicBezTo>
                  <a:pt x="346884" y="0"/>
                  <a:pt x="381000" y="34116"/>
                  <a:pt x="381000" y="76200"/>
                </a:cubicBezTo>
                <a:lnTo>
                  <a:pt x="381000" y="228600"/>
                </a:lnTo>
                <a:cubicBezTo>
                  <a:pt x="381000" y="270684"/>
                  <a:pt x="346884" y="304800"/>
                  <a:pt x="304800" y="304800"/>
                </a:cubicBezTo>
                <a:lnTo>
                  <a:pt x="214808" y="304800"/>
                </a:lnTo>
                <a:lnTo>
                  <a:pt x="124092" y="359226"/>
                </a:lnTo>
                <a:cubicBezTo>
                  <a:pt x="118540" y="362557"/>
                  <a:pt x="111677" y="362841"/>
                  <a:pt x="105870" y="359980"/>
                </a:cubicBezTo>
                <a:cubicBezTo>
                  <a:pt x="100062" y="357118"/>
                  <a:pt x="96105" y="351503"/>
                  <a:pt x="95364" y="345072"/>
                </a:cubicBezTo>
                <a:lnTo>
                  <a:pt x="95250" y="342900"/>
                </a:lnTo>
                <a:lnTo>
                  <a:pt x="95250" y="304800"/>
                </a:lnTo>
                <a:lnTo>
                  <a:pt x="76200" y="304800"/>
                </a:lnTo>
                <a:cubicBezTo>
                  <a:pt x="35597" y="304800"/>
                  <a:pt x="2125" y="272962"/>
                  <a:pt x="95" y="232410"/>
                </a:cubicBezTo>
                <a:lnTo>
                  <a:pt x="0" y="228600"/>
                </a:lnTo>
                <a:lnTo>
                  <a:pt x="0" y="76200"/>
                </a:lnTo>
                <a:cubicBezTo>
                  <a:pt x="0" y="34116"/>
                  <a:pt x="34116" y="0"/>
                  <a:pt x="76200" y="0"/>
                </a:cubicBezTo>
                <a:close/>
                <a:moveTo>
                  <a:pt x="251460" y="176898"/>
                </a:moveTo>
                <a:cubicBezTo>
                  <a:pt x="243948" y="169535"/>
                  <a:pt x="231888" y="169654"/>
                  <a:pt x="224523" y="177165"/>
                </a:cubicBezTo>
                <a:cubicBezTo>
                  <a:pt x="215565" y="186311"/>
                  <a:pt x="203302" y="191465"/>
                  <a:pt x="190500" y="191465"/>
                </a:cubicBezTo>
                <a:cubicBezTo>
                  <a:pt x="177698" y="191465"/>
                  <a:pt x="165435" y="186311"/>
                  <a:pt x="156477" y="177165"/>
                </a:cubicBezTo>
                <a:cubicBezTo>
                  <a:pt x="149080" y="169833"/>
                  <a:pt x="137166" y="169800"/>
                  <a:pt x="129729" y="177091"/>
                </a:cubicBezTo>
                <a:cubicBezTo>
                  <a:pt x="122292" y="184382"/>
                  <a:pt x="122089" y="196295"/>
                  <a:pt x="129273" y="203835"/>
                </a:cubicBezTo>
                <a:cubicBezTo>
                  <a:pt x="145397" y="220288"/>
                  <a:pt x="167464" y="229559"/>
                  <a:pt x="190500" y="229559"/>
                </a:cubicBezTo>
                <a:cubicBezTo>
                  <a:pt x="213536" y="229559"/>
                  <a:pt x="235603" y="220288"/>
                  <a:pt x="251727" y="203835"/>
                </a:cubicBezTo>
                <a:cubicBezTo>
                  <a:pt x="259090" y="196323"/>
                  <a:pt x="258971" y="184263"/>
                  <a:pt x="251460" y="176898"/>
                </a:cubicBezTo>
                <a:moveTo>
                  <a:pt x="143065" y="95250"/>
                </a:moveTo>
                <a:lnTo>
                  <a:pt x="142875" y="95250"/>
                </a:lnTo>
                <a:cubicBezTo>
                  <a:pt x="132354" y="95250"/>
                  <a:pt x="123825" y="103779"/>
                  <a:pt x="123825" y="114300"/>
                </a:cubicBezTo>
                <a:cubicBezTo>
                  <a:pt x="123825" y="124821"/>
                  <a:pt x="132354" y="133350"/>
                  <a:pt x="142875" y="133350"/>
                </a:cubicBezTo>
                <a:lnTo>
                  <a:pt x="143065" y="133350"/>
                </a:lnTo>
                <a:cubicBezTo>
                  <a:pt x="153587" y="133350"/>
                  <a:pt x="162115" y="124821"/>
                  <a:pt x="162115" y="114300"/>
                </a:cubicBezTo>
                <a:cubicBezTo>
                  <a:pt x="162115" y="103779"/>
                  <a:pt x="153587" y="95250"/>
                  <a:pt x="143065" y="95250"/>
                </a:cubicBezTo>
                <a:moveTo>
                  <a:pt x="238315" y="95250"/>
                </a:moveTo>
                <a:lnTo>
                  <a:pt x="238125" y="95250"/>
                </a:lnTo>
                <a:cubicBezTo>
                  <a:pt x="227604" y="95250"/>
                  <a:pt x="219075" y="103779"/>
                  <a:pt x="219075" y="114300"/>
                </a:cubicBezTo>
                <a:cubicBezTo>
                  <a:pt x="219075" y="124821"/>
                  <a:pt x="227604" y="133350"/>
                  <a:pt x="238125" y="133350"/>
                </a:cubicBezTo>
                <a:lnTo>
                  <a:pt x="238315" y="133350"/>
                </a:lnTo>
                <a:cubicBezTo>
                  <a:pt x="248837" y="133350"/>
                  <a:pt x="257365" y="124821"/>
                  <a:pt x="257365" y="114300"/>
                </a:cubicBezTo>
                <a:cubicBezTo>
                  <a:pt x="257365" y="103779"/>
                  <a:pt x="248837" y="95250"/>
                  <a:pt x="238315" y="95250"/>
                </a:cubicBezTo>
              </a:path>
            </a:pathLst>
          </a:custGeom>
          <a:solidFill>
            <a:srgbClr val="C96133"/>
          </a:solidFill>
          <a:ln>
            <a:noFill/>
          </a:ln>
        </p:spPr>
      </p:sp>
      <p:sp>
        <p:nvSpPr>
          <p:cNvPr id="12" name="TextBox 12"/>
          <p:cNvSpPr txBox="1"/>
          <p:nvPr/>
        </p:nvSpPr>
        <p:spPr>
          <a:xfrm>
            <a:off x="925830" y="2421255"/>
            <a:ext cx="1293195" cy="4267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21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ChatGPT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40118" y="2790349"/>
            <a:ext cx="1729278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OpenAI · 全球最广泛使用</a:t>
            </a:r>
          </a:p>
        </p:txBody>
      </p:sp>
      <p:sp>
        <p:nvSpPr>
          <p:cNvPr id="14" name="Line 14"/>
          <p:cNvSpPr/>
          <p:nvPr/>
        </p:nvSpPr>
        <p:spPr>
          <a:xfrm>
            <a:off x="952500" y="3067050"/>
            <a:ext cx="3009900" cy="9525"/>
          </a:xfrm>
          <a:custGeom>
            <a:avLst/>
            <a:gdLst/>
            <a:ahLst/>
            <a:cxnLst/>
            <a:rect l="l" t="t" r="r" b="b"/>
            <a:pathLst>
              <a:path w="3009900" h="9525">
                <a:moveTo>
                  <a:pt x="0" y="0"/>
                </a:moveTo>
                <a:lnTo>
                  <a:pt x="3009900" y="0"/>
                </a:lnTo>
              </a:path>
            </a:pathLst>
          </a:custGeom>
          <a:noFill/>
          <a:ln w="14288">
            <a:solidFill>
              <a:srgbClr val="F0EDE8"/>
            </a:solidFill>
          </a:ln>
        </p:spPr>
      </p:sp>
      <p:sp>
        <p:nvSpPr>
          <p:cNvPr id="15" name="TextBox 15"/>
          <p:cNvSpPr txBox="1"/>
          <p:nvPr/>
        </p:nvSpPr>
        <p:spPr>
          <a:xfrm>
            <a:off x="937260" y="3261360"/>
            <a:ext cx="1783080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功能强大，知名度最高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37260" y="3518535"/>
            <a:ext cx="1607820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上下文窗口相对有限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7260" y="3775710"/>
            <a:ext cx="1783080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指令遵循不稳，易跑偏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37260" y="4032885"/>
            <a:ext cx="2133600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长任务易幻觉，需反复确认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37260" y="4290060"/>
            <a:ext cx="2247519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Projects与Cowork差距明显</a:t>
            </a:r>
          </a:p>
        </p:txBody>
      </p:sp>
      <p:sp>
        <p:nvSpPr>
          <p:cNvPr id="20" name="Rectangle 20"/>
          <p:cNvSpPr/>
          <p:nvPr/>
        </p:nvSpPr>
        <p:spPr>
          <a:xfrm>
            <a:off x="952500" y="5048250"/>
            <a:ext cx="1143000" cy="285750"/>
          </a:xfrm>
          <a:prstGeom prst="roundRect">
            <a:avLst>
              <a:gd name="adj" fmla="val 26667"/>
            </a:avLst>
          </a:prstGeom>
          <a:solidFill>
            <a:srgbClr val="FDF1EB"/>
          </a:solidFill>
          <a:ln>
            <a:noFill/>
          </a:ln>
        </p:spPr>
      </p:sp>
      <p:sp>
        <p:nvSpPr>
          <p:cNvPr id="21" name="TextBox 21"/>
          <p:cNvSpPr txBox="1"/>
          <p:nvPr/>
        </p:nvSpPr>
        <p:spPr>
          <a:xfrm>
            <a:off x="1137821" y="5133499"/>
            <a:ext cx="772358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上下文有限</a:t>
            </a:r>
          </a:p>
        </p:txBody>
      </p:sp>
      <p:sp>
        <p:nvSpPr>
          <p:cNvPr id="22" name="Rectangle 22"/>
          <p:cNvSpPr/>
          <p:nvPr/>
        </p:nvSpPr>
        <p:spPr>
          <a:xfrm>
            <a:off x="2209800" y="5048250"/>
            <a:ext cx="1143000" cy="285750"/>
          </a:xfrm>
          <a:prstGeom prst="roundRect">
            <a:avLst>
              <a:gd name="adj" fmla="val 26667"/>
            </a:avLst>
          </a:prstGeom>
          <a:solidFill>
            <a:srgbClr val="FDF1EB"/>
          </a:solidFill>
          <a:ln>
            <a:noFill/>
          </a:ln>
        </p:spPr>
      </p:sp>
      <p:sp>
        <p:nvSpPr>
          <p:cNvPr id="23" name="TextBox 23"/>
          <p:cNvSpPr txBox="1"/>
          <p:nvPr/>
        </p:nvSpPr>
        <p:spPr>
          <a:xfrm>
            <a:off x="2469880" y="5133499"/>
            <a:ext cx="622840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容易幻觉</a:t>
            </a:r>
          </a:p>
        </p:txBody>
      </p:sp>
      <p:sp>
        <p:nvSpPr>
          <p:cNvPr id="24" name="Rectangle 24"/>
          <p:cNvSpPr/>
          <p:nvPr/>
        </p:nvSpPr>
        <p:spPr>
          <a:xfrm>
            <a:off x="4305300" y="1390650"/>
            <a:ext cx="3581400" cy="4762500"/>
          </a:xfrm>
          <a:prstGeom prst="roundRect">
            <a:avLst>
              <a:gd name="adj" fmla="val 4255"/>
            </a:avLst>
          </a:prstGeom>
          <a:solidFill>
            <a:srgbClr val="FFFFFF"/>
          </a:solidFill>
          <a:ln w="9525">
            <a:solidFill>
              <a:srgbClr val="E0D8D0"/>
            </a:solidFill>
          </a:ln>
        </p:spPr>
      </p:sp>
      <p:sp>
        <p:nvSpPr>
          <p:cNvPr id="25" name="Rectangle 25"/>
          <p:cNvSpPr/>
          <p:nvPr/>
        </p:nvSpPr>
        <p:spPr>
          <a:xfrm>
            <a:off x="4305300" y="1390650"/>
            <a:ext cx="3581400" cy="57150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>
            <a:noFill/>
          </a:ln>
        </p:spPr>
      </p:sp>
      <p:sp>
        <p:nvSpPr>
          <p:cNvPr id="26" name="TextBox 26"/>
          <p:cNvSpPr txBox="1"/>
          <p:nvPr/>
        </p:nvSpPr>
        <p:spPr>
          <a:xfrm>
            <a:off x="6907206" y="1512570"/>
            <a:ext cx="1048074" cy="10972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5400" b="1" dirty="0">
                <a:solidFill>
                  <a:srgbClr val="4285F4">
                    <a:alphaMod val="6000"/>
                  </a:srgbClr>
                </a:solidFill>
                <a:latin typeface="Arial"/>
                <a:ea typeface="Microsoft YaHei"/>
                <a:cs typeface="Arial"/>
              </a:rPr>
              <a:t>02</a:t>
            </a:r>
          </a:p>
        </p:txBody>
      </p:sp>
      <p:sp>
        <p:nvSpPr>
          <p:cNvPr id="27" name="Rectangle 27"/>
          <p:cNvSpPr/>
          <p:nvPr/>
        </p:nvSpPr>
        <p:spPr>
          <a:xfrm>
            <a:off x="4648200" y="1657350"/>
            <a:ext cx="609600" cy="609600"/>
          </a:xfrm>
          <a:prstGeom prst="roundRect">
            <a:avLst>
              <a:gd name="adj" fmla="val 21875"/>
            </a:avLst>
          </a:prstGeom>
          <a:solidFill>
            <a:srgbClr val="E8F0FE"/>
          </a:solidFill>
          <a:ln>
            <a:noFill/>
          </a:ln>
        </p:spPr>
      </p:sp>
      <p:grpSp>
        <p:nvGrpSpPr>
          <p:cNvPr id="31" name="Group 31"/>
          <p:cNvGrpSpPr/>
          <p:nvPr/>
        </p:nvGrpSpPr>
        <p:grpSpPr>
          <a:xfrm>
            <a:off x="4756156" y="1784356"/>
            <a:ext cx="374638" cy="355587"/>
            <a:chOff x="4756156" y="1784356"/>
            <a:chExt cx="374638" cy="355587"/>
          </a:xfrm>
        </p:grpSpPr>
        <p:sp>
          <p:nvSpPr>
            <p:cNvPr id="28" name="Freeform 28"/>
            <p:cNvSpPr/>
            <p:nvPr/>
          </p:nvSpPr>
          <p:spPr>
            <a:xfrm>
              <a:off x="5010150" y="2012956"/>
              <a:ext cx="120644" cy="126987"/>
            </a:xfrm>
            <a:custGeom>
              <a:avLst/>
              <a:gdLst/>
              <a:ahLst/>
              <a:cxnLst/>
              <a:rect l="l" t="t" r="r" b="b"/>
              <a:pathLst>
                <a:path w="120644" h="126987">
                  <a:moveTo>
                    <a:pt x="19050" y="82544"/>
                  </a:moveTo>
                  <a:cubicBezTo>
                    <a:pt x="8529" y="82544"/>
                    <a:pt x="0" y="74015"/>
                    <a:pt x="0" y="63494"/>
                  </a:cubicBezTo>
                  <a:cubicBezTo>
                    <a:pt x="0" y="52973"/>
                    <a:pt x="8529" y="44444"/>
                    <a:pt x="19050" y="44444"/>
                  </a:cubicBezTo>
                  <a:cubicBezTo>
                    <a:pt x="29571" y="44444"/>
                    <a:pt x="38100" y="35915"/>
                    <a:pt x="38100" y="25394"/>
                  </a:cubicBezTo>
                  <a:cubicBezTo>
                    <a:pt x="38100" y="0"/>
                    <a:pt x="76200" y="0"/>
                    <a:pt x="76200" y="25394"/>
                  </a:cubicBezTo>
                  <a:cubicBezTo>
                    <a:pt x="76200" y="35915"/>
                    <a:pt x="84729" y="44444"/>
                    <a:pt x="95250" y="44444"/>
                  </a:cubicBezTo>
                  <a:cubicBezTo>
                    <a:pt x="120644" y="44444"/>
                    <a:pt x="120644" y="82544"/>
                    <a:pt x="95250" y="82544"/>
                  </a:cubicBezTo>
                  <a:cubicBezTo>
                    <a:pt x="84729" y="82544"/>
                    <a:pt x="76200" y="91073"/>
                    <a:pt x="76200" y="101594"/>
                  </a:cubicBezTo>
                  <a:cubicBezTo>
                    <a:pt x="76200" y="126987"/>
                    <a:pt x="38100" y="126987"/>
                    <a:pt x="38100" y="101594"/>
                  </a:cubicBezTo>
                  <a:cubicBezTo>
                    <a:pt x="38100" y="91073"/>
                    <a:pt x="29571" y="82544"/>
                    <a:pt x="19050" y="82544"/>
                  </a:cubicBezTo>
                </a:path>
              </a:pathLst>
            </a:custGeom>
            <a:solidFill>
              <a:srgbClr val="4285F4"/>
            </a:solidFill>
            <a:ln>
              <a:noFill/>
            </a:ln>
          </p:spPr>
        </p:sp>
        <p:sp>
          <p:nvSpPr>
            <p:cNvPr id="29" name="Freeform 29"/>
            <p:cNvSpPr/>
            <p:nvPr/>
          </p:nvSpPr>
          <p:spPr>
            <a:xfrm>
              <a:off x="4756156" y="1822456"/>
              <a:ext cx="279387" cy="273044"/>
            </a:xfrm>
            <a:custGeom>
              <a:avLst/>
              <a:gdLst/>
              <a:ahLst/>
              <a:cxnLst/>
              <a:rect l="l" t="t" r="r" b="b"/>
              <a:pathLst>
                <a:path w="279387" h="273044">
                  <a:moveTo>
                    <a:pt x="25394" y="120644"/>
                  </a:moveTo>
                  <a:cubicBezTo>
                    <a:pt x="77999" y="120644"/>
                    <a:pt x="120644" y="77999"/>
                    <a:pt x="120644" y="25394"/>
                  </a:cubicBezTo>
                  <a:cubicBezTo>
                    <a:pt x="120644" y="0"/>
                    <a:pt x="158744" y="0"/>
                    <a:pt x="158744" y="25394"/>
                  </a:cubicBezTo>
                  <a:cubicBezTo>
                    <a:pt x="158744" y="77999"/>
                    <a:pt x="201389" y="120644"/>
                    <a:pt x="253994" y="120644"/>
                  </a:cubicBezTo>
                  <a:cubicBezTo>
                    <a:pt x="279387" y="120644"/>
                    <a:pt x="279387" y="158744"/>
                    <a:pt x="253994" y="158744"/>
                  </a:cubicBezTo>
                  <a:cubicBezTo>
                    <a:pt x="201389" y="158744"/>
                    <a:pt x="158744" y="201389"/>
                    <a:pt x="158744" y="253994"/>
                  </a:cubicBezTo>
                  <a:cubicBezTo>
                    <a:pt x="158744" y="264515"/>
                    <a:pt x="150215" y="273044"/>
                    <a:pt x="139694" y="273044"/>
                  </a:cubicBezTo>
                  <a:cubicBezTo>
                    <a:pt x="129173" y="273044"/>
                    <a:pt x="120644" y="264515"/>
                    <a:pt x="120644" y="253994"/>
                  </a:cubicBezTo>
                  <a:cubicBezTo>
                    <a:pt x="120644" y="201389"/>
                    <a:pt x="77999" y="158744"/>
                    <a:pt x="25394" y="158744"/>
                  </a:cubicBezTo>
                  <a:cubicBezTo>
                    <a:pt x="0" y="158744"/>
                    <a:pt x="0" y="120644"/>
                    <a:pt x="25394" y="120644"/>
                  </a:cubicBezTo>
                </a:path>
              </a:pathLst>
            </a:custGeom>
            <a:solidFill>
              <a:srgbClr val="4285F4"/>
            </a:solidFill>
            <a:ln>
              <a:noFill/>
            </a:ln>
          </p:spPr>
        </p:sp>
        <p:sp>
          <p:nvSpPr>
            <p:cNvPr id="30" name="Freeform 30"/>
            <p:cNvSpPr/>
            <p:nvPr/>
          </p:nvSpPr>
          <p:spPr>
            <a:xfrm>
              <a:off x="5010150" y="1784356"/>
              <a:ext cx="120644" cy="126987"/>
            </a:xfrm>
            <a:custGeom>
              <a:avLst/>
              <a:gdLst/>
              <a:ahLst/>
              <a:cxnLst/>
              <a:rect l="l" t="t" r="r" b="b"/>
              <a:pathLst>
                <a:path w="120644" h="126987">
                  <a:moveTo>
                    <a:pt x="19050" y="82544"/>
                  </a:moveTo>
                  <a:cubicBezTo>
                    <a:pt x="8529" y="82544"/>
                    <a:pt x="0" y="74015"/>
                    <a:pt x="0" y="63494"/>
                  </a:cubicBezTo>
                  <a:cubicBezTo>
                    <a:pt x="0" y="52973"/>
                    <a:pt x="8529" y="44444"/>
                    <a:pt x="19050" y="44444"/>
                  </a:cubicBezTo>
                  <a:cubicBezTo>
                    <a:pt x="29571" y="44444"/>
                    <a:pt x="38100" y="35915"/>
                    <a:pt x="38100" y="25394"/>
                  </a:cubicBezTo>
                  <a:cubicBezTo>
                    <a:pt x="38100" y="0"/>
                    <a:pt x="76200" y="0"/>
                    <a:pt x="76200" y="25394"/>
                  </a:cubicBezTo>
                  <a:cubicBezTo>
                    <a:pt x="76200" y="35915"/>
                    <a:pt x="84729" y="44444"/>
                    <a:pt x="95250" y="44444"/>
                  </a:cubicBezTo>
                  <a:cubicBezTo>
                    <a:pt x="120644" y="44444"/>
                    <a:pt x="120644" y="82544"/>
                    <a:pt x="95250" y="82544"/>
                  </a:cubicBezTo>
                  <a:cubicBezTo>
                    <a:pt x="84729" y="82544"/>
                    <a:pt x="76200" y="91073"/>
                    <a:pt x="76200" y="101594"/>
                  </a:cubicBezTo>
                  <a:cubicBezTo>
                    <a:pt x="76200" y="126987"/>
                    <a:pt x="38100" y="126987"/>
                    <a:pt x="38100" y="101594"/>
                  </a:cubicBezTo>
                  <a:cubicBezTo>
                    <a:pt x="38100" y="91073"/>
                    <a:pt x="29571" y="82544"/>
                    <a:pt x="19050" y="82544"/>
                  </a:cubicBezTo>
                </a:path>
              </a:pathLst>
            </a:custGeom>
            <a:solidFill>
              <a:srgbClr val="4285F4"/>
            </a:solidFill>
            <a:ln>
              <a:noFill/>
            </a:ln>
          </p:spPr>
        </p:sp>
      </p:grpSp>
      <p:sp>
        <p:nvSpPr>
          <p:cNvPr id="32" name="TextBox 32"/>
          <p:cNvSpPr txBox="1"/>
          <p:nvPr/>
        </p:nvSpPr>
        <p:spPr>
          <a:xfrm>
            <a:off x="4621530" y="2421255"/>
            <a:ext cx="1019461" cy="4267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21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Gemini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635818" y="2790349"/>
            <a:ext cx="1549856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b="1" dirty="0">
                <a:solidFill>
                  <a:srgbClr val="4285F4"/>
                </a:solidFill>
                <a:latin typeface="Arial"/>
                <a:ea typeface="Microsoft YaHei"/>
                <a:cs typeface="Arial"/>
              </a:rPr>
              <a:t>Google · 多模态能力强</a:t>
            </a:r>
          </a:p>
        </p:txBody>
      </p:sp>
      <p:sp>
        <p:nvSpPr>
          <p:cNvPr id="34" name="Line 34"/>
          <p:cNvSpPr/>
          <p:nvPr/>
        </p:nvSpPr>
        <p:spPr>
          <a:xfrm>
            <a:off x="4648200" y="3067050"/>
            <a:ext cx="3009900" cy="9525"/>
          </a:xfrm>
          <a:custGeom>
            <a:avLst/>
            <a:gdLst/>
            <a:ahLst/>
            <a:cxnLst/>
            <a:rect l="l" t="t" r="r" b="b"/>
            <a:pathLst>
              <a:path w="3009900" h="9525">
                <a:moveTo>
                  <a:pt x="0" y="0"/>
                </a:moveTo>
                <a:lnTo>
                  <a:pt x="3009900" y="0"/>
                </a:lnTo>
              </a:path>
            </a:pathLst>
          </a:custGeom>
          <a:noFill/>
          <a:ln w="14288">
            <a:solidFill>
              <a:srgbClr val="F0EDE8"/>
            </a:solidFill>
          </a:ln>
        </p:spPr>
      </p:sp>
      <p:sp>
        <p:nvSpPr>
          <p:cNvPr id="35" name="TextBox 35"/>
          <p:cNvSpPr txBox="1"/>
          <p:nvPr/>
        </p:nvSpPr>
        <p:spPr>
          <a:xfrm>
            <a:off x="4632960" y="3261360"/>
            <a:ext cx="1967103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Google出品，多模态最强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632960" y="3518535"/>
            <a:ext cx="2133600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超长上下文，整本书可分析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632960" y="3775710"/>
            <a:ext cx="1607820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但输出质量波动较大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632960" y="4032885"/>
            <a:ext cx="1984629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缺少Projects和持久记忆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632960" y="4290060"/>
            <a:ext cx="1607820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海外访问有地区限制</a:t>
            </a:r>
          </a:p>
        </p:txBody>
      </p:sp>
      <p:sp>
        <p:nvSpPr>
          <p:cNvPr id="40" name="Rectangle 40"/>
          <p:cNvSpPr/>
          <p:nvPr/>
        </p:nvSpPr>
        <p:spPr>
          <a:xfrm>
            <a:off x="4648200" y="5048250"/>
            <a:ext cx="1143000" cy="285750"/>
          </a:xfrm>
          <a:prstGeom prst="roundRect">
            <a:avLst>
              <a:gd name="adj" fmla="val 26667"/>
            </a:avLst>
          </a:prstGeom>
          <a:solidFill>
            <a:srgbClr val="E8F0FE"/>
          </a:solidFill>
          <a:ln>
            <a:noFill/>
          </a:ln>
        </p:spPr>
      </p:sp>
      <p:sp>
        <p:nvSpPr>
          <p:cNvPr id="41" name="TextBox 41"/>
          <p:cNvSpPr txBox="1"/>
          <p:nvPr/>
        </p:nvSpPr>
        <p:spPr>
          <a:xfrm>
            <a:off x="4908280" y="5133499"/>
            <a:ext cx="622840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b="1" dirty="0">
                <a:solidFill>
                  <a:srgbClr val="4285F4"/>
                </a:solidFill>
                <a:latin typeface="Arial"/>
                <a:ea typeface="Microsoft YaHei"/>
                <a:cs typeface="Arial"/>
              </a:rPr>
              <a:t>质量不稳</a:t>
            </a:r>
          </a:p>
        </p:txBody>
      </p:sp>
      <p:sp>
        <p:nvSpPr>
          <p:cNvPr id="42" name="Rectangle 42"/>
          <p:cNvSpPr/>
          <p:nvPr/>
        </p:nvSpPr>
        <p:spPr>
          <a:xfrm>
            <a:off x="5905500" y="5048250"/>
            <a:ext cx="1143000" cy="285750"/>
          </a:xfrm>
          <a:prstGeom prst="roundRect">
            <a:avLst>
              <a:gd name="adj" fmla="val 26667"/>
            </a:avLst>
          </a:prstGeom>
          <a:solidFill>
            <a:srgbClr val="E8F0FE"/>
          </a:solidFill>
          <a:ln>
            <a:noFill/>
          </a:ln>
        </p:spPr>
      </p:sp>
      <p:sp>
        <p:nvSpPr>
          <p:cNvPr id="43" name="TextBox 43"/>
          <p:cNvSpPr txBox="1"/>
          <p:nvPr/>
        </p:nvSpPr>
        <p:spPr>
          <a:xfrm>
            <a:off x="6090821" y="5133499"/>
            <a:ext cx="772358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b="1" dirty="0">
                <a:solidFill>
                  <a:srgbClr val="4285F4"/>
                </a:solidFill>
                <a:latin typeface="Arial"/>
                <a:ea typeface="Microsoft YaHei"/>
                <a:cs typeface="Arial"/>
              </a:rPr>
              <a:t>缺持久记忆</a:t>
            </a:r>
          </a:p>
        </p:txBody>
      </p:sp>
      <p:sp>
        <p:nvSpPr>
          <p:cNvPr id="44" name="Rectangle 44"/>
          <p:cNvSpPr/>
          <p:nvPr/>
        </p:nvSpPr>
        <p:spPr>
          <a:xfrm>
            <a:off x="8001000" y="1390650"/>
            <a:ext cx="3581400" cy="4762500"/>
          </a:xfrm>
          <a:prstGeom prst="roundRect">
            <a:avLst>
              <a:gd name="adj" fmla="val 4255"/>
            </a:avLst>
          </a:prstGeom>
          <a:solidFill>
            <a:srgbClr val="FFFFFF"/>
          </a:solidFill>
          <a:ln w="9525">
            <a:solidFill>
              <a:srgbClr val="E0D8D0"/>
            </a:solidFill>
          </a:ln>
        </p:spPr>
      </p:sp>
      <p:sp>
        <p:nvSpPr>
          <p:cNvPr id="45" name="Rectangle 45"/>
          <p:cNvSpPr/>
          <p:nvPr/>
        </p:nvSpPr>
        <p:spPr>
          <a:xfrm>
            <a:off x="8001000" y="1390650"/>
            <a:ext cx="3581400" cy="57150"/>
          </a:xfrm>
          <a:prstGeom prst="roundRect">
            <a:avLst>
              <a:gd name="adj" fmla="val 50000"/>
            </a:avLst>
          </a:prstGeom>
          <a:solidFill>
            <a:srgbClr val="3A9E6A"/>
          </a:solidFill>
          <a:ln>
            <a:noFill/>
          </a:ln>
        </p:spPr>
      </p:sp>
      <p:sp>
        <p:nvSpPr>
          <p:cNvPr id="46" name="TextBox 46"/>
          <p:cNvSpPr txBox="1"/>
          <p:nvPr/>
        </p:nvSpPr>
        <p:spPr>
          <a:xfrm>
            <a:off x="10602906" y="1512570"/>
            <a:ext cx="1048074" cy="10972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5400" b="1" dirty="0">
                <a:solidFill>
                  <a:srgbClr val="3A9E6A">
                    <a:alphaMod val="7000"/>
                  </a:srgbClr>
                </a:solidFill>
                <a:latin typeface="Arial"/>
                <a:ea typeface="Microsoft YaHei"/>
                <a:cs typeface="Arial"/>
              </a:rPr>
              <a:t>03</a:t>
            </a:r>
          </a:p>
        </p:txBody>
      </p:sp>
      <p:sp>
        <p:nvSpPr>
          <p:cNvPr id="47" name="Rectangle 47"/>
          <p:cNvSpPr/>
          <p:nvPr/>
        </p:nvSpPr>
        <p:spPr>
          <a:xfrm>
            <a:off x="8343900" y="1657350"/>
            <a:ext cx="609600" cy="609600"/>
          </a:xfrm>
          <a:prstGeom prst="roundRect">
            <a:avLst>
              <a:gd name="adj" fmla="val 21875"/>
            </a:avLst>
          </a:prstGeom>
          <a:solidFill>
            <a:srgbClr val="EAF7F0"/>
          </a:solidFill>
          <a:ln>
            <a:noFill/>
          </a:ln>
        </p:spPr>
      </p:sp>
      <p:sp>
        <p:nvSpPr>
          <p:cNvPr id="48" name="Freeform 48"/>
          <p:cNvSpPr/>
          <p:nvPr/>
        </p:nvSpPr>
        <p:spPr>
          <a:xfrm>
            <a:off x="8495437" y="1771650"/>
            <a:ext cx="306525" cy="388068"/>
          </a:xfrm>
          <a:custGeom>
            <a:avLst/>
            <a:gdLst/>
            <a:ahLst/>
            <a:cxnLst/>
            <a:rect l="l" t="t" r="r" b="b"/>
            <a:pathLst>
              <a:path w="306525" h="388068">
                <a:moveTo>
                  <a:pt x="172313" y="0"/>
                </a:moveTo>
                <a:lnTo>
                  <a:pt x="172655" y="19"/>
                </a:lnTo>
                <a:lnTo>
                  <a:pt x="172960" y="38"/>
                </a:lnTo>
                <a:lnTo>
                  <a:pt x="174541" y="133"/>
                </a:lnTo>
                <a:lnTo>
                  <a:pt x="174751" y="171"/>
                </a:lnTo>
                <a:lnTo>
                  <a:pt x="174960" y="171"/>
                </a:lnTo>
                <a:lnTo>
                  <a:pt x="175684" y="343"/>
                </a:lnTo>
                <a:lnTo>
                  <a:pt x="176675" y="495"/>
                </a:lnTo>
                <a:lnTo>
                  <a:pt x="176980" y="610"/>
                </a:lnTo>
                <a:lnTo>
                  <a:pt x="177189" y="629"/>
                </a:lnTo>
                <a:lnTo>
                  <a:pt x="177742" y="838"/>
                </a:lnTo>
                <a:lnTo>
                  <a:pt x="178732" y="1105"/>
                </a:lnTo>
                <a:lnTo>
                  <a:pt x="179094" y="1276"/>
                </a:lnTo>
                <a:lnTo>
                  <a:pt x="179380" y="1353"/>
                </a:lnTo>
                <a:lnTo>
                  <a:pt x="179913" y="1619"/>
                </a:lnTo>
                <a:lnTo>
                  <a:pt x="180675" y="1943"/>
                </a:lnTo>
                <a:lnTo>
                  <a:pt x="181076" y="2172"/>
                </a:lnTo>
                <a:lnTo>
                  <a:pt x="181495" y="2362"/>
                </a:lnTo>
                <a:lnTo>
                  <a:pt x="181933" y="2648"/>
                </a:lnTo>
                <a:lnTo>
                  <a:pt x="182523" y="2972"/>
                </a:lnTo>
                <a:lnTo>
                  <a:pt x="183171" y="3429"/>
                </a:lnTo>
                <a:lnTo>
                  <a:pt x="183514" y="3639"/>
                </a:lnTo>
                <a:lnTo>
                  <a:pt x="183762" y="3867"/>
                </a:lnTo>
                <a:lnTo>
                  <a:pt x="184219" y="4191"/>
                </a:lnTo>
                <a:lnTo>
                  <a:pt x="184943" y="4839"/>
                </a:lnTo>
                <a:lnTo>
                  <a:pt x="185362" y="5163"/>
                </a:lnTo>
                <a:lnTo>
                  <a:pt x="185514" y="5353"/>
                </a:lnTo>
                <a:lnTo>
                  <a:pt x="185781" y="5582"/>
                </a:lnTo>
                <a:lnTo>
                  <a:pt x="186467" y="6363"/>
                </a:lnTo>
                <a:lnTo>
                  <a:pt x="186962" y="6877"/>
                </a:lnTo>
                <a:lnTo>
                  <a:pt x="187076" y="7049"/>
                </a:lnTo>
                <a:cubicBezTo>
                  <a:pt x="189362" y="9849"/>
                  <a:pt x="190810" y="13183"/>
                  <a:pt x="191229" y="16821"/>
                </a:cubicBezTo>
                <a:lnTo>
                  <a:pt x="191248" y="17050"/>
                </a:lnTo>
                <a:lnTo>
                  <a:pt x="191286" y="17831"/>
                </a:lnTo>
                <a:lnTo>
                  <a:pt x="191363" y="19050"/>
                </a:lnTo>
                <a:lnTo>
                  <a:pt x="191363" y="133350"/>
                </a:lnTo>
                <a:lnTo>
                  <a:pt x="286613" y="133350"/>
                </a:lnTo>
                <a:cubicBezTo>
                  <a:pt x="293407" y="133348"/>
                  <a:pt x="299689" y="136966"/>
                  <a:pt x="303097" y="142844"/>
                </a:cubicBezTo>
                <a:cubicBezTo>
                  <a:pt x="306506" y="148723"/>
                  <a:pt x="306525" y="155971"/>
                  <a:pt x="303148" y="161868"/>
                </a:cubicBezTo>
                <a:lnTo>
                  <a:pt x="302005" y="163601"/>
                </a:lnTo>
                <a:lnTo>
                  <a:pt x="149605" y="373151"/>
                </a:lnTo>
                <a:cubicBezTo>
                  <a:pt x="138785" y="388068"/>
                  <a:pt x="115163" y="380390"/>
                  <a:pt x="115163" y="361950"/>
                </a:cubicBezTo>
                <a:lnTo>
                  <a:pt x="115163" y="247650"/>
                </a:lnTo>
                <a:lnTo>
                  <a:pt x="19913" y="247650"/>
                </a:lnTo>
                <a:cubicBezTo>
                  <a:pt x="13118" y="247652"/>
                  <a:pt x="6836" y="244034"/>
                  <a:pt x="3428" y="238156"/>
                </a:cubicBezTo>
                <a:cubicBezTo>
                  <a:pt x="19" y="232277"/>
                  <a:pt x="0" y="225029"/>
                  <a:pt x="3377" y="219132"/>
                </a:cubicBezTo>
                <a:lnTo>
                  <a:pt x="4520" y="217399"/>
                </a:lnTo>
                <a:lnTo>
                  <a:pt x="156920" y="7849"/>
                </a:lnTo>
                <a:lnTo>
                  <a:pt x="157111" y="7601"/>
                </a:lnTo>
                <a:lnTo>
                  <a:pt x="157454" y="7144"/>
                </a:lnTo>
                <a:lnTo>
                  <a:pt x="158082" y="6420"/>
                </a:lnTo>
                <a:lnTo>
                  <a:pt x="158425" y="6001"/>
                </a:lnTo>
                <a:lnTo>
                  <a:pt x="158597" y="5848"/>
                </a:lnTo>
                <a:lnTo>
                  <a:pt x="158844" y="5582"/>
                </a:lnTo>
                <a:lnTo>
                  <a:pt x="159606" y="4896"/>
                </a:lnTo>
                <a:lnTo>
                  <a:pt x="160140" y="4401"/>
                </a:lnTo>
                <a:lnTo>
                  <a:pt x="160292" y="4286"/>
                </a:lnTo>
                <a:cubicBezTo>
                  <a:pt x="162525" y="2459"/>
                  <a:pt x="165143" y="1163"/>
                  <a:pt x="167950" y="495"/>
                </a:cubicBezTo>
                <a:lnTo>
                  <a:pt x="168160" y="476"/>
                </a:lnTo>
                <a:lnTo>
                  <a:pt x="168674" y="381"/>
                </a:lnTo>
                <a:lnTo>
                  <a:pt x="170084" y="133"/>
                </a:lnTo>
                <a:lnTo>
                  <a:pt x="170293" y="114"/>
                </a:lnTo>
                <a:lnTo>
                  <a:pt x="171074" y="76"/>
                </a:lnTo>
                <a:close/>
              </a:path>
            </a:pathLst>
          </a:custGeom>
          <a:solidFill>
            <a:srgbClr val="3A9E6A"/>
          </a:solidFill>
          <a:ln>
            <a:noFill/>
          </a:ln>
        </p:spPr>
      </p:sp>
      <p:sp>
        <p:nvSpPr>
          <p:cNvPr id="49" name="TextBox 49"/>
          <p:cNvSpPr txBox="1"/>
          <p:nvPr/>
        </p:nvSpPr>
        <p:spPr>
          <a:xfrm>
            <a:off x="8317230" y="2421255"/>
            <a:ext cx="1470317" cy="4267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21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DeepSeek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8331518" y="2790349"/>
            <a:ext cx="1392861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75" b="1" dirty="0">
                <a:solidFill>
                  <a:srgbClr val="3A9E6A"/>
                </a:solidFill>
                <a:latin typeface="Arial"/>
                <a:ea typeface="Microsoft YaHei"/>
                <a:cs typeface="Arial"/>
              </a:rPr>
              <a:t>深度求索 · 开源黑马</a:t>
            </a:r>
          </a:p>
        </p:txBody>
      </p:sp>
      <p:sp>
        <p:nvSpPr>
          <p:cNvPr id="51" name="Line 51"/>
          <p:cNvSpPr/>
          <p:nvPr/>
        </p:nvSpPr>
        <p:spPr>
          <a:xfrm>
            <a:off x="8343900" y="3067050"/>
            <a:ext cx="3009900" cy="9525"/>
          </a:xfrm>
          <a:custGeom>
            <a:avLst/>
            <a:gdLst/>
            <a:ahLst/>
            <a:cxnLst/>
            <a:rect l="l" t="t" r="r" b="b"/>
            <a:pathLst>
              <a:path w="3009900" h="9525">
                <a:moveTo>
                  <a:pt x="0" y="0"/>
                </a:moveTo>
                <a:lnTo>
                  <a:pt x="3009900" y="0"/>
                </a:lnTo>
              </a:path>
            </a:pathLst>
          </a:custGeom>
          <a:noFill/>
          <a:ln w="14288">
            <a:solidFill>
              <a:srgbClr val="F0EDE8"/>
            </a:solidFill>
          </a:ln>
        </p:spPr>
      </p:sp>
      <p:sp>
        <p:nvSpPr>
          <p:cNvPr id="52" name="TextBox 52"/>
          <p:cNvSpPr txBox="1"/>
          <p:nvPr/>
        </p:nvSpPr>
        <p:spPr>
          <a:xfrm>
            <a:off x="8328660" y="3261360"/>
            <a:ext cx="1958340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推理能力超强，性价比高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8328660" y="3518535"/>
            <a:ext cx="1958340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开源免费，适合技术用户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8328660" y="3775710"/>
            <a:ext cx="1809369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缺少工作流和Projects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8328660" y="4032885"/>
            <a:ext cx="2133600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无持久记忆，每次重新开始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8328660" y="4290060"/>
            <a:ext cx="2133600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数据隐私对海外用户有顾虑</a:t>
            </a:r>
          </a:p>
        </p:txBody>
      </p:sp>
      <p:sp>
        <p:nvSpPr>
          <p:cNvPr id="57" name="Rectangle 57"/>
          <p:cNvSpPr/>
          <p:nvPr/>
        </p:nvSpPr>
        <p:spPr>
          <a:xfrm>
            <a:off x="8343900" y="5048250"/>
            <a:ext cx="1143000" cy="285750"/>
          </a:xfrm>
          <a:prstGeom prst="roundRect">
            <a:avLst>
              <a:gd name="adj" fmla="val 26667"/>
            </a:avLst>
          </a:prstGeom>
          <a:solidFill>
            <a:srgbClr val="EAF7F0"/>
          </a:solidFill>
          <a:ln>
            <a:noFill/>
          </a:ln>
        </p:spPr>
      </p:sp>
      <p:sp>
        <p:nvSpPr>
          <p:cNvPr id="58" name="TextBox 58"/>
          <p:cNvSpPr txBox="1"/>
          <p:nvPr/>
        </p:nvSpPr>
        <p:spPr>
          <a:xfrm>
            <a:off x="8603980" y="5133499"/>
            <a:ext cx="622840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b="1" dirty="0">
                <a:solidFill>
                  <a:srgbClr val="3A9E6A"/>
                </a:solidFill>
                <a:latin typeface="Arial"/>
                <a:ea typeface="Microsoft YaHei"/>
                <a:cs typeface="Arial"/>
              </a:rPr>
              <a:t>缺工作流</a:t>
            </a:r>
          </a:p>
        </p:txBody>
      </p:sp>
      <p:sp>
        <p:nvSpPr>
          <p:cNvPr id="59" name="Rectangle 59"/>
          <p:cNvSpPr/>
          <p:nvPr/>
        </p:nvSpPr>
        <p:spPr>
          <a:xfrm>
            <a:off x="9601200" y="5048250"/>
            <a:ext cx="1143000" cy="285750"/>
          </a:xfrm>
          <a:prstGeom prst="roundRect">
            <a:avLst>
              <a:gd name="adj" fmla="val 26667"/>
            </a:avLst>
          </a:prstGeom>
          <a:solidFill>
            <a:srgbClr val="EAF7F0"/>
          </a:solidFill>
          <a:ln>
            <a:noFill/>
          </a:ln>
        </p:spPr>
      </p:sp>
      <p:sp>
        <p:nvSpPr>
          <p:cNvPr id="60" name="TextBox 60"/>
          <p:cNvSpPr txBox="1"/>
          <p:nvPr/>
        </p:nvSpPr>
        <p:spPr>
          <a:xfrm>
            <a:off x="9786521" y="5133499"/>
            <a:ext cx="772358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b="1" dirty="0">
                <a:solidFill>
                  <a:srgbClr val="3A9E6A"/>
                </a:solidFill>
                <a:latin typeface="Arial"/>
                <a:ea typeface="Microsoft YaHei"/>
                <a:cs typeface="Arial"/>
              </a:rPr>
              <a:t>记忆持久弱</a:t>
            </a:r>
          </a:p>
        </p:txBody>
      </p:sp>
      <p:sp>
        <p:nvSpPr>
          <p:cNvPr id="61" name="Rectangle 61"/>
          <p:cNvSpPr/>
          <p:nvPr/>
        </p:nvSpPr>
        <p:spPr>
          <a:xfrm>
            <a:off x="609600" y="6343650"/>
            <a:ext cx="10972800" cy="381000"/>
          </a:xfrm>
          <a:prstGeom prst="roundRect">
            <a:avLst>
              <a:gd name="adj" fmla="val 25000"/>
            </a:avLst>
          </a:prstGeom>
          <a:solidFill>
            <a:srgbClr val="F0EDE8"/>
          </a:solidFill>
          <a:ln>
            <a:noFill/>
          </a:ln>
        </p:spPr>
      </p:sp>
      <p:sp>
        <p:nvSpPr>
          <p:cNvPr id="62" name="Freeform 62"/>
          <p:cNvSpPr/>
          <p:nvPr/>
        </p:nvSpPr>
        <p:spPr>
          <a:xfrm>
            <a:off x="822325" y="6465561"/>
            <a:ext cx="219814" cy="194319"/>
          </a:xfrm>
          <a:custGeom>
            <a:avLst/>
            <a:gdLst/>
            <a:ahLst/>
            <a:cxnLst/>
            <a:rect l="l" t="t" r="r" b="b"/>
            <a:pathLst>
              <a:path w="219814" h="194319">
                <a:moveTo>
                  <a:pt x="112114" y="4196"/>
                </a:moveTo>
                <a:cubicBezTo>
                  <a:pt x="104688" y="7996"/>
                  <a:pt x="100014" y="15635"/>
                  <a:pt x="100012" y="23977"/>
                </a:cubicBezTo>
                <a:lnTo>
                  <a:pt x="100001" y="52714"/>
                </a:lnTo>
                <a:lnTo>
                  <a:pt x="22225" y="52714"/>
                </a:lnTo>
                <a:cubicBezTo>
                  <a:pt x="9950" y="52714"/>
                  <a:pt x="0" y="62664"/>
                  <a:pt x="0" y="74939"/>
                </a:cubicBezTo>
                <a:lnTo>
                  <a:pt x="0" y="119389"/>
                </a:lnTo>
                <a:lnTo>
                  <a:pt x="56" y="121056"/>
                </a:lnTo>
                <a:cubicBezTo>
                  <a:pt x="928" y="132653"/>
                  <a:pt x="10594" y="141617"/>
                  <a:pt x="22225" y="141614"/>
                </a:cubicBezTo>
                <a:lnTo>
                  <a:pt x="100001" y="141603"/>
                </a:lnTo>
                <a:lnTo>
                  <a:pt x="100012" y="170351"/>
                </a:lnTo>
                <a:cubicBezTo>
                  <a:pt x="100014" y="179338"/>
                  <a:pt x="105429" y="187440"/>
                  <a:pt x="113733" y="190879"/>
                </a:cubicBezTo>
                <a:cubicBezTo>
                  <a:pt x="122037" y="194319"/>
                  <a:pt x="131594" y="192418"/>
                  <a:pt x="137951" y="186064"/>
                </a:cubicBezTo>
                <a:lnTo>
                  <a:pt x="211138" y="112877"/>
                </a:lnTo>
                <a:cubicBezTo>
                  <a:pt x="219814" y="104198"/>
                  <a:pt x="219814" y="90129"/>
                  <a:pt x="211138" y="81451"/>
                </a:cubicBezTo>
                <a:lnTo>
                  <a:pt x="137951" y="8264"/>
                </a:lnTo>
                <a:cubicBezTo>
                  <a:pt x="131595" y="1904"/>
                  <a:pt x="122033" y="0"/>
                  <a:pt x="113725" y="3441"/>
                </a:cubicBezTo>
                <a:lnTo>
                  <a:pt x="112114" y="4196"/>
                </a:lnTo>
                <a:close/>
              </a:path>
            </a:pathLst>
          </a:custGeom>
          <a:solidFill>
            <a:srgbClr val="C96133"/>
          </a:solidFill>
          <a:ln>
            <a:noFill/>
          </a:ln>
        </p:spPr>
      </p:sp>
      <p:sp>
        <p:nvSpPr>
          <p:cNvPr id="63" name="TextBox 63"/>
          <p:cNvSpPr txBox="1"/>
          <p:nvPr/>
        </p:nvSpPr>
        <p:spPr>
          <a:xfrm>
            <a:off x="1203960" y="6452235"/>
            <a:ext cx="6234684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三者各有所长，但都缺一个关键特性——持续记忆 + 自动化工作流 + 真实文件交付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1400377" y="6687502"/>
            <a:ext cx="195358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105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03</a:t>
            </a:r>
          </a:p>
        </p:txBody>
      </p:sp>
    </p:spTree>
  </p:cSld>
  <p:clrMapOvr>
    <a:masterClrMapping/>
  </p:clrMapOvr>
  <p:transition xmlns:p14="http://schemas.microsoft.com/office/powerpoint/2010/main" p14:dur="4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>
            <a:noFill/>
          </a:ln>
        </p:spPr>
      </p:sp>
      <p:pic>
        <p:nvPicPr>
          <p:cNvPr id="3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023" y="95250"/>
            <a:ext cx="606053" cy="838200"/>
          </a:xfrm>
          <a:prstGeom prst="rect">
            <a:avLst/>
          </a:prstGeom>
        </p:spPr>
      </p:pic>
      <p:sp>
        <p:nvSpPr>
          <p:cNvPr id="4" name="Rectangle 4"/>
          <p:cNvSpPr/>
          <p:nvPr/>
        </p:nvSpPr>
        <p:spPr>
          <a:xfrm>
            <a:off x="609600" y="342900"/>
            <a:ext cx="47625" cy="495300"/>
          </a:xfrm>
          <a:prstGeom prst="roundRect">
            <a:avLst>
              <a:gd name="adj" fmla="val 4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5" name="TextBox 5"/>
          <p:cNvSpPr txBox="1"/>
          <p:nvPr/>
        </p:nvSpPr>
        <p:spPr>
          <a:xfrm>
            <a:off x="765810" y="337185"/>
            <a:ext cx="4768067" cy="548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27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Claude 套件有什么不同？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4860" y="746760"/>
            <a:ext cx="4962296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b="1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THREE-PRODUCT SUITE · CLAUDE · COWORK · CLAUDE CODE</a:t>
            </a:r>
          </a:p>
        </p:txBody>
      </p:sp>
      <p:sp>
        <p:nvSpPr>
          <p:cNvPr id="7" name="Line 7"/>
          <p:cNvSpPr/>
          <p:nvPr/>
        </p:nvSpPr>
        <p:spPr>
          <a:xfrm>
            <a:off x="609600" y="1047750"/>
            <a:ext cx="10972800" cy="9525"/>
          </a:xfrm>
          <a:custGeom>
            <a:avLst/>
            <a:gdLst/>
            <a:ahLst/>
            <a:cxnLst/>
            <a:rect l="l" t="t" r="r" b="b"/>
            <a:pathLst>
              <a:path w="10972800" h="9525">
                <a:moveTo>
                  <a:pt x="0" y="0"/>
                </a:moveTo>
                <a:lnTo>
                  <a:pt x="10972800" y="0"/>
                </a:lnTo>
              </a:path>
            </a:pathLst>
          </a:custGeom>
          <a:noFill/>
          <a:ln w="14288">
            <a:solidFill>
              <a:srgbClr val="E0D8D0"/>
            </a:solidFill>
          </a:ln>
        </p:spPr>
      </p:sp>
      <p:grpSp>
        <p:nvGrpSpPr>
          <p:cNvPr id="18" name="Group 18"/>
          <p:cNvGrpSpPr/>
          <p:nvPr/>
        </p:nvGrpSpPr>
        <p:grpSpPr>
          <a:xfrm>
            <a:off x="609600" y="3476149"/>
            <a:ext cx="3429000" cy="2543651"/>
            <a:chOff x="609600" y="3476149"/>
            <a:chExt cx="3429000" cy="2543651"/>
          </a:xfrm>
        </p:grpSpPr>
        <p:sp>
          <p:nvSpPr>
            <p:cNvPr id="8" name="TextBox 8"/>
            <p:cNvSpPr txBox="1"/>
            <p:nvPr/>
          </p:nvSpPr>
          <p:spPr>
            <a:xfrm>
              <a:off x="1949135" y="3476149"/>
              <a:ext cx="749931" cy="1981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ctr"/>
              <a:r>
                <a:rPr lang="zh-CN" sz="975" b="1" dirty="0">
                  <a:solidFill>
                    <a:srgbClr val="C96133"/>
                  </a:solidFill>
                  <a:latin typeface="Arial"/>
                  <a:ea typeface="Microsoft YaHei"/>
                  <a:cs typeface="Arial"/>
                </a:rPr>
                <a:t>① 对话基础</a:t>
              </a:r>
            </a:p>
          </p:txBody>
        </p:sp>
        <p:sp>
          <p:nvSpPr>
            <p:cNvPr id="9" name="Rectangle 9"/>
            <p:cNvSpPr/>
            <p:nvPr/>
          </p:nvSpPr>
          <p:spPr>
            <a:xfrm>
              <a:off x="609600" y="3733800"/>
              <a:ext cx="3429000" cy="22860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9525">
              <a:solidFill>
                <a:srgbClr val="E8D5C8"/>
              </a:solidFill>
            </a:ln>
          </p:spPr>
        </p:sp>
        <p:sp>
          <p:nvSpPr>
            <p:cNvPr id="10" name="Rectangle 10"/>
            <p:cNvSpPr/>
            <p:nvPr/>
          </p:nvSpPr>
          <p:spPr>
            <a:xfrm>
              <a:off x="609600" y="3714750"/>
              <a:ext cx="3429000" cy="47625"/>
            </a:xfrm>
            <a:prstGeom prst="roundRect">
              <a:avLst>
                <a:gd name="adj" fmla="val 50000"/>
              </a:avLst>
            </a:prstGeom>
            <a:solidFill>
              <a:srgbClr val="C96133"/>
            </a:solidFill>
            <a:ln>
              <a:noFill/>
            </a:ln>
          </p:spPr>
        </p:sp>
        <p:sp>
          <p:nvSpPr>
            <p:cNvPr id="11" name="Rectangle 11"/>
            <p:cNvSpPr/>
            <p:nvPr/>
          </p:nvSpPr>
          <p:spPr>
            <a:xfrm>
              <a:off x="762000" y="3876675"/>
              <a:ext cx="1123950" cy="209550"/>
            </a:xfrm>
            <a:prstGeom prst="roundRect">
              <a:avLst>
                <a:gd name="adj" fmla="val 50000"/>
              </a:avLst>
            </a:prstGeom>
            <a:solidFill>
              <a:srgbClr val="FDF1EB"/>
            </a:solidFill>
            <a:ln>
              <a:noFill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111" y="3914299"/>
              <a:ext cx="1123727" cy="1981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ctr"/>
              <a:r>
                <a:rPr lang="zh-CN" sz="975" b="1" dirty="0">
                  <a:solidFill>
                    <a:srgbClr val="C96133"/>
                  </a:solidFill>
                  <a:latin typeface="Arial"/>
                  <a:ea typeface="Microsoft YaHei"/>
                  <a:cs typeface="Arial"/>
                </a:rPr>
                <a:t>Claude 对话助手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43902" y="4208621"/>
              <a:ext cx="1128832" cy="2895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425" b="1" dirty="0">
                  <a:solidFill>
                    <a:srgbClr val="1E1E1E"/>
                  </a:solidFill>
                  <a:latin typeface="Arial"/>
                  <a:ea typeface="Microsoft YaHei"/>
                  <a:cs typeface="Arial"/>
                </a:rPr>
                <a:t>超长上下文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43902" y="4437221"/>
              <a:ext cx="1347359" cy="2895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425" b="1" dirty="0">
                  <a:solidFill>
                    <a:srgbClr val="1E1E1E"/>
                  </a:solidFill>
                  <a:latin typeface="Arial"/>
                  <a:ea typeface="Microsoft YaHei"/>
                  <a:cs typeface="Arial"/>
                </a:rPr>
                <a:t>精准指令遵循</a:t>
              </a:r>
            </a:p>
          </p:txBody>
        </p:sp>
        <p:sp>
          <p:nvSpPr>
            <p:cNvPr id="15" name="Line 15"/>
            <p:cNvSpPr/>
            <p:nvPr/>
          </p:nvSpPr>
          <p:spPr>
            <a:xfrm>
              <a:off x="762000" y="4724400"/>
              <a:ext cx="3124200" cy="9525"/>
            </a:xfrm>
            <a:custGeom>
              <a:avLst/>
              <a:gdLst/>
              <a:ahLst/>
              <a:cxnLst/>
              <a:rect l="l" t="t" r="r" b="b"/>
              <a:pathLst>
                <a:path w="3124200" h="9525">
                  <a:moveTo>
                    <a:pt x="0" y="0"/>
                  </a:moveTo>
                  <a:lnTo>
                    <a:pt x="3124200" y="0"/>
                  </a:lnTo>
                </a:path>
              </a:pathLst>
            </a:custGeom>
            <a:noFill/>
            <a:ln w="9525">
              <a:solidFill>
                <a:srgbClr val="F0EDE8"/>
              </a:solidFill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48665" y="4801552"/>
              <a:ext cx="2319290" cy="2133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050" dirty="0">
                  <a:solidFill>
                    <a:srgbClr val="5A5A5A"/>
                  </a:solidFill>
                  <a:latin typeface="Arial"/>
                  <a:ea typeface="Microsoft YaHei"/>
                  <a:cs typeface="Arial"/>
                </a:rPr>
                <a:t>200k tokens · 整本书放进来分析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48665" y="5011102"/>
              <a:ext cx="1560195" cy="2133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050" dirty="0">
                  <a:solidFill>
                    <a:srgbClr val="5A5A5A"/>
                  </a:solidFill>
                  <a:latin typeface="Arial"/>
                  <a:ea typeface="Microsoft YaHei"/>
                  <a:cs typeface="Arial"/>
                </a:rPr>
                <a:t>指令遵循准确，不跑偏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027575" y="2927032"/>
            <a:ext cx="174450" cy="3352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650" dirty="0">
                <a:solidFill>
                  <a:srgbClr val="BDBDBD"/>
                </a:solidFill>
                <a:latin typeface="Arial"/>
                <a:ea typeface="Microsoft YaHei"/>
                <a:cs typeface="Arial"/>
              </a:rPr>
              <a:t>→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4191000" y="2047399"/>
            <a:ext cx="3429000" cy="2543651"/>
            <a:chOff x="4191000" y="2047399"/>
            <a:chExt cx="3429000" cy="2543651"/>
          </a:xfrm>
        </p:grpSpPr>
        <p:sp>
          <p:nvSpPr>
            <p:cNvPr id="20" name="TextBox 20"/>
            <p:cNvSpPr txBox="1"/>
            <p:nvPr/>
          </p:nvSpPr>
          <p:spPr>
            <a:xfrm>
              <a:off x="5455775" y="2047399"/>
              <a:ext cx="899449" cy="1981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ctr"/>
              <a:r>
                <a:rPr lang="zh-CN" sz="975" b="1" dirty="0">
                  <a:solidFill>
                    <a:srgbClr val="3D7DE4"/>
                  </a:solidFill>
                  <a:latin typeface="Arial"/>
                  <a:ea typeface="Microsoft YaHei"/>
                  <a:cs typeface="Arial"/>
                </a:rPr>
                <a:t>② 工作流升级</a:t>
              </a:r>
            </a:p>
          </p:txBody>
        </p:sp>
        <p:sp>
          <p:nvSpPr>
            <p:cNvPr id="21" name="Rectangle 21"/>
            <p:cNvSpPr/>
            <p:nvPr/>
          </p:nvSpPr>
          <p:spPr>
            <a:xfrm>
              <a:off x="4191000" y="2305050"/>
              <a:ext cx="3429000" cy="22860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9525">
              <a:solidFill>
                <a:srgbClr val="C8D8F5"/>
              </a:solidFill>
            </a:ln>
          </p:spPr>
        </p:sp>
        <p:sp>
          <p:nvSpPr>
            <p:cNvPr id="22" name="Rectangle 22"/>
            <p:cNvSpPr/>
            <p:nvPr/>
          </p:nvSpPr>
          <p:spPr>
            <a:xfrm>
              <a:off x="4191000" y="2286000"/>
              <a:ext cx="3429000" cy="47625"/>
            </a:xfrm>
            <a:prstGeom prst="roundRect">
              <a:avLst>
                <a:gd name="adj" fmla="val 50000"/>
              </a:avLst>
            </a:prstGeom>
            <a:solidFill>
              <a:srgbClr val="3D7DE4"/>
            </a:solidFill>
            <a:ln>
              <a:noFill/>
            </a:ln>
          </p:spPr>
        </p:sp>
        <p:sp>
          <p:nvSpPr>
            <p:cNvPr id="23" name="Rectangle 23"/>
            <p:cNvSpPr/>
            <p:nvPr/>
          </p:nvSpPr>
          <p:spPr>
            <a:xfrm>
              <a:off x="4343400" y="2447925"/>
              <a:ext cx="1047750" cy="209550"/>
            </a:xfrm>
            <a:prstGeom prst="roundRect">
              <a:avLst>
                <a:gd name="adj" fmla="val 50000"/>
              </a:avLst>
            </a:prstGeom>
            <a:solidFill>
              <a:srgbClr val="EDF2FC"/>
            </a:solidFill>
            <a:ln>
              <a:noFill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4346529" y="2485549"/>
              <a:ext cx="1041492" cy="1981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ctr"/>
              <a:r>
                <a:rPr lang="zh-CN" sz="975" b="1" dirty="0">
                  <a:solidFill>
                    <a:srgbClr val="3D7DE4"/>
                  </a:solidFill>
                  <a:latin typeface="Arial"/>
                  <a:ea typeface="Microsoft YaHei"/>
                  <a:cs typeface="Arial"/>
                </a:rPr>
                <a:t>Cowork 工作流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4325302" y="2779871"/>
              <a:ext cx="1784414" cy="2895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425" b="1" dirty="0">
                  <a:solidFill>
                    <a:srgbClr val="1E1E1E"/>
                  </a:solidFill>
                  <a:latin typeface="Arial"/>
                  <a:ea typeface="Microsoft YaHei"/>
                  <a:cs typeface="Arial"/>
                </a:rPr>
                <a:t>重复工作流自动化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4325302" y="3008471"/>
              <a:ext cx="1423843" cy="2895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425" b="1" dirty="0">
                  <a:solidFill>
                    <a:srgbClr val="1E1E1E"/>
                  </a:solidFill>
                  <a:latin typeface="Arial"/>
                  <a:ea typeface="Microsoft YaHei"/>
                  <a:cs typeface="Arial"/>
                </a:rPr>
                <a:t>多 Agent 协同</a:t>
              </a:r>
            </a:p>
          </p:txBody>
        </p:sp>
        <p:sp>
          <p:nvSpPr>
            <p:cNvPr id="27" name="Line 27"/>
            <p:cNvSpPr/>
            <p:nvPr/>
          </p:nvSpPr>
          <p:spPr>
            <a:xfrm>
              <a:off x="4343400" y="3295650"/>
              <a:ext cx="3124200" cy="9525"/>
            </a:xfrm>
            <a:custGeom>
              <a:avLst/>
              <a:gdLst/>
              <a:ahLst/>
              <a:cxnLst/>
              <a:rect l="l" t="t" r="r" b="b"/>
              <a:pathLst>
                <a:path w="3124200" h="9525">
                  <a:moveTo>
                    <a:pt x="0" y="0"/>
                  </a:moveTo>
                  <a:lnTo>
                    <a:pt x="3124200" y="0"/>
                  </a:lnTo>
                </a:path>
              </a:pathLst>
            </a:custGeom>
            <a:noFill/>
            <a:ln w="9525">
              <a:solidFill>
                <a:srgbClr val="E8EEF9"/>
              </a:solidFill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4330065" y="3372802"/>
              <a:ext cx="2257949" cy="2133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050" dirty="0">
                  <a:solidFill>
                    <a:srgbClr val="5A5A5A"/>
                  </a:solidFill>
                  <a:latin typeface="Arial"/>
                  <a:ea typeface="Microsoft YaHei"/>
                  <a:cs typeface="Arial"/>
                </a:rPr>
                <a:t>批量处理 JD → 自动评分输出文件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4330065" y="3582352"/>
              <a:ext cx="1866900" cy="2133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050" dirty="0">
                  <a:solidFill>
                    <a:srgbClr val="5A5A5A"/>
                  </a:solidFill>
                  <a:latin typeface="Arial"/>
                  <a:ea typeface="Microsoft YaHei"/>
                  <a:cs typeface="Arial"/>
                </a:rPr>
                <a:t>手机发任务，电脑自动执行</a:t>
              </a: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7608975" y="1879282"/>
            <a:ext cx="174450" cy="3352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650" dirty="0">
                <a:solidFill>
                  <a:srgbClr val="BDBDBD"/>
                </a:solidFill>
                <a:latin typeface="Arial"/>
                <a:ea typeface="Microsoft YaHei"/>
                <a:cs typeface="Arial"/>
              </a:rPr>
              <a:t>→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7772400" y="999649"/>
            <a:ext cx="3429000" cy="2543651"/>
            <a:chOff x="7772400" y="999649"/>
            <a:chExt cx="3429000" cy="2543651"/>
          </a:xfrm>
        </p:grpSpPr>
        <p:sp>
          <p:nvSpPr>
            <p:cNvPr id="32" name="TextBox 32"/>
            <p:cNvSpPr txBox="1"/>
            <p:nvPr/>
          </p:nvSpPr>
          <p:spPr>
            <a:xfrm>
              <a:off x="9111935" y="999649"/>
              <a:ext cx="749931" cy="1981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ctr"/>
              <a:r>
                <a:rPr lang="zh-CN" sz="975" b="1" dirty="0">
                  <a:solidFill>
                    <a:srgbClr val="3A9E6A"/>
                  </a:solidFill>
                  <a:latin typeface="Arial"/>
                  <a:ea typeface="Microsoft YaHei"/>
                  <a:cs typeface="Arial"/>
                </a:rPr>
                <a:t>③ 深度定制</a:t>
              </a:r>
            </a:p>
          </p:txBody>
        </p:sp>
        <p:sp>
          <p:nvSpPr>
            <p:cNvPr id="33" name="Rectangle 33"/>
            <p:cNvSpPr/>
            <p:nvPr/>
          </p:nvSpPr>
          <p:spPr>
            <a:xfrm>
              <a:off x="7772400" y="1257300"/>
              <a:ext cx="3429000" cy="22860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9525">
              <a:solidFill>
                <a:srgbClr val="C0E4D3"/>
              </a:solidFill>
            </a:ln>
          </p:spPr>
        </p:sp>
        <p:sp>
          <p:nvSpPr>
            <p:cNvPr id="34" name="Rectangle 34"/>
            <p:cNvSpPr/>
            <p:nvPr/>
          </p:nvSpPr>
          <p:spPr>
            <a:xfrm>
              <a:off x="7772400" y="1238250"/>
              <a:ext cx="3429000" cy="47625"/>
            </a:xfrm>
            <a:prstGeom prst="roundRect">
              <a:avLst>
                <a:gd name="adj" fmla="val 50000"/>
              </a:avLst>
            </a:prstGeom>
            <a:solidFill>
              <a:srgbClr val="3A9E6A"/>
            </a:solidFill>
            <a:ln>
              <a:noFill/>
            </a:ln>
          </p:spPr>
        </p:sp>
        <p:sp>
          <p:nvSpPr>
            <p:cNvPr id="35" name="Rectangle 35"/>
            <p:cNvSpPr/>
            <p:nvPr/>
          </p:nvSpPr>
          <p:spPr>
            <a:xfrm>
              <a:off x="7924800" y="1400175"/>
              <a:ext cx="952500" cy="209550"/>
            </a:xfrm>
            <a:prstGeom prst="roundRect">
              <a:avLst>
                <a:gd name="adj" fmla="val 50000"/>
              </a:avLst>
            </a:prstGeom>
            <a:solidFill>
              <a:srgbClr val="EAF7F0"/>
            </a:solidFill>
            <a:ln>
              <a:noFill/>
            </a:ln>
          </p:spPr>
        </p:sp>
        <p:sp>
          <p:nvSpPr>
            <p:cNvPr id="36" name="TextBox 36"/>
            <p:cNvSpPr txBox="1"/>
            <p:nvPr/>
          </p:nvSpPr>
          <p:spPr>
            <a:xfrm>
              <a:off x="7973753" y="1437799"/>
              <a:ext cx="854594" cy="1981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ctr"/>
              <a:r>
                <a:rPr lang="zh-CN" sz="975" b="1" dirty="0">
                  <a:solidFill>
                    <a:srgbClr val="3A9E6A"/>
                  </a:solidFill>
                  <a:latin typeface="Arial"/>
                  <a:ea typeface="Microsoft YaHei"/>
                  <a:cs typeface="Arial"/>
                </a:rPr>
                <a:t>Claude Code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906702" y="1732121"/>
              <a:ext cx="1664223" cy="2895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425" b="1" dirty="0">
                  <a:solidFill>
                    <a:srgbClr val="1E1E1E"/>
                  </a:solidFill>
                  <a:latin typeface="Arial"/>
                  <a:ea typeface="Microsoft YaHei"/>
                  <a:cs typeface="Arial"/>
                </a:rPr>
                <a:t>最强 AI 编程工具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7906702" y="1960721"/>
              <a:ext cx="1565886" cy="2895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425" b="1" dirty="0">
                  <a:solidFill>
                    <a:srgbClr val="1E1E1E"/>
                  </a:solidFill>
                  <a:latin typeface="Arial"/>
                  <a:ea typeface="Microsoft YaHei"/>
                  <a:cs typeface="Arial"/>
                </a:rPr>
                <a:t>非程序员也能用</a:t>
              </a:r>
            </a:p>
          </p:txBody>
        </p:sp>
        <p:sp>
          <p:nvSpPr>
            <p:cNvPr id="39" name="Line 39"/>
            <p:cNvSpPr/>
            <p:nvPr/>
          </p:nvSpPr>
          <p:spPr>
            <a:xfrm>
              <a:off x="7924800" y="2247900"/>
              <a:ext cx="3124200" cy="9525"/>
            </a:xfrm>
            <a:custGeom>
              <a:avLst/>
              <a:gdLst/>
              <a:ahLst/>
              <a:cxnLst/>
              <a:rect l="l" t="t" r="r" b="b"/>
              <a:pathLst>
                <a:path w="3124200" h="9525">
                  <a:moveTo>
                    <a:pt x="0" y="0"/>
                  </a:moveTo>
                  <a:lnTo>
                    <a:pt x="3124200" y="0"/>
                  </a:lnTo>
                </a:path>
              </a:pathLst>
            </a:custGeom>
            <a:noFill/>
            <a:ln w="9525">
              <a:solidFill>
                <a:srgbClr val="E0F2EB"/>
              </a:solidFill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7911465" y="2325052"/>
              <a:ext cx="3101388" cy="2133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050" dirty="0">
                  <a:solidFill>
                    <a:srgbClr val="5A5A5A"/>
                  </a:solidFill>
                  <a:latin typeface="Arial"/>
                  <a:ea typeface="Microsoft YaHei"/>
                  <a:cs typeface="Arial"/>
                </a:rPr>
                <a:t>真实 App：理财、成长、网球——几乎不写代码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7911465" y="2534602"/>
              <a:ext cx="2602992" cy="2133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050" dirty="0">
                  <a:solidFill>
                    <a:srgbClr val="5A5A5A"/>
                  </a:solidFill>
                  <a:latin typeface="Arial"/>
                  <a:ea typeface="Microsoft YaHei"/>
                  <a:cs typeface="Arial"/>
                </a:rPr>
                <a:t>Skills 扩展：联网调研、自动生成 PPT</a:t>
              </a:r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596265" y="6325552"/>
            <a:ext cx="7586948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05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三个产品覆盖不同场景：Claude 负责对话分析 · Cowork 负责自动化工作流 · Claude Code 负责文件与本地操作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1400377" y="6535102"/>
            <a:ext cx="195358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105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04</a:t>
            </a:r>
          </a:p>
        </p:txBody>
      </p:sp>
    </p:spTree>
  </p:cSld>
  <p:clrMapOvr>
    <a:masterClrMapping/>
  </p:clrMapOvr>
  <p:transition xmlns:p14="http://schemas.microsoft.com/office/powerpoint/2010/main" p14:dur="4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5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0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>
            <a:noFill/>
          </a:ln>
        </p:spPr>
        <p:txBody>
          <a:bodyPr/>
          <a:p/>
        </p:txBody>
      </p:sp>
      <p:pic>
        <p:nvPicPr>
          <p:cNvPr id="3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023" y="95250"/>
            <a:ext cx="606053" cy="838200"/>
          </a:xfrm>
          <a:prstGeom prst="rect">
            <a:avLst/>
          </a:prstGeom>
        </p:spPr>
      </p:pic>
      <p:sp>
        <p:nvSpPr>
          <p:cNvPr id="4" name="Rectangle 4"/>
          <p:cNvSpPr/>
          <p:nvPr/>
        </p:nvSpPr>
        <p:spPr>
          <a:xfrm>
            <a:off x="609600" y="342900"/>
            <a:ext cx="47625" cy="495300"/>
          </a:xfrm>
          <a:prstGeom prst="roundRect">
            <a:avLst>
              <a:gd name="adj" fmla="val 40000"/>
            </a:avLst>
          </a:prstGeom>
          <a:solidFill>
            <a:srgbClr val="C96133"/>
          </a:solidFill>
          <a:ln>
            <a:noFill/>
          </a:ln>
        </p:spPr>
        <p:txBody>
          <a:bodyPr/>
          <a:p/>
        </p:txBody>
      </p:sp>
      <p:sp>
        <p:nvSpPr>
          <p:cNvPr id="5" name="TextBox 5"/>
          <p:cNvSpPr txBox="1"/>
          <p:nvPr/>
        </p:nvSpPr>
        <p:spPr>
          <a:xfrm>
            <a:off x="765810" y="337185"/>
            <a:ext cx="3111860" cy="548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27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Claude 能做什么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4860" y="746760"/>
            <a:ext cx="4677061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b="1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WHEN TO USE WHICH · DECISION GUIDE · REAL PROJECTS</a:t>
            </a:r>
          </a:p>
        </p:txBody>
      </p:sp>
      <p:sp>
        <p:nvSpPr>
          <p:cNvPr id="7" name="Line 7"/>
          <p:cNvSpPr/>
          <p:nvPr/>
        </p:nvSpPr>
        <p:spPr>
          <a:xfrm>
            <a:off x="609600" y="1028700"/>
            <a:ext cx="10972800" cy="9525"/>
          </a:xfrm>
          <a:custGeom>
            <a:avLst/>
            <a:gdLst/>
            <a:ahLst/>
            <a:cxnLst/>
            <a:rect l="l" t="t" r="r" b="b"/>
            <a:pathLst>
              <a:path w="10972800" h="9525">
                <a:moveTo>
                  <a:pt x="0" y="0"/>
                </a:moveTo>
                <a:lnTo>
                  <a:pt x="10972800" y="0"/>
                </a:lnTo>
              </a:path>
            </a:pathLst>
          </a:custGeom>
          <a:noFill/>
          <a:ln w="14288">
            <a:solidFill>
              <a:srgbClr val="E0D8D0"/>
            </a:solidFill>
          </a:ln>
        </p:spPr>
        <p:txBody>
          <a:bodyPr/>
          <a:p/>
        </p:txBody>
      </p:sp>
      <p:sp>
        <p:nvSpPr>
          <p:cNvPr id="8" name="Rectangle 8"/>
          <p:cNvSpPr/>
          <p:nvPr/>
        </p:nvSpPr>
        <p:spPr>
          <a:xfrm>
            <a:off x="609600" y="1123950"/>
            <a:ext cx="10972800" cy="2514600"/>
          </a:xfrm>
          <a:prstGeom prst="roundRect">
            <a:avLst>
              <a:gd name="adj" fmla="val 3788"/>
            </a:avLst>
          </a:prstGeom>
          <a:solidFill>
            <a:srgbClr val="FFFFFF"/>
          </a:solidFill>
          <a:ln w="14288">
            <a:solidFill>
              <a:srgbClr val="E0D8D0"/>
            </a:solidFill>
          </a:ln>
        </p:spPr>
        <p:txBody>
          <a:bodyPr/>
          <a:p/>
        </p:txBody>
      </p:sp>
      <p:sp>
        <p:nvSpPr>
          <p:cNvPr id="9" name="Rectangle 9"/>
          <p:cNvSpPr/>
          <p:nvPr/>
        </p:nvSpPr>
        <p:spPr>
          <a:xfrm>
            <a:off x="609600" y="1123950"/>
            <a:ext cx="10972800" cy="342900"/>
          </a:xfrm>
          <a:prstGeom prst="rect">
            <a:avLst/>
          </a:prstGeom>
          <a:solidFill>
            <a:srgbClr val="F2F0ED"/>
          </a:solidFill>
          <a:ln>
            <a:noFill/>
          </a:ln>
        </p:spPr>
        <p:txBody>
          <a:bodyPr/>
          <a:p/>
        </p:txBody>
      </p:sp>
      <p:sp>
        <p:nvSpPr>
          <p:cNvPr id="10" name="TextBox 10"/>
          <p:cNvSpPr txBox="1"/>
          <p:nvPr/>
        </p:nvSpPr>
        <p:spPr>
          <a:xfrm>
            <a:off x="2041493" y="1245870"/>
            <a:ext cx="850964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00" b="1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遇到这类任务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153644" y="1245870"/>
            <a:ext cx="436912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00" b="1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选哪个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644652" y="1245870"/>
            <a:ext cx="712946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00" b="1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为什么选它</a:t>
            </a:r>
          </a:p>
        </p:txBody>
      </p:sp>
      <p:sp>
        <p:nvSpPr>
          <p:cNvPr id="13" name="Line 13"/>
          <p:cNvSpPr/>
          <p:nvPr/>
        </p:nvSpPr>
        <p:spPr>
          <a:xfrm>
            <a:off x="4324350" y="1123950"/>
            <a:ext cx="9525" cy="2514600"/>
          </a:xfrm>
          <a:custGeom>
            <a:avLst/>
            <a:gdLst/>
            <a:ahLst/>
            <a:cxnLst/>
            <a:rect l="l" t="t" r="r" b="b"/>
            <a:pathLst>
              <a:path w="9525" h="2514600">
                <a:moveTo>
                  <a:pt x="0" y="0"/>
                </a:moveTo>
                <a:lnTo>
                  <a:pt x="0" y="2514600"/>
                </a:lnTo>
              </a:path>
            </a:pathLst>
          </a:custGeom>
          <a:noFill/>
          <a:ln w="9525">
            <a:solidFill>
              <a:srgbClr val="E8E4DF"/>
            </a:solidFill>
          </a:ln>
        </p:spPr>
        <p:txBody>
          <a:bodyPr/>
          <a:p/>
        </p:txBody>
      </p:sp>
      <p:sp>
        <p:nvSpPr>
          <p:cNvPr id="14" name="Line 14"/>
          <p:cNvSpPr/>
          <p:nvPr/>
        </p:nvSpPr>
        <p:spPr>
          <a:xfrm>
            <a:off x="6419850" y="1123950"/>
            <a:ext cx="9525" cy="2514600"/>
          </a:xfrm>
          <a:custGeom>
            <a:avLst/>
            <a:gdLst/>
            <a:ahLst/>
            <a:cxnLst/>
            <a:rect l="l" t="t" r="r" b="b"/>
            <a:pathLst>
              <a:path w="9525" h="2514600">
                <a:moveTo>
                  <a:pt x="0" y="0"/>
                </a:moveTo>
                <a:lnTo>
                  <a:pt x="0" y="2514600"/>
                </a:lnTo>
              </a:path>
            </a:pathLst>
          </a:custGeom>
          <a:noFill/>
          <a:ln w="9525">
            <a:solidFill>
              <a:srgbClr val="E8E4DF"/>
            </a:solidFill>
          </a:ln>
        </p:spPr>
        <p:txBody>
          <a:bodyPr/>
          <a:p/>
        </p:txBody>
      </p:sp>
      <p:sp>
        <p:nvSpPr>
          <p:cNvPr id="15" name="Line 15"/>
          <p:cNvSpPr/>
          <p:nvPr/>
        </p:nvSpPr>
        <p:spPr>
          <a:xfrm>
            <a:off x="609600" y="2190750"/>
            <a:ext cx="10972800" cy="9525"/>
          </a:xfrm>
          <a:custGeom>
            <a:avLst/>
            <a:gdLst/>
            <a:ahLst/>
            <a:cxnLst/>
            <a:rect l="l" t="t" r="r" b="b"/>
            <a:pathLst>
              <a:path w="10972800" h="9525">
                <a:moveTo>
                  <a:pt x="0" y="0"/>
                </a:moveTo>
                <a:lnTo>
                  <a:pt x="10972800" y="0"/>
                </a:lnTo>
              </a:path>
            </a:pathLst>
          </a:custGeom>
          <a:noFill/>
          <a:ln w="9525">
            <a:solidFill>
              <a:srgbClr val="F0EDE8"/>
            </a:solidFill>
          </a:ln>
        </p:spPr>
        <p:txBody>
          <a:bodyPr/>
          <a:p/>
        </p:txBody>
      </p:sp>
      <p:sp>
        <p:nvSpPr>
          <p:cNvPr id="16" name="Line 16"/>
          <p:cNvSpPr/>
          <p:nvPr/>
        </p:nvSpPr>
        <p:spPr>
          <a:xfrm>
            <a:off x="609600" y="2914650"/>
            <a:ext cx="10972800" cy="9525"/>
          </a:xfrm>
          <a:custGeom>
            <a:avLst/>
            <a:gdLst/>
            <a:ahLst/>
            <a:cxnLst/>
            <a:rect l="l" t="t" r="r" b="b"/>
            <a:pathLst>
              <a:path w="10972800" h="9525">
                <a:moveTo>
                  <a:pt x="0" y="0"/>
                </a:moveTo>
                <a:lnTo>
                  <a:pt x="10972800" y="0"/>
                </a:lnTo>
              </a:path>
            </a:pathLst>
          </a:custGeom>
          <a:noFill/>
          <a:ln w="9525">
            <a:solidFill>
              <a:srgbClr val="F0EDE8"/>
            </a:solidFill>
          </a:ln>
        </p:spPr>
        <p:txBody>
          <a:bodyPr/>
          <a:p/>
        </p:txBody>
      </p:sp>
      <p:sp>
        <p:nvSpPr>
          <p:cNvPr id="17" name="Rectangle 17"/>
          <p:cNvSpPr/>
          <p:nvPr/>
        </p:nvSpPr>
        <p:spPr>
          <a:xfrm>
            <a:off x="609600" y="1466850"/>
            <a:ext cx="47625" cy="723900"/>
          </a:xfrm>
          <a:prstGeom prst="rect">
            <a:avLst/>
          </a:prstGeom>
          <a:solidFill>
            <a:srgbClr val="C96133"/>
          </a:solidFill>
          <a:ln>
            <a:noFill/>
          </a:ln>
        </p:spPr>
        <p:txBody>
          <a:bodyPr/>
          <a:p/>
        </p:txBody>
      </p:sp>
      <p:sp>
        <p:nvSpPr>
          <p:cNvPr id="18" name="TextBox 18"/>
          <p:cNvSpPr txBox="1"/>
          <p:nvPr/>
        </p:nvSpPr>
        <p:spPr>
          <a:xfrm>
            <a:off x="784860" y="1613535"/>
            <a:ext cx="2662009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快速问答 · 改写润色 · 头脑风暴</a:t>
            </a:r>
          </a:p>
        </p:txBody>
      </p:sp>
      <p:sp>
        <p:nvSpPr>
          <p:cNvPr id="19" name="Rectangle 19"/>
          <p:cNvSpPr/>
          <p:nvPr/>
        </p:nvSpPr>
        <p:spPr>
          <a:xfrm>
            <a:off x="4705350" y="1695450"/>
            <a:ext cx="1333500" cy="266700"/>
          </a:xfrm>
          <a:prstGeom prst="roundRect">
            <a:avLst>
              <a:gd name="adj" fmla="val 50000"/>
            </a:avLst>
          </a:prstGeom>
          <a:solidFill>
            <a:srgbClr val="FDF1EB"/>
          </a:solidFill>
          <a:ln>
            <a:noFill/>
          </a:ln>
        </p:spPr>
        <p:txBody>
          <a:bodyPr/>
          <a:p/>
        </p:txBody>
      </p:sp>
      <p:sp>
        <p:nvSpPr>
          <p:cNvPr id="20" name="TextBox 20"/>
          <p:cNvSpPr txBox="1"/>
          <p:nvPr/>
        </p:nvSpPr>
        <p:spPr>
          <a:xfrm>
            <a:off x="4873782" y="1761649"/>
            <a:ext cx="996636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Chat 对话助手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597015" y="1629728"/>
            <a:ext cx="2633662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05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快速随时，不需要设置，适合零散问题</a:t>
            </a:r>
          </a:p>
        </p:txBody>
      </p:sp>
      <p:sp>
        <p:nvSpPr>
          <p:cNvPr id="22" name="Rectangle 22"/>
          <p:cNvSpPr/>
          <p:nvPr/>
        </p:nvSpPr>
        <p:spPr>
          <a:xfrm>
            <a:off x="609600" y="2190750"/>
            <a:ext cx="47625" cy="723900"/>
          </a:xfrm>
          <a:prstGeom prst="rect">
            <a:avLst/>
          </a:prstGeom>
          <a:solidFill>
            <a:srgbClr val="3D7DE4"/>
          </a:solidFill>
          <a:ln>
            <a:noFill/>
          </a:ln>
        </p:spPr>
        <p:txBody>
          <a:bodyPr/>
          <a:p/>
        </p:txBody>
      </p:sp>
      <p:sp>
        <p:nvSpPr>
          <p:cNvPr id="23" name="TextBox 23"/>
          <p:cNvSpPr txBox="1"/>
          <p:nvPr/>
        </p:nvSpPr>
        <p:spPr>
          <a:xfrm>
            <a:off x="784860" y="2337435"/>
            <a:ext cx="3398101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研究分析 · 生成完整文档 · 工作流自动化</a:t>
            </a:r>
          </a:p>
        </p:txBody>
      </p:sp>
      <p:sp>
        <p:nvSpPr>
          <p:cNvPr id="24" name="Rectangle 24"/>
          <p:cNvSpPr/>
          <p:nvPr/>
        </p:nvSpPr>
        <p:spPr>
          <a:xfrm>
            <a:off x="4705350" y="2419350"/>
            <a:ext cx="1333500" cy="266700"/>
          </a:xfrm>
          <a:prstGeom prst="roundRect">
            <a:avLst>
              <a:gd name="adj" fmla="val 50000"/>
            </a:avLst>
          </a:prstGeom>
          <a:solidFill>
            <a:srgbClr val="EDF2FC"/>
          </a:solidFill>
          <a:ln>
            <a:noFill/>
          </a:ln>
        </p:spPr>
        <p:txBody>
          <a:bodyPr/>
          <a:p/>
        </p:txBody>
      </p:sp>
      <p:sp>
        <p:nvSpPr>
          <p:cNvPr id="25" name="TextBox 25"/>
          <p:cNvSpPr txBox="1"/>
          <p:nvPr/>
        </p:nvSpPr>
        <p:spPr>
          <a:xfrm>
            <a:off x="4851354" y="2485549"/>
            <a:ext cx="1041492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b="1" dirty="0">
                <a:solidFill>
                  <a:srgbClr val="3D7DE4"/>
                </a:solidFill>
                <a:latin typeface="Arial"/>
                <a:ea typeface="Microsoft YaHei"/>
                <a:cs typeface="Arial"/>
              </a:rPr>
              <a:t>Cowork 工作流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597015" y="2353628"/>
            <a:ext cx="3400425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05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自动执行完整流程，输出文件，处理长上下文任务</a:t>
            </a:r>
          </a:p>
        </p:txBody>
      </p:sp>
      <p:sp>
        <p:nvSpPr>
          <p:cNvPr id="27" name="Rectangle 27"/>
          <p:cNvSpPr/>
          <p:nvPr/>
        </p:nvSpPr>
        <p:spPr>
          <a:xfrm>
            <a:off x="609600" y="2914650"/>
            <a:ext cx="47625" cy="723900"/>
          </a:xfrm>
          <a:prstGeom prst="rect">
            <a:avLst/>
          </a:prstGeom>
          <a:solidFill>
            <a:srgbClr val="3A9E6A"/>
          </a:solidFill>
          <a:ln>
            <a:noFill/>
          </a:ln>
        </p:spPr>
        <p:txBody>
          <a:bodyPr/>
          <a:p/>
        </p:txBody>
      </p:sp>
      <p:sp>
        <p:nvSpPr>
          <p:cNvPr id="28" name="TextBox 28"/>
          <p:cNvSpPr txBox="1"/>
          <p:nvPr/>
        </p:nvSpPr>
        <p:spPr>
          <a:xfrm>
            <a:off x="784860" y="3061335"/>
            <a:ext cx="1925917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编写 · 测试 · 发布软件</a:t>
            </a:r>
          </a:p>
        </p:txBody>
      </p:sp>
      <p:sp>
        <p:nvSpPr>
          <p:cNvPr id="29" name="Rectangle 29"/>
          <p:cNvSpPr/>
          <p:nvPr/>
        </p:nvSpPr>
        <p:spPr>
          <a:xfrm>
            <a:off x="4705350" y="3143250"/>
            <a:ext cx="1333500" cy="266700"/>
          </a:xfrm>
          <a:prstGeom prst="roundRect">
            <a:avLst>
              <a:gd name="adj" fmla="val 50000"/>
            </a:avLst>
          </a:prstGeom>
          <a:solidFill>
            <a:srgbClr val="EAF7F0"/>
          </a:solidFill>
          <a:ln>
            <a:noFill/>
          </a:ln>
        </p:spPr>
        <p:txBody>
          <a:bodyPr/>
          <a:p/>
        </p:txBody>
      </p:sp>
      <p:sp>
        <p:nvSpPr>
          <p:cNvPr id="30" name="TextBox 30"/>
          <p:cNvSpPr txBox="1"/>
          <p:nvPr/>
        </p:nvSpPr>
        <p:spPr>
          <a:xfrm>
            <a:off x="4944803" y="3209449"/>
            <a:ext cx="854594" cy="198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975" b="1" dirty="0">
                <a:solidFill>
                  <a:srgbClr val="3A9E6A"/>
                </a:solidFill>
                <a:latin typeface="Arial"/>
                <a:ea typeface="Microsoft YaHei"/>
                <a:cs typeface="Arial"/>
              </a:rPr>
              <a:t>Claude Code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597015" y="3077528"/>
            <a:ext cx="2787015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05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直接生成可运行代码，专为开发场景设计</a:t>
            </a:r>
          </a:p>
        </p:txBody>
      </p:sp>
      <p:sp>
        <p:nvSpPr>
          <p:cNvPr id="32" name="Rectangle 32"/>
          <p:cNvSpPr/>
          <p:nvPr/>
        </p:nvSpPr>
        <p:spPr>
          <a:xfrm>
            <a:off x="609600" y="3714750"/>
            <a:ext cx="10972800" cy="2724150"/>
          </a:xfrm>
          <a:prstGeom prst="roundRect">
            <a:avLst>
              <a:gd name="adj" fmla="val 4895"/>
            </a:avLst>
          </a:prstGeom>
          <a:solidFill>
            <a:srgbClr val="FFFFFF"/>
          </a:solidFill>
          <a:ln w="9525">
            <a:solidFill>
              <a:srgbClr val="E0D8D0"/>
            </a:solidFill>
          </a:ln>
          <a:effectLst>
            <a:outerShdw blurRad="114300" dist="38100" dir="5400000" algn="ctr" rotWithShape="0">
              <a:srgbClr val="1E1E1E">
                <a:alpha val="5250"/>
              </a:srgbClr>
            </a:outerShdw>
          </a:effectLst>
        </p:spPr>
        <p:txBody>
          <a:bodyPr/>
          <a:p/>
        </p:txBody>
      </p:sp>
      <p:sp>
        <p:nvSpPr>
          <p:cNvPr id="33" name="Rectangle 33"/>
          <p:cNvSpPr/>
          <p:nvPr/>
        </p:nvSpPr>
        <p:spPr>
          <a:xfrm>
            <a:off x="609600" y="3714750"/>
            <a:ext cx="47625" cy="2724150"/>
          </a:xfrm>
          <a:prstGeom prst="roundRect">
            <a:avLst>
              <a:gd name="adj" fmla="val 40000"/>
            </a:avLst>
          </a:prstGeom>
          <a:solidFill>
            <a:srgbClr val="C96133"/>
          </a:solidFill>
          <a:ln>
            <a:noFill/>
          </a:ln>
        </p:spPr>
        <p:txBody>
          <a:bodyPr/>
          <a:p/>
        </p:txBody>
      </p:sp>
      <p:sp>
        <p:nvSpPr>
          <p:cNvPr id="34" name="Ellipse 34"/>
          <p:cNvSpPr/>
          <p:nvPr/>
        </p:nvSpPr>
        <p:spPr>
          <a:xfrm>
            <a:off x="838200" y="3771900"/>
            <a:ext cx="381000" cy="381000"/>
          </a:xfrm>
          <a:prstGeom prst="ellipse">
            <a:avLst/>
          </a:prstGeom>
          <a:solidFill>
            <a:srgbClr val="FDF1EB"/>
          </a:solidFill>
          <a:ln>
            <a:noFill/>
          </a:ln>
        </p:spPr>
        <p:txBody>
          <a:bodyPr/>
          <a:p/>
        </p:txBody>
      </p:sp>
      <p:sp>
        <p:nvSpPr>
          <p:cNvPr id="35" name="Freeform 35"/>
          <p:cNvSpPr/>
          <p:nvPr/>
        </p:nvSpPr>
        <p:spPr>
          <a:xfrm>
            <a:off x="870794" y="3805267"/>
            <a:ext cx="315655" cy="300843"/>
          </a:xfrm>
          <a:custGeom>
            <a:avLst/>
            <a:gdLst/>
            <a:ahLst/>
            <a:cxnLst/>
            <a:rect l="l" t="t" r="r" b="b"/>
            <a:pathLst>
              <a:path w="315655" h="300843">
                <a:moveTo>
                  <a:pt x="104228" y="90554"/>
                </a:moveTo>
                <a:lnTo>
                  <a:pt x="13073" y="103770"/>
                </a:lnTo>
                <a:lnTo>
                  <a:pt x="11459" y="104098"/>
                </a:lnTo>
                <a:cubicBezTo>
                  <a:pt x="6483" y="105419"/>
                  <a:pt x="2603" y="109315"/>
                  <a:pt x="1301" y="114296"/>
                </a:cubicBezTo>
                <a:cubicBezTo>
                  <a:pt x="0" y="119277"/>
                  <a:pt x="1479" y="124572"/>
                  <a:pt x="5172" y="128158"/>
                </a:cubicBezTo>
                <a:lnTo>
                  <a:pt x="71209" y="192438"/>
                </a:lnTo>
                <a:lnTo>
                  <a:pt x="55636" y="283235"/>
                </a:lnTo>
                <a:lnTo>
                  <a:pt x="55450" y="284807"/>
                </a:lnTo>
                <a:cubicBezTo>
                  <a:pt x="55146" y="289953"/>
                  <a:pt x="57637" y="294865"/>
                  <a:pt x="61970" y="297658"/>
                </a:cubicBezTo>
                <a:cubicBezTo>
                  <a:pt x="66303" y="300452"/>
                  <a:pt x="71805" y="300695"/>
                  <a:pt x="76367" y="298294"/>
                </a:cubicBezTo>
                <a:lnTo>
                  <a:pt x="157892" y="255431"/>
                </a:lnTo>
                <a:lnTo>
                  <a:pt x="239230" y="298294"/>
                </a:lnTo>
                <a:lnTo>
                  <a:pt x="240659" y="298951"/>
                </a:lnTo>
                <a:cubicBezTo>
                  <a:pt x="245461" y="300843"/>
                  <a:pt x="250909" y="299997"/>
                  <a:pt x="254912" y="296740"/>
                </a:cubicBezTo>
                <a:cubicBezTo>
                  <a:pt x="258915" y="293484"/>
                  <a:pt x="260851" y="288321"/>
                  <a:pt x="259976" y="283235"/>
                </a:cubicBezTo>
                <a:lnTo>
                  <a:pt x="244388" y="192438"/>
                </a:lnTo>
                <a:lnTo>
                  <a:pt x="310453" y="128144"/>
                </a:lnTo>
                <a:lnTo>
                  <a:pt x="311568" y="126930"/>
                </a:lnTo>
                <a:cubicBezTo>
                  <a:pt x="314809" y="122938"/>
                  <a:pt x="315655" y="117513"/>
                  <a:pt x="313784" y="112724"/>
                </a:cubicBezTo>
                <a:cubicBezTo>
                  <a:pt x="311912" y="107935"/>
                  <a:pt x="307612" y="104521"/>
                  <a:pt x="302524" y="103784"/>
                </a:cubicBezTo>
                <a:lnTo>
                  <a:pt x="211370" y="90554"/>
                </a:lnTo>
                <a:lnTo>
                  <a:pt x="170622" y="7972"/>
                </a:lnTo>
                <a:cubicBezTo>
                  <a:pt x="168216" y="3091"/>
                  <a:pt x="163247" y="0"/>
                  <a:pt x="157806" y="0"/>
                </a:cubicBezTo>
                <a:cubicBezTo>
                  <a:pt x="152364" y="0"/>
                  <a:pt x="147395" y="3091"/>
                  <a:pt x="144990" y="7972"/>
                </a:cubicBezTo>
                <a:lnTo>
                  <a:pt x="104228" y="90554"/>
                </a:lnTo>
                <a:close/>
              </a:path>
            </a:pathLst>
          </a:custGeom>
          <a:solidFill>
            <a:srgbClr val="C96133"/>
          </a:solidFill>
          <a:ln>
            <a:noFill/>
          </a:ln>
        </p:spPr>
        <p:txBody>
          <a:bodyPr/>
          <a:p/>
        </p:txBody>
      </p:sp>
      <p:sp>
        <p:nvSpPr>
          <p:cNvPr id="36" name="TextBox 36"/>
          <p:cNvSpPr txBox="1"/>
          <p:nvPr/>
        </p:nvSpPr>
        <p:spPr>
          <a:xfrm>
            <a:off x="1352550" y="3819525"/>
            <a:ext cx="1809321" cy="3048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5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15+ 实战项目案例</a:t>
            </a:r>
          </a:p>
        </p:txBody>
      </p:sp>
      <p:sp>
        <p:nvSpPr>
          <p:cNvPr id="37" name="Rectangle 37"/>
          <p:cNvSpPr/>
          <p:nvPr/>
        </p:nvSpPr>
        <p:spPr>
          <a:xfrm>
            <a:off x="8439150" y="3838575"/>
            <a:ext cx="2667000" cy="285750"/>
          </a:xfrm>
          <a:prstGeom prst="roundRect">
            <a:avLst>
              <a:gd name="adj" fmla="val 20000"/>
            </a:avLst>
          </a:prstGeom>
          <a:solidFill>
            <a:srgbClr val="EFF6FF"/>
          </a:solidFill>
          <a:ln w="14288">
            <a:solidFill>
              <a:srgbClr val="2563EB"/>
            </a:solidFill>
          </a:ln>
        </p:spPr>
        <p:txBody>
          <a:bodyPr/>
          <a:p/>
        </p:txBody>
      </p:sp>
      <p:sp>
        <p:nvSpPr>
          <p:cNvPr id="38" name="TextBox 38"/>
          <p:cNvSpPr txBox="1"/>
          <p:nvPr/>
        </p:nvSpPr>
        <p:spPr>
          <a:xfrm>
            <a:off x="8772887" y="3899535"/>
            <a:ext cx="1999526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200" b="1" u="sng" dirty="0">
                <a:solidFill>
                  <a:srgbClr val="2563EB"/>
                </a:solidFill>
                <a:latin typeface="Arial"/>
                <a:ea typeface="Microsoft YaHei"/>
                <a:cs typeface="Arial"/>
                <a:hlinkClick r:id="rId4"/>
              </a:rPr>
              <a:t>github.com/austinxyz</a:t>
            </a:r>
          </a:p>
        </p:txBody>
      </p:sp>
      <p:sp>
        <p:nvSpPr>
          <p:cNvPr id="39" name="Line 39"/>
          <p:cNvSpPr/>
          <p:nvPr/>
        </p:nvSpPr>
        <p:spPr>
          <a:xfrm>
            <a:off x="1066800" y="4286250"/>
            <a:ext cx="10287000" cy="9525"/>
          </a:xfrm>
          <a:custGeom>
            <a:avLst/>
            <a:gdLst/>
            <a:ahLst/>
            <a:cxnLst/>
            <a:rect l="l" t="t" r="r" b="b"/>
            <a:pathLst>
              <a:path w="10287000" h="9525">
                <a:moveTo>
                  <a:pt x="0" y="0"/>
                </a:moveTo>
                <a:lnTo>
                  <a:pt x="10287000" y="0"/>
                </a:lnTo>
              </a:path>
            </a:pathLst>
          </a:custGeom>
          <a:noFill/>
          <a:ln w="14288">
            <a:solidFill>
              <a:srgbClr val="F0EDE8"/>
            </a:solidFill>
          </a:ln>
        </p:spPr>
        <p:txBody>
          <a:bodyPr/>
          <a:p/>
        </p:txBody>
      </p:sp>
      <p:sp>
        <p:nvSpPr>
          <p:cNvPr id="40" name="Rectangle 40"/>
          <p:cNvSpPr/>
          <p:nvPr/>
        </p:nvSpPr>
        <p:spPr>
          <a:xfrm>
            <a:off x="838200" y="4381500"/>
            <a:ext cx="3409950" cy="342900"/>
          </a:xfrm>
          <a:prstGeom prst="roundRect">
            <a:avLst>
              <a:gd name="adj" fmla="val 25000"/>
            </a:avLst>
          </a:prstGeom>
          <a:solidFill>
            <a:srgbClr val="FDF1EB"/>
          </a:solidFill>
          <a:ln>
            <a:noFill/>
          </a:ln>
        </p:spPr>
        <p:txBody>
          <a:bodyPr/>
          <a:p/>
        </p:txBody>
      </p:sp>
      <p:sp>
        <p:nvSpPr>
          <p:cNvPr id="41" name="Freeform 41"/>
          <p:cNvSpPr/>
          <p:nvPr/>
        </p:nvSpPr>
        <p:spPr>
          <a:xfrm>
            <a:off x="990600" y="4470856"/>
            <a:ext cx="190500" cy="158719"/>
          </a:xfrm>
          <a:custGeom>
            <a:avLst/>
            <a:gdLst/>
            <a:ahLst/>
            <a:cxnLst/>
            <a:rect l="l" t="t" r="r" b="b"/>
            <a:pathLst>
              <a:path w="190500" h="158719">
                <a:moveTo>
                  <a:pt x="185738" y="16695"/>
                </a:moveTo>
                <a:cubicBezTo>
                  <a:pt x="188339" y="18197"/>
                  <a:pt x="190079" y="20837"/>
                  <a:pt x="190433" y="23820"/>
                </a:cubicBezTo>
                <a:lnTo>
                  <a:pt x="190500" y="24944"/>
                </a:lnTo>
                <a:lnTo>
                  <a:pt x="190500" y="148769"/>
                </a:lnTo>
                <a:cubicBezTo>
                  <a:pt x="190500" y="152172"/>
                  <a:pt x="188684" y="155316"/>
                  <a:pt x="185737" y="157017"/>
                </a:cubicBezTo>
                <a:cubicBezTo>
                  <a:pt x="182790" y="158719"/>
                  <a:pt x="179160" y="158719"/>
                  <a:pt x="176213" y="157017"/>
                </a:cubicBezTo>
                <a:cubicBezTo>
                  <a:pt x="154298" y="144363"/>
                  <a:pt x="127531" y="143414"/>
                  <a:pt x="104775" y="154484"/>
                </a:cubicBezTo>
                <a:lnTo>
                  <a:pt x="104775" y="9951"/>
                </a:lnTo>
                <a:cubicBezTo>
                  <a:pt x="131416" y="0"/>
                  <a:pt x="161110" y="2473"/>
                  <a:pt x="185738" y="16695"/>
                </a:cubicBezTo>
                <a:moveTo>
                  <a:pt x="85725" y="9961"/>
                </a:moveTo>
                <a:lnTo>
                  <a:pt x="85735" y="154493"/>
                </a:lnTo>
                <a:cubicBezTo>
                  <a:pt x="63901" y="143864"/>
                  <a:pt x="38309" y="144278"/>
                  <a:pt x="16831" y="155608"/>
                </a:cubicBezTo>
                <a:lnTo>
                  <a:pt x="13716" y="157322"/>
                </a:lnTo>
                <a:lnTo>
                  <a:pt x="12735" y="157741"/>
                </a:lnTo>
                <a:lnTo>
                  <a:pt x="12268" y="157894"/>
                </a:lnTo>
                <a:lnTo>
                  <a:pt x="11220" y="158141"/>
                </a:lnTo>
                <a:lnTo>
                  <a:pt x="10639" y="158237"/>
                </a:lnTo>
                <a:lnTo>
                  <a:pt x="9525" y="158294"/>
                </a:lnTo>
                <a:lnTo>
                  <a:pt x="9125" y="158294"/>
                </a:lnTo>
                <a:lnTo>
                  <a:pt x="8077" y="158179"/>
                </a:lnTo>
                <a:lnTo>
                  <a:pt x="7344" y="158046"/>
                </a:lnTo>
                <a:lnTo>
                  <a:pt x="6315" y="157741"/>
                </a:lnTo>
                <a:lnTo>
                  <a:pt x="5115" y="157208"/>
                </a:lnTo>
                <a:lnTo>
                  <a:pt x="4210" y="156674"/>
                </a:lnTo>
                <a:lnTo>
                  <a:pt x="3362" y="156036"/>
                </a:lnTo>
                <a:lnTo>
                  <a:pt x="2791" y="155503"/>
                </a:lnTo>
                <a:lnTo>
                  <a:pt x="2095" y="154722"/>
                </a:lnTo>
                <a:lnTo>
                  <a:pt x="1486" y="153874"/>
                </a:lnTo>
                <a:lnTo>
                  <a:pt x="1276" y="153531"/>
                </a:lnTo>
                <a:lnTo>
                  <a:pt x="972" y="152960"/>
                </a:lnTo>
                <a:lnTo>
                  <a:pt x="552" y="151979"/>
                </a:lnTo>
                <a:lnTo>
                  <a:pt x="400" y="151512"/>
                </a:lnTo>
                <a:lnTo>
                  <a:pt x="152" y="150464"/>
                </a:lnTo>
                <a:lnTo>
                  <a:pt x="57" y="149883"/>
                </a:lnTo>
                <a:lnTo>
                  <a:pt x="19" y="149416"/>
                </a:lnTo>
                <a:lnTo>
                  <a:pt x="0" y="24944"/>
                </a:lnTo>
                <a:cubicBezTo>
                  <a:pt x="0" y="21541"/>
                  <a:pt x="1816" y="18396"/>
                  <a:pt x="4762" y="16695"/>
                </a:cubicBezTo>
                <a:cubicBezTo>
                  <a:pt x="29391" y="2476"/>
                  <a:pt x="59085" y="7"/>
                  <a:pt x="85725" y="9961"/>
                </a:cubicBezTo>
              </a:path>
            </a:pathLst>
          </a:custGeom>
          <a:solidFill>
            <a:srgbClr val="C96133"/>
          </a:solidFill>
          <a:ln>
            <a:noFill/>
          </a:ln>
        </p:spPr>
        <p:txBody>
          <a:bodyPr/>
          <a:p/>
        </p:txBody>
      </p:sp>
      <p:sp>
        <p:nvSpPr>
          <p:cNvPr id="42" name="TextBox 42"/>
          <p:cNvSpPr txBox="1"/>
          <p:nvPr/>
        </p:nvSpPr>
        <p:spPr>
          <a:xfrm>
            <a:off x="1264920" y="4503420"/>
            <a:ext cx="1354726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财务 LLM Wiki 知识库</a:t>
            </a:r>
          </a:p>
        </p:txBody>
      </p:sp>
      <p:sp>
        <p:nvSpPr>
          <p:cNvPr id="43" name="Rectangle 43"/>
          <p:cNvSpPr/>
          <p:nvPr/>
        </p:nvSpPr>
        <p:spPr>
          <a:xfrm>
            <a:off x="4381500" y="4381500"/>
            <a:ext cx="3409950" cy="342900"/>
          </a:xfrm>
          <a:prstGeom prst="roundRect">
            <a:avLst>
              <a:gd name="adj" fmla="val 25000"/>
            </a:avLst>
          </a:prstGeom>
          <a:solidFill>
            <a:srgbClr val="EDF2FC"/>
          </a:solidFill>
          <a:ln>
            <a:noFill/>
          </a:ln>
        </p:spPr>
        <p:txBody>
          <a:bodyPr/>
          <a:p/>
        </p:txBody>
      </p:sp>
      <p:grpSp>
        <p:nvGrpSpPr>
          <p:cNvPr id="46" name="Group 46"/>
          <p:cNvGrpSpPr/>
          <p:nvPr/>
        </p:nvGrpSpPr>
        <p:grpSpPr>
          <a:xfrm>
            <a:off x="4562475" y="4457700"/>
            <a:ext cx="133350" cy="190500"/>
            <a:chOff x="4562475" y="4457700"/>
            <a:chExt cx="133350" cy="190500"/>
          </a:xfrm>
        </p:grpSpPr>
        <p:sp>
          <p:nvSpPr>
            <p:cNvPr id="44" name="Freeform 44"/>
            <p:cNvSpPr/>
            <p:nvPr/>
          </p:nvSpPr>
          <p:spPr>
            <a:xfrm>
              <a:off x="4581525" y="4457700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>
                  <a:moveTo>
                    <a:pt x="47625" y="0"/>
                  </a:moveTo>
                  <a:cubicBezTo>
                    <a:pt x="73928" y="0"/>
                    <a:pt x="95250" y="21322"/>
                    <a:pt x="95250" y="47625"/>
                  </a:cubicBezTo>
                  <a:cubicBezTo>
                    <a:pt x="95250" y="73928"/>
                    <a:pt x="73928" y="95250"/>
                    <a:pt x="47625" y="95250"/>
                  </a:cubicBezTo>
                  <a:cubicBezTo>
                    <a:pt x="21322" y="95250"/>
                    <a:pt x="0" y="73928"/>
                    <a:pt x="0" y="47625"/>
                  </a:cubicBezTo>
                  <a:lnTo>
                    <a:pt x="48" y="45558"/>
                  </a:lnTo>
                  <a:cubicBezTo>
                    <a:pt x="1154" y="20084"/>
                    <a:pt x="22127" y="1"/>
                    <a:pt x="47625" y="0"/>
                  </a:cubicBezTo>
                  <a:close/>
                </a:path>
              </a:pathLst>
            </a:custGeom>
            <a:solidFill>
              <a:srgbClr val="3D7DE4"/>
            </a:solidFill>
            <a:ln>
              <a:noFill/>
            </a:ln>
          </p:spPr>
        </p:sp>
        <p:sp>
          <p:nvSpPr>
            <p:cNvPr id="45" name="Freeform 45"/>
            <p:cNvSpPr/>
            <p:nvPr/>
          </p:nvSpPr>
          <p:spPr>
            <a:xfrm>
              <a:off x="4562475" y="4572000"/>
              <a:ext cx="133350" cy="76200"/>
            </a:xfrm>
            <a:custGeom>
              <a:avLst/>
              <a:gdLst/>
              <a:ahLst/>
              <a:cxnLst/>
              <a:rect l="l" t="t" r="r" b="b"/>
              <a:pathLst>
                <a:path w="133350" h="76200">
                  <a:moveTo>
                    <a:pt x="85725" y="0"/>
                  </a:moveTo>
                  <a:cubicBezTo>
                    <a:pt x="112028" y="0"/>
                    <a:pt x="133350" y="21322"/>
                    <a:pt x="133350" y="47625"/>
                  </a:cubicBezTo>
                  <a:lnTo>
                    <a:pt x="133350" y="57150"/>
                  </a:lnTo>
                  <a:cubicBezTo>
                    <a:pt x="133350" y="67671"/>
                    <a:pt x="124821" y="76200"/>
                    <a:pt x="114300" y="76200"/>
                  </a:cubicBezTo>
                  <a:lnTo>
                    <a:pt x="19050" y="76200"/>
                  </a:lnTo>
                  <a:cubicBezTo>
                    <a:pt x="8529" y="76200"/>
                    <a:pt x="0" y="67671"/>
                    <a:pt x="0" y="57150"/>
                  </a:cubicBezTo>
                  <a:lnTo>
                    <a:pt x="0" y="47625"/>
                  </a:lnTo>
                  <a:cubicBezTo>
                    <a:pt x="0" y="21322"/>
                    <a:pt x="21322" y="0"/>
                    <a:pt x="47625" y="0"/>
                  </a:cubicBezTo>
                  <a:lnTo>
                    <a:pt x="85725" y="0"/>
                  </a:lnTo>
                  <a:close/>
                </a:path>
              </a:pathLst>
            </a:custGeom>
            <a:solidFill>
              <a:srgbClr val="3D7DE4"/>
            </a:solidFill>
            <a:ln>
              <a:noFill/>
            </a:ln>
          </p:spPr>
        </p:sp>
      </p:grpSp>
      <p:sp>
        <p:nvSpPr>
          <p:cNvPr id="47" name="TextBox 47"/>
          <p:cNvSpPr txBox="1"/>
          <p:nvPr/>
        </p:nvSpPr>
        <p:spPr>
          <a:xfrm>
            <a:off x="4808220" y="4503420"/>
            <a:ext cx="1037287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b="1" dirty="0">
                <a:solidFill>
                  <a:srgbClr val="3D7DE4"/>
                </a:solidFill>
                <a:latin typeface="Arial"/>
                <a:ea typeface="Microsoft YaHei"/>
                <a:cs typeface="Arial"/>
              </a:rPr>
              <a:t>找工作 LLM Wiki</a:t>
            </a:r>
          </a:p>
        </p:txBody>
      </p:sp>
      <p:sp>
        <p:nvSpPr>
          <p:cNvPr id="48" name="Rectangle 48"/>
          <p:cNvSpPr/>
          <p:nvPr/>
        </p:nvSpPr>
        <p:spPr>
          <a:xfrm>
            <a:off x="7924800" y="4381500"/>
            <a:ext cx="3409950" cy="342900"/>
          </a:xfrm>
          <a:prstGeom prst="roundRect">
            <a:avLst>
              <a:gd name="adj" fmla="val 25000"/>
            </a:avLst>
          </a:prstGeom>
          <a:solidFill>
            <a:srgbClr val="EAF7F0"/>
          </a:solidFill>
          <a:ln>
            <a:noFill/>
          </a:ln>
        </p:spPr>
        <p:txBody>
          <a:bodyPr/>
          <a:p/>
        </p:txBody>
      </p:sp>
      <p:grpSp>
        <p:nvGrpSpPr>
          <p:cNvPr id="52" name="Group 52"/>
          <p:cNvGrpSpPr/>
          <p:nvPr/>
        </p:nvGrpSpPr>
        <p:grpSpPr>
          <a:xfrm>
            <a:off x="8086722" y="4467225"/>
            <a:ext cx="171456" cy="171718"/>
            <a:chOff x="8086722" y="4467225"/>
            <a:chExt cx="171456" cy="171718"/>
          </a:xfrm>
        </p:grpSpPr>
        <p:sp>
          <p:nvSpPr>
            <p:cNvPr id="49" name="Freeform 49"/>
            <p:cNvSpPr/>
            <p:nvPr/>
          </p:nvSpPr>
          <p:spPr>
            <a:xfrm>
              <a:off x="8086722" y="4467225"/>
              <a:ext cx="57156" cy="171718"/>
            </a:xfrm>
            <a:custGeom>
              <a:avLst/>
              <a:gdLst/>
              <a:ahLst/>
              <a:cxnLst/>
              <a:rect l="l" t="t" r="r" b="b"/>
              <a:pathLst>
                <a:path w="57156" h="171718">
                  <a:moveTo>
                    <a:pt x="28578" y="0"/>
                  </a:moveTo>
                  <a:cubicBezTo>
                    <a:pt x="33407" y="1"/>
                    <a:pt x="37471" y="3615"/>
                    <a:pt x="38036" y="8411"/>
                  </a:cubicBezTo>
                  <a:lnTo>
                    <a:pt x="38103" y="9525"/>
                  </a:lnTo>
                  <a:lnTo>
                    <a:pt x="38103" y="19050"/>
                  </a:lnTo>
                  <a:cubicBezTo>
                    <a:pt x="48072" y="19047"/>
                    <a:pt x="56358" y="26730"/>
                    <a:pt x="57106" y="36671"/>
                  </a:cubicBezTo>
                  <a:lnTo>
                    <a:pt x="57153" y="38100"/>
                  </a:lnTo>
                  <a:lnTo>
                    <a:pt x="57153" y="66675"/>
                  </a:lnTo>
                  <a:cubicBezTo>
                    <a:pt x="57156" y="76644"/>
                    <a:pt x="49473" y="84930"/>
                    <a:pt x="39532" y="85677"/>
                  </a:cubicBezTo>
                  <a:lnTo>
                    <a:pt x="38103" y="85725"/>
                  </a:lnTo>
                  <a:lnTo>
                    <a:pt x="38103" y="161925"/>
                  </a:lnTo>
                  <a:cubicBezTo>
                    <a:pt x="38098" y="166965"/>
                    <a:pt x="34167" y="171128"/>
                    <a:pt x="29136" y="171423"/>
                  </a:cubicBezTo>
                  <a:cubicBezTo>
                    <a:pt x="24105" y="171718"/>
                    <a:pt x="19715" y="168044"/>
                    <a:pt x="19120" y="163039"/>
                  </a:cubicBezTo>
                  <a:lnTo>
                    <a:pt x="19053" y="161925"/>
                  </a:lnTo>
                  <a:lnTo>
                    <a:pt x="19053" y="85725"/>
                  </a:lnTo>
                  <a:cubicBezTo>
                    <a:pt x="9084" y="85728"/>
                    <a:pt x="798" y="78045"/>
                    <a:pt x="51" y="68104"/>
                  </a:cubicBezTo>
                  <a:lnTo>
                    <a:pt x="3" y="66675"/>
                  </a:lnTo>
                  <a:lnTo>
                    <a:pt x="3" y="38100"/>
                  </a:lnTo>
                  <a:cubicBezTo>
                    <a:pt x="0" y="28131"/>
                    <a:pt x="7683" y="19845"/>
                    <a:pt x="17624" y="19098"/>
                  </a:cubicBezTo>
                  <a:lnTo>
                    <a:pt x="19053" y="19050"/>
                  </a:lnTo>
                  <a:lnTo>
                    <a:pt x="19053" y="9525"/>
                  </a:lnTo>
                  <a:cubicBezTo>
                    <a:pt x="19053" y="4264"/>
                    <a:pt x="23318" y="0"/>
                    <a:pt x="28578" y="0"/>
                  </a:cubicBezTo>
                  <a:close/>
                </a:path>
              </a:pathLst>
            </a:custGeom>
            <a:solidFill>
              <a:srgbClr val="3A9E6A"/>
            </a:solidFill>
            <a:ln>
              <a:noFill/>
            </a:ln>
          </p:spPr>
        </p:sp>
        <p:sp>
          <p:nvSpPr>
            <p:cNvPr id="50" name="Freeform 50"/>
            <p:cNvSpPr/>
            <p:nvPr/>
          </p:nvSpPr>
          <p:spPr>
            <a:xfrm>
              <a:off x="8143872" y="4467225"/>
              <a:ext cx="57156" cy="171718"/>
            </a:xfrm>
            <a:custGeom>
              <a:avLst/>
              <a:gdLst/>
              <a:ahLst/>
              <a:cxnLst/>
              <a:rect l="l" t="t" r="r" b="b"/>
              <a:pathLst>
                <a:path w="57156" h="171718">
                  <a:moveTo>
                    <a:pt x="28578" y="0"/>
                  </a:moveTo>
                  <a:cubicBezTo>
                    <a:pt x="33407" y="1"/>
                    <a:pt x="37471" y="3615"/>
                    <a:pt x="38036" y="8411"/>
                  </a:cubicBezTo>
                  <a:lnTo>
                    <a:pt x="38103" y="9525"/>
                  </a:lnTo>
                  <a:lnTo>
                    <a:pt x="38103" y="95250"/>
                  </a:lnTo>
                  <a:cubicBezTo>
                    <a:pt x="48072" y="95247"/>
                    <a:pt x="56358" y="102930"/>
                    <a:pt x="57106" y="112871"/>
                  </a:cubicBezTo>
                  <a:lnTo>
                    <a:pt x="57153" y="114300"/>
                  </a:lnTo>
                  <a:lnTo>
                    <a:pt x="57153" y="142875"/>
                  </a:lnTo>
                  <a:cubicBezTo>
                    <a:pt x="57156" y="152844"/>
                    <a:pt x="49473" y="161130"/>
                    <a:pt x="39532" y="161877"/>
                  </a:cubicBezTo>
                  <a:lnTo>
                    <a:pt x="38103" y="161925"/>
                  </a:lnTo>
                  <a:cubicBezTo>
                    <a:pt x="38098" y="166965"/>
                    <a:pt x="34167" y="171128"/>
                    <a:pt x="29136" y="171423"/>
                  </a:cubicBezTo>
                  <a:cubicBezTo>
                    <a:pt x="24105" y="171718"/>
                    <a:pt x="19715" y="168044"/>
                    <a:pt x="19120" y="163039"/>
                  </a:cubicBezTo>
                  <a:lnTo>
                    <a:pt x="19053" y="161925"/>
                  </a:lnTo>
                  <a:lnTo>
                    <a:pt x="17624" y="161877"/>
                  </a:lnTo>
                  <a:cubicBezTo>
                    <a:pt x="8253" y="161173"/>
                    <a:pt x="795" y="153740"/>
                    <a:pt x="60" y="144370"/>
                  </a:cubicBezTo>
                  <a:lnTo>
                    <a:pt x="3" y="142875"/>
                  </a:lnTo>
                  <a:lnTo>
                    <a:pt x="3" y="114300"/>
                  </a:lnTo>
                  <a:cubicBezTo>
                    <a:pt x="0" y="104331"/>
                    <a:pt x="7683" y="96045"/>
                    <a:pt x="17624" y="95298"/>
                  </a:cubicBezTo>
                  <a:lnTo>
                    <a:pt x="19053" y="95250"/>
                  </a:lnTo>
                  <a:lnTo>
                    <a:pt x="19053" y="9525"/>
                  </a:lnTo>
                  <a:cubicBezTo>
                    <a:pt x="19053" y="4264"/>
                    <a:pt x="23318" y="0"/>
                    <a:pt x="28578" y="0"/>
                  </a:cubicBezTo>
                  <a:close/>
                </a:path>
              </a:pathLst>
            </a:custGeom>
            <a:solidFill>
              <a:srgbClr val="3A9E6A"/>
            </a:solidFill>
            <a:ln>
              <a:noFill/>
            </a:ln>
          </p:spPr>
        </p:sp>
        <p:sp>
          <p:nvSpPr>
            <p:cNvPr id="51" name="Freeform 51"/>
            <p:cNvSpPr/>
            <p:nvPr/>
          </p:nvSpPr>
          <p:spPr>
            <a:xfrm>
              <a:off x="8201022" y="4467225"/>
              <a:ext cx="57156" cy="171718"/>
            </a:xfrm>
            <a:custGeom>
              <a:avLst/>
              <a:gdLst/>
              <a:ahLst/>
              <a:cxnLst/>
              <a:rect l="l" t="t" r="r" b="b"/>
              <a:pathLst>
                <a:path w="57156" h="171718">
                  <a:moveTo>
                    <a:pt x="28578" y="0"/>
                  </a:moveTo>
                  <a:cubicBezTo>
                    <a:pt x="33407" y="1"/>
                    <a:pt x="37471" y="3615"/>
                    <a:pt x="38036" y="8411"/>
                  </a:cubicBezTo>
                  <a:lnTo>
                    <a:pt x="38103" y="9525"/>
                  </a:lnTo>
                  <a:cubicBezTo>
                    <a:pt x="48072" y="9522"/>
                    <a:pt x="56358" y="17205"/>
                    <a:pt x="57106" y="27146"/>
                  </a:cubicBezTo>
                  <a:lnTo>
                    <a:pt x="57153" y="28575"/>
                  </a:lnTo>
                  <a:lnTo>
                    <a:pt x="57153" y="66675"/>
                  </a:lnTo>
                  <a:cubicBezTo>
                    <a:pt x="57156" y="76644"/>
                    <a:pt x="49473" y="84930"/>
                    <a:pt x="39532" y="85677"/>
                  </a:cubicBezTo>
                  <a:lnTo>
                    <a:pt x="38103" y="85725"/>
                  </a:lnTo>
                  <a:lnTo>
                    <a:pt x="38103" y="161925"/>
                  </a:lnTo>
                  <a:cubicBezTo>
                    <a:pt x="38098" y="166965"/>
                    <a:pt x="34167" y="171128"/>
                    <a:pt x="29136" y="171423"/>
                  </a:cubicBezTo>
                  <a:cubicBezTo>
                    <a:pt x="24105" y="171718"/>
                    <a:pt x="19715" y="168044"/>
                    <a:pt x="19120" y="163039"/>
                  </a:cubicBezTo>
                  <a:lnTo>
                    <a:pt x="19053" y="161925"/>
                  </a:lnTo>
                  <a:lnTo>
                    <a:pt x="19053" y="85725"/>
                  </a:lnTo>
                  <a:cubicBezTo>
                    <a:pt x="9084" y="85728"/>
                    <a:pt x="798" y="78045"/>
                    <a:pt x="51" y="68104"/>
                  </a:cubicBezTo>
                  <a:lnTo>
                    <a:pt x="3" y="66675"/>
                  </a:lnTo>
                  <a:lnTo>
                    <a:pt x="3" y="28575"/>
                  </a:lnTo>
                  <a:cubicBezTo>
                    <a:pt x="0" y="18606"/>
                    <a:pt x="7683" y="10320"/>
                    <a:pt x="17624" y="9573"/>
                  </a:cubicBezTo>
                  <a:lnTo>
                    <a:pt x="19053" y="9525"/>
                  </a:lnTo>
                  <a:cubicBezTo>
                    <a:pt x="19053" y="4264"/>
                    <a:pt x="23318" y="0"/>
                    <a:pt x="28578" y="0"/>
                  </a:cubicBezTo>
                  <a:close/>
                </a:path>
              </a:pathLst>
            </a:custGeom>
            <a:solidFill>
              <a:srgbClr val="3A9E6A"/>
            </a:solidFill>
            <a:ln>
              <a:noFill/>
            </a:ln>
          </p:spPr>
        </p:sp>
      </p:grpSp>
      <p:sp>
        <p:nvSpPr>
          <p:cNvPr id="53" name="TextBox 53"/>
          <p:cNvSpPr txBox="1"/>
          <p:nvPr/>
        </p:nvSpPr>
        <p:spPr>
          <a:xfrm>
            <a:off x="8351520" y="4503420"/>
            <a:ext cx="899270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b="1" dirty="0">
                <a:solidFill>
                  <a:srgbClr val="3A9E6A"/>
                </a:solidFill>
                <a:latin typeface="Arial"/>
                <a:ea typeface="Microsoft YaHei"/>
                <a:cs typeface="Arial"/>
              </a:rPr>
              <a:t>炒股 LLM Wiki</a:t>
            </a:r>
          </a:p>
        </p:txBody>
      </p:sp>
      <p:sp>
        <p:nvSpPr>
          <p:cNvPr id="54" name="Rectangle 54"/>
          <p:cNvSpPr/>
          <p:nvPr/>
        </p:nvSpPr>
        <p:spPr>
          <a:xfrm>
            <a:off x="838200" y="4800600"/>
            <a:ext cx="3409950" cy="342900"/>
          </a:xfrm>
          <a:prstGeom prst="roundRect">
            <a:avLst>
              <a:gd name="adj" fmla="val 25000"/>
            </a:avLst>
          </a:prstGeom>
          <a:solidFill>
            <a:srgbClr val="FDF1EB"/>
          </a:solidFill>
          <a:ln>
            <a:noFill/>
          </a:ln>
        </p:spPr>
        <p:txBody>
          <a:bodyPr/>
          <a:p/>
        </p:txBody>
      </p:sp>
      <p:sp>
        <p:nvSpPr>
          <p:cNvPr id="55" name="Freeform 55"/>
          <p:cNvSpPr/>
          <p:nvPr/>
        </p:nvSpPr>
        <p:spPr>
          <a:xfrm>
            <a:off x="990599" y="4872533"/>
            <a:ext cx="200567" cy="201349"/>
          </a:xfrm>
          <a:custGeom>
            <a:avLst/>
            <a:gdLst/>
            <a:ahLst/>
            <a:cxnLst/>
            <a:rect l="l" t="t" r="r" b="b"/>
            <a:pathLst>
              <a:path w="200567" h="201349">
                <a:moveTo>
                  <a:pt x="142876" y="17030"/>
                </a:moveTo>
                <a:cubicBezTo>
                  <a:pt x="182908" y="40142"/>
                  <a:pt x="200567" y="88661"/>
                  <a:pt x="184757" y="132097"/>
                </a:cubicBezTo>
                <a:cubicBezTo>
                  <a:pt x="168947" y="175534"/>
                  <a:pt x="124232" y="201349"/>
                  <a:pt x="78710" y="193322"/>
                </a:cubicBezTo>
                <a:cubicBezTo>
                  <a:pt x="33187" y="185294"/>
                  <a:pt x="0" y="145741"/>
                  <a:pt x="1" y="99517"/>
                </a:cubicBezTo>
                <a:lnTo>
                  <a:pt x="49" y="96431"/>
                </a:lnTo>
                <a:cubicBezTo>
                  <a:pt x="1134" y="62969"/>
                  <a:pt x="19707" y="32534"/>
                  <a:pt x="48968" y="16267"/>
                </a:cubicBezTo>
                <a:cubicBezTo>
                  <a:pt x="78230" y="0"/>
                  <a:pt x="113883" y="290"/>
                  <a:pt x="142876" y="17030"/>
                </a:cubicBezTo>
                <a:close/>
                <a:moveTo>
                  <a:pt x="95251" y="42367"/>
                </a:moveTo>
                <a:cubicBezTo>
                  <a:pt x="89991" y="42367"/>
                  <a:pt x="85726" y="46631"/>
                  <a:pt x="85726" y="51892"/>
                </a:cubicBezTo>
                <a:cubicBezTo>
                  <a:pt x="69945" y="51892"/>
                  <a:pt x="57151" y="64685"/>
                  <a:pt x="57151" y="80467"/>
                </a:cubicBezTo>
                <a:cubicBezTo>
                  <a:pt x="57151" y="96248"/>
                  <a:pt x="69945" y="109042"/>
                  <a:pt x="85726" y="109042"/>
                </a:cubicBezTo>
                <a:lnTo>
                  <a:pt x="85726" y="128092"/>
                </a:lnTo>
                <a:cubicBezTo>
                  <a:pt x="82520" y="128263"/>
                  <a:pt x="79436" y="126845"/>
                  <a:pt x="77478" y="124301"/>
                </a:cubicBezTo>
                <a:lnTo>
                  <a:pt x="76830" y="123339"/>
                </a:lnTo>
                <a:cubicBezTo>
                  <a:pt x="74121" y="118970"/>
                  <a:pt x="68434" y="117539"/>
                  <a:pt x="63979" y="120105"/>
                </a:cubicBezTo>
                <a:cubicBezTo>
                  <a:pt x="59525" y="122672"/>
                  <a:pt x="57911" y="128310"/>
                  <a:pt x="60333" y="132845"/>
                </a:cubicBezTo>
                <a:cubicBezTo>
                  <a:pt x="65275" y="141417"/>
                  <a:pt x="74302" y="146822"/>
                  <a:pt x="84193" y="147132"/>
                </a:cubicBezTo>
                <a:lnTo>
                  <a:pt x="85726" y="147132"/>
                </a:lnTo>
                <a:cubicBezTo>
                  <a:pt x="85722" y="151965"/>
                  <a:pt x="89337" y="156035"/>
                  <a:pt x="94137" y="156600"/>
                </a:cubicBezTo>
                <a:lnTo>
                  <a:pt x="95251" y="156667"/>
                </a:lnTo>
                <a:cubicBezTo>
                  <a:pt x="100512" y="156667"/>
                  <a:pt x="104776" y="152402"/>
                  <a:pt x="104776" y="147142"/>
                </a:cubicBezTo>
                <a:lnTo>
                  <a:pt x="106453" y="147094"/>
                </a:lnTo>
                <a:cubicBezTo>
                  <a:pt x="121893" y="146202"/>
                  <a:pt x="133820" y="133187"/>
                  <a:pt x="133366" y="117728"/>
                </a:cubicBezTo>
                <a:cubicBezTo>
                  <a:pt x="132913" y="102269"/>
                  <a:pt x="120242" y="89977"/>
                  <a:pt x="104776" y="89992"/>
                </a:cubicBezTo>
                <a:lnTo>
                  <a:pt x="104776" y="70942"/>
                </a:lnTo>
                <a:cubicBezTo>
                  <a:pt x="108186" y="70827"/>
                  <a:pt x="111167" y="72275"/>
                  <a:pt x="113025" y="74733"/>
                </a:cubicBezTo>
                <a:lnTo>
                  <a:pt x="113673" y="75695"/>
                </a:lnTo>
                <a:cubicBezTo>
                  <a:pt x="116382" y="80064"/>
                  <a:pt x="122069" y="81495"/>
                  <a:pt x="126523" y="78928"/>
                </a:cubicBezTo>
                <a:cubicBezTo>
                  <a:pt x="130977" y="76361"/>
                  <a:pt x="132591" y="70723"/>
                  <a:pt x="130170" y="66189"/>
                </a:cubicBezTo>
                <a:cubicBezTo>
                  <a:pt x="125229" y="57612"/>
                  <a:pt x="116202" y="52203"/>
                  <a:pt x="106310" y="51892"/>
                </a:cubicBezTo>
                <a:lnTo>
                  <a:pt x="104776" y="51892"/>
                </a:lnTo>
                <a:cubicBezTo>
                  <a:pt x="104776" y="46631"/>
                  <a:pt x="100512" y="42367"/>
                  <a:pt x="95251" y="42367"/>
                </a:cubicBezTo>
                <a:close/>
                <a:moveTo>
                  <a:pt x="104776" y="109042"/>
                </a:moveTo>
                <a:cubicBezTo>
                  <a:pt x="110037" y="109042"/>
                  <a:pt x="114301" y="113306"/>
                  <a:pt x="114301" y="118567"/>
                </a:cubicBezTo>
                <a:cubicBezTo>
                  <a:pt x="114301" y="123827"/>
                  <a:pt x="110037" y="128092"/>
                  <a:pt x="104776" y="128092"/>
                </a:cubicBezTo>
                <a:lnTo>
                  <a:pt x="104776" y="109042"/>
                </a:lnTo>
                <a:close/>
                <a:moveTo>
                  <a:pt x="85726" y="70942"/>
                </a:moveTo>
                <a:lnTo>
                  <a:pt x="85726" y="89992"/>
                </a:lnTo>
                <a:cubicBezTo>
                  <a:pt x="80466" y="89992"/>
                  <a:pt x="76201" y="85727"/>
                  <a:pt x="76201" y="80467"/>
                </a:cubicBezTo>
                <a:cubicBezTo>
                  <a:pt x="76201" y="75206"/>
                  <a:pt x="80466" y="70942"/>
                  <a:pt x="85726" y="70942"/>
                </a:cubicBezTo>
                <a:close/>
              </a:path>
            </a:pathLst>
          </a:custGeom>
          <a:solidFill>
            <a:srgbClr val="C96133"/>
          </a:solidFill>
          <a:ln>
            <a:noFill/>
          </a:ln>
        </p:spPr>
        <p:txBody>
          <a:bodyPr/>
          <a:p/>
        </p:txBody>
      </p:sp>
      <p:sp>
        <p:nvSpPr>
          <p:cNvPr id="56" name="TextBox 56"/>
          <p:cNvSpPr txBox="1"/>
          <p:nvPr/>
        </p:nvSpPr>
        <p:spPr>
          <a:xfrm>
            <a:off x="1264920" y="4922520"/>
            <a:ext cx="568028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理财 App</a:t>
            </a:r>
          </a:p>
        </p:txBody>
      </p:sp>
      <p:sp>
        <p:nvSpPr>
          <p:cNvPr id="57" name="Rectangle 57"/>
          <p:cNvSpPr/>
          <p:nvPr/>
        </p:nvSpPr>
        <p:spPr>
          <a:xfrm>
            <a:off x="4381500" y="4800600"/>
            <a:ext cx="3409950" cy="342900"/>
          </a:xfrm>
          <a:prstGeom prst="roundRect">
            <a:avLst>
              <a:gd name="adj" fmla="val 25000"/>
            </a:avLst>
          </a:prstGeom>
          <a:solidFill>
            <a:srgbClr val="EDF2FC"/>
          </a:solidFill>
          <a:ln>
            <a:noFill/>
          </a:ln>
        </p:spPr>
        <p:txBody>
          <a:bodyPr/>
          <a:p/>
        </p:txBody>
      </p:sp>
      <p:grpSp>
        <p:nvGrpSpPr>
          <p:cNvPr id="62" name="Group 62"/>
          <p:cNvGrpSpPr/>
          <p:nvPr/>
        </p:nvGrpSpPr>
        <p:grpSpPr>
          <a:xfrm>
            <a:off x="4543425" y="4886325"/>
            <a:ext cx="171719" cy="171450"/>
            <a:chOff x="4543425" y="4886325"/>
            <a:chExt cx="171719" cy="171450"/>
          </a:xfrm>
        </p:grpSpPr>
        <p:sp>
          <p:nvSpPr>
            <p:cNvPr id="58" name="Freeform 58"/>
            <p:cNvSpPr/>
            <p:nvPr/>
          </p:nvSpPr>
          <p:spPr>
            <a:xfrm>
              <a:off x="4543425" y="488632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57150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lnTo>
                    <a:pt x="0" y="57150"/>
                  </a:lnTo>
                  <a:cubicBezTo>
                    <a:pt x="0" y="67671"/>
                    <a:pt x="8529" y="76200"/>
                    <a:pt x="19050" y="76200"/>
                  </a:cubicBezTo>
                  <a:lnTo>
                    <a:pt x="57150" y="76200"/>
                  </a:lnTo>
                  <a:cubicBezTo>
                    <a:pt x="67671" y="76200"/>
                    <a:pt x="76200" y="67671"/>
                    <a:pt x="76200" y="57150"/>
                  </a:cubicBezTo>
                  <a:lnTo>
                    <a:pt x="76200" y="19050"/>
                  </a:lnTo>
                  <a:cubicBezTo>
                    <a:pt x="76200" y="8529"/>
                    <a:pt x="67671" y="0"/>
                    <a:pt x="57150" y="0"/>
                  </a:cubicBezTo>
                  <a:close/>
                </a:path>
              </a:pathLst>
            </a:custGeom>
            <a:solidFill>
              <a:srgbClr val="3D7DE4"/>
            </a:solidFill>
            <a:ln>
              <a:noFill/>
            </a:ln>
          </p:spPr>
        </p:sp>
        <p:sp>
          <p:nvSpPr>
            <p:cNvPr id="59" name="Freeform 59"/>
            <p:cNvSpPr/>
            <p:nvPr/>
          </p:nvSpPr>
          <p:spPr>
            <a:xfrm>
              <a:off x="4543425" y="498157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57150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lnTo>
                    <a:pt x="0" y="57150"/>
                  </a:lnTo>
                  <a:cubicBezTo>
                    <a:pt x="0" y="67671"/>
                    <a:pt x="8529" y="76200"/>
                    <a:pt x="19050" y="76200"/>
                  </a:cubicBezTo>
                  <a:lnTo>
                    <a:pt x="57150" y="76200"/>
                  </a:lnTo>
                  <a:cubicBezTo>
                    <a:pt x="67671" y="76200"/>
                    <a:pt x="76200" y="67671"/>
                    <a:pt x="76200" y="57150"/>
                  </a:cubicBezTo>
                  <a:lnTo>
                    <a:pt x="76200" y="19050"/>
                  </a:lnTo>
                  <a:cubicBezTo>
                    <a:pt x="76200" y="8529"/>
                    <a:pt x="67671" y="0"/>
                    <a:pt x="57150" y="0"/>
                  </a:cubicBezTo>
                  <a:close/>
                </a:path>
              </a:pathLst>
            </a:custGeom>
            <a:solidFill>
              <a:srgbClr val="3D7DE4"/>
            </a:solidFill>
            <a:ln>
              <a:noFill/>
            </a:ln>
          </p:spPr>
        </p:sp>
        <p:sp>
          <p:nvSpPr>
            <p:cNvPr id="60" name="Freeform 60"/>
            <p:cNvSpPr/>
            <p:nvPr/>
          </p:nvSpPr>
          <p:spPr>
            <a:xfrm>
              <a:off x="4638675" y="498157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57150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lnTo>
                    <a:pt x="0" y="57150"/>
                  </a:lnTo>
                  <a:cubicBezTo>
                    <a:pt x="0" y="67671"/>
                    <a:pt x="8529" y="76200"/>
                    <a:pt x="19050" y="76200"/>
                  </a:cubicBezTo>
                  <a:lnTo>
                    <a:pt x="57150" y="76200"/>
                  </a:lnTo>
                  <a:cubicBezTo>
                    <a:pt x="67671" y="76200"/>
                    <a:pt x="76200" y="67671"/>
                    <a:pt x="76200" y="57150"/>
                  </a:cubicBezTo>
                  <a:lnTo>
                    <a:pt x="76200" y="19050"/>
                  </a:lnTo>
                  <a:cubicBezTo>
                    <a:pt x="76200" y="8529"/>
                    <a:pt x="67671" y="0"/>
                    <a:pt x="57150" y="0"/>
                  </a:cubicBezTo>
                  <a:close/>
                </a:path>
              </a:pathLst>
            </a:custGeom>
            <a:solidFill>
              <a:srgbClr val="3D7DE4"/>
            </a:solidFill>
            <a:ln>
              <a:noFill/>
            </a:ln>
          </p:spPr>
        </p:sp>
        <p:sp>
          <p:nvSpPr>
            <p:cNvPr id="61" name="Freeform 61"/>
            <p:cNvSpPr/>
            <p:nvPr/>
          </p:nvSpPr>
          <p:spPr>
            <a:xfrm>
              <a:off x="4638407" y="4886325"/>
              <a:ext cx="76737" cy="76468"/>
            </a:xfrm>
            <a:custGeom>
              <a:avLst/>
              <a:gdLst/>
              <a:ahLst/>
              <a:cxnLst/>
              <a:rect l="l" t="t" r="r" b="b"/>
              <a:pathLst>
                <a:path w="76737" h="76468">
                  <a:moveTo>
                    <a:pt x="38368" y="0"/>
                  </a:moveTo>
                  <a:cubicBezTo>
                    <a:pt x="43197" y="1"/>
                    <a:pt x="47262" y="3615"/>
                    <a:pt x="47827" y="8411"/>
                  </a:cubicBezTo>
                  <a:lnTo>
                    <a:pt x="47893" y="9525"/>
                  </a:lnTo>
                  <a:lnTo>
                    <a:pt x="47893" y="28575"/>
                  </a:lnTo>
                  <a:lnTo>
                    <a:pt x="66943" y="28575"/>
                  </a:lnTo>
                  <a:cubicBezTo>
                    <a:pt x="71983" y="28581"/>
                    <a:pt x="76146" y="32511"/>
                    <a:pt x="76441" y="37542"/>
                  </a:cubicBezTo>
                  <a:cubicBezTo>
                    <a:pt x="76737" y="42573"/>
                    <a:pt x="73062" y="46963"/>
                    <a:pt x="68058" y="47558"/>
                  </a:cubicBezTo>
                  <a:lnTo>
                    <a:pt x="66943" y="47625"/>
                  </a:lnTo>
                  <a:lnTo>
                    <a:pt x="47893" y="47625"/>
                  </a:lnTo>
                  <a:lnTo>
                    <a:pt x="47893" y="66675"/>
                  </a:lnTo>
                  <a:cubicBezTo>
                    <a:pt x="47888" y="71715"/>
                    <a:pt x="43958" y="75878"/>
                    <a:pt x="38927" y="76173"/>
                  </a:cubicBezTo>
                  <a:cubicBezTo>
                    <a:pt x="33896" y="76468"/>
                    <a:pt x="29505" y="72794"/>
                    <a:pt x="28910" y="67789"/>
                  </a:cubicBezTo>
                  <a:lnTo>
                    <a:pt x="28843" y="66675"/>
                  </a:lnTo>
                  <a:lnTo>
                    <a:pt x="28843" y="47625"/>
                  </a:lnTo>
                  <a:lnTo>
                    <a:pt x="9793" y="47625"/>
                  </a:lnTo>
                  <a:cubicBezTo>
                    <a:pt x="4754" y="47619"/>
                    <a:pt x="591" y="43689"/>
                    <a:pt x="295" y="38658"/>
                  </a:cubicBezTo>
                  <a:cubicBezTo>
                    <a:pt x="0" y="33627"/>
                    <a:pt x="3675" y="29237"/>
                    <a:pt x="8679" y="28642"/>
                  </a:cubicBezTo>
                  <a:lnTo>
                    <a:pt x="9793" y="28575"/>
                  </a:lnTo>
                  <a:lnTo>
                    <a:pt x="28843" y="28575"/>
                  </a:lnTo>
                  <a:lnTo>
                    <a:pt x="28843" y="9525"/>
                  </a:lnTo>
                  <a:cubicBezTo>
                    <a:pt x="28843" y="4264"/>
                    <a:pt x="33108" y="0"/>
                    <a:pt x="38368" y="0"/>
                  </a:cubicBezTo>
                  <a:close/>
                </a:path>
              </a:pathLst>
            </a:custGeom>
            <a:solidFill>
              <a:srgbClr val="3D7DE4"/>
            </a:solidFill>
            <a:ln>
              <a:noFill/>
            </a:ln>
          </p:spPr>
        </p:sp>
      </p:grpSp>
      <p:sp>
        <p:nvSpPr>
          <p:cNvPr id="63" name="TextBox 63"/>
          <p:cNvSpPr txBox="1"/>
          <p:nvPr/>
        </p:nvSpPr>
        <p:spPr>
          <a:xfrm>
            <a:off x="4808220" y="4922520"/>
            <a:ext cx="816459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b="1" dirty="0">
                <a:solidFill>
                  <a:srgbClr val="3D7DE4"/>
                </a:solidFill>
                <a:latin typeface="Arial"/>
                <a:ea typeface="Microsoft YaHei"/>
                <a:cs typeface="Arial"/>
              </a:rPr>
              <a:t>Growing App</a:t>
            </a:r>
          </a:p>
        </p:txBody>
      </p:sp>
      <p:sp>
        <p:nvSpPr>
          <p:cNvPr id="64" name="Rectangle 64"/>
          <p:cNvSpPr/>
          <p:nvPr/>
        </p:nvSpPr>
        <p:spPr>
          <a:xfrm>
            <a:off x="7924800" y="4800600"/>
            <a:ext cx="3409950" cy="342900"/>
          </a:xfrm>
          <a:prstGeom prst="roundRect">
            <a:avLst>
              <a:gd name="adj" fmla="val 25000"/>
            </a:avLst>
          </a:prstGeom>
          <a:solidFill>
            <a:srgbClr val="EAF7F0"/>
          </a:solidFill>
          <a:ln>
            <a:noFill/>
          </a:ln>
        </p:spPr>
        <p:txBody>
          <a:bodyPr/>
          <a:p/>
        </p:txBody>
      </p:sp>
      <p:sp>
        <p:nvSpPr>
          <p:cNvPr id="65" name="Freeform 65"/>
          <p:cNvSpPr/>
          <p:nvPr/>
        </p:nvSpPr>
        <p:spPr>
          <a:xfrm>
            <a:off x="8105774" y="4876799"/>
            <a:ext cx="133352" cy="190502"/>
          </a:xfrm>
          <a:custGeom>
            <a:avLst/>
            <a:gdLst/>
            <a:ahLst/>
            <a:cxnLst/>
            <a:rect l="l" t="t" r="r" b="b"/>
            <a:pathLst>
              <a:path w="133352" h="190502">
                <a:moveTo>
                  <a:pt x="104776" y="1"/>
                </a:moveTo>
                <a:cubicBezTo>
                  <a:pt x="119907" y="0"/>
                  <a:pt x="132416" y="11794"/>
                  <a:pt x="133303" y="26899"/>
                </a:cubicBezTo>
                <a:lnTo>
                  <a:pt x="133351" y="28576"/>
                </a:lnTo>
                <a:lnTo>
                  <a:pt x="133351" y="161926"/>
                </a:lnTo>
                <a:cubicBezTo>
                  <a:pt x="133352" y="177057"/>
                  <a:pt x="121557" y="189566"/>
                  <a:pt x="106452" y="190453"/>
                </a:cubicBezTo>
                <a:lnTo>
                  <a:pt x="104776" y="190501"/>
                </a:lnTo>
                <a:lnTo>
                  <a:pt x="28576" y="190501"/>
                </a:lnTo>
                <a:cubicBezTo>
                  <a:pt x="13445" y="190502"/>
                  <a:pt x="936" y="178707"/>
                  <a:pt x="48" y="163602"/>
                </a:cubicBezTo>
                <a:lnTo>
                  <a:pt x="1" y="161926"/>
                </a:lnTo>
                <a:lnTo>
                  <a:pt x="1" y="28576"/>
                </a:lnTo>
                <a:cubicBezTo>
                  <a:pt x="0" y="13445"/>
                  <a:pt x="11794" y="936"/>
                  <a:pt x="26899" y="48"/>
                </a:cubicBezTo>
                <a:lnTo>
                  <a:pt x="28576" y="1"/>
                </a:lnTo>
                <a:lnTo>
                  <a:pt x="104776" y="1"/>
                </a:lnTo>
                <a:close/>
                <a:moveTo>
                  <a:pt x="66676" y="133351"/>
                </a:moveTo>
                <a:cubicBezTo>
                  <a:pt x="61847" y="133351"/>
                  <a:pt x="57783" y="136966"/>
                  <a:pt x="57218" y="141761"/>
                </a:cubicBezTo>
                <a:lnTo>
                  <a:pt x="57151" y="142876"/>
                </a:lnTo>
                <a:lnTo>
                  <a:pt x="57218" y="144086"/>
                </a:lnTo>
                <a:cubicBezTo>
                  <a:pt x="57787" y="148877"/>
                  <a:pt x="61851" y="152485"/>
                  <a:pt x="66676" y="152485"/>
                </a:cubicBezTo>
                <a:cubicBezTo>
                  <a:pt x="71501" y="152485"/>
                  <a:pt x="75564" y="148877"/>
                  <a:pt x="76134" y="144086"/>
                </a:cubicBezTo>
                <a:lnTo>
                  <a:pt x="76201" y="142971"/>
                </a:lnTo>
                <a:lnTo>
                  <a:pt x="76134" y="141761"/>
                </a:lnTo>
                <a:cubicBezTo>
                  <a:pt x="75569" y="136966"/>
                  <a:pt x="71505" y="133351"/>
                  <a:pt x="66676" y="133351"/>
                </a:cubicBezTo>
                <a:close/>
                <a:moveTo>
                  <a:pt x="76201" y="19051"/>
                </a:moveTo>
                <a:lnTo>
                  <a:pt x="57151" y="19051"/>
                </a:lnTo>
                <a:lnTo>
                  <a:pt x="56036" y="19118"/>
                </a:lnTo>
                <a:cubicBezTo>
                  <a:pt x="51245" y="19687"/>
                  <a:pt x="47636" y="23751"/>
                  <a:pt x="47636" y="28576"/>
                </a:cubicBezTo>
                <a:cubicBezTo>
                  <a:pt x="47636" y="33401"/>
                  <a:pt x="51245" y="37464"/>
                  <a:pt x="56036" y="38034"/>
                </a:cubicBezTo>
                <a:lnTo>
                  <a:pt x="57151" y="38101"/>
                </a:lnTo>
                <a:lnTo>
                  <a:pt x="76201" y="38101"/>
                </a:lnTo>
                <a:lnTo>
                  <a:pt x="77315" y="38034"/>
                </a:lnTo>
                <a:cubicBezTo>
                  <a:pt x="82107" y="37464"/>
                  <a:pt x="85715" y="33401"/>
                  <a:pt x="85715" y="28576"/>
                </a:cubicBezTo>
                <a:cubicBezTo>
                  <a:pt x="85715" y="23751"/>
                  <a:pt x="82107" y="19687"/>
                  <a:pt x="77315" y="19118"/>
                </a:cubicBezTo>
                <a:lnTo>
                  <a:pt x="76201" y="19051"/>
                </a:lnTo>
                <a:close/>
              </a:path>
            </a:pathLst>
          </a:custGeom>
          <a:solidFill>
            <a:srgbClr val="3A9E6A"/>
          </a:solidFill>
          <a:ln>
            <a:noFill/>
          </a:ln>
        </p:spPr>
        <p:txBody>
          <a:bodyPr/>
          <a:p/>
        </p:txBody>
      </p:sp>
      <p:sp>
        <p:nvSpPr>
          <p:cNvPr id="66" name="TextBox 66"/>
          <p:cNvSpPr txBox="1"/>
          <p:nvPr/>
        </p:nvSpPr>
        <p:spPr>
          <a:xfrm>
            <a:off x="8351520" y="4922520"/>
            <a:ext cx="568028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b="1" dirty="0">
                <a:solidFill>
                  <a:srgbClr val="3A9E6A"/>
                </a:solidFill>
                <a:latin typeface="Arial"/>
                <a:ea typeface="Microsoft YaHei"/>
                <a:cs typeface="Arial"/>
              </a:rPr>
              <a:t>网球 App</a:t>
            </a:r>
          </a:p>
        </p:txBody>
      </p:sp>
      <p:sp>
        <p:nvSpPr>
          <p:cNvPr id="67" name="Rectangle 67"/>
          <p:cNvSpPr/>
          <p:nvPr/>
        </p:nvSpPr>
        <p:spPr>
          <a:xfrm>
            <a:off x="838200" y="5219700"/>
            <a:ext cx="3409950" cy="342900"/>
          </a:xfrm>
          <a:prstGeom prst="roundRect">
            <a:avLst>
              <a:gd name="adj" fmla="val 25000"/>
            </a:avLst>
          </a:prstGeom>
          <a:solidFill>
            <a:srgbClr val="FDF1EB"/>
          </a:solidFill>
          <a:ln>
            <a:noFill/>
          </a:ln>
        </p:spPr>
        <p:txBody>
          <a:bodyPr/>
          <a:p/>
        </p:txBody>
      </p:sp>
      <p:sp>
        <p:nvSpPr>
          <p:cNvPr id="68" name="Freeform 68"/>
          <p:cNvSpPr/>
          <p:nvPr/>
        </p:nvSpPr>
        <p:spPr>
          <a:xfrm>
            <a:off x="990600" y="5305425"/>
            <a:ext cx="190500" cy="181916"/>
          </a:xfrm>
          <a:custGeom>
            <a:avLst/>
            <a:gdLst/>
            <a:ahLst/>
            <a:cxnLst/>
            <a:rect l="l" t="t" r="r" b="b"/>
            <a:pathLst>
              <a:path w="190500" h="181916">
                <a:moveTo>
                  <a:pt x="152400" y="0"/>
                </a:moveTo>
                <a:cubicBezTo>
                  <a:pt x="173442" y="0"/>
                  <a:pt x="190500" y="17058"/>
                  <a:pt x="190500" y="38100"/>
                </a:cubicBezTo>
                <a:lnTo>
                  <a:pt x="190500" y="114300"/>
                </a:lnTo>
                <a:cubicBezTo>
                  <a:pt x="190500" y="135342"/>
                  <a:pt x="173442" y="152400"/>
                  <a:pt x="152400" y="152400"/>
                </a:cubicBezTo>
                <a:lnTo>
                  <a:pt x="127768" y="152400"/>
                </a:lnTo>
                <a:lnTo>
                  <a:pt x="101984" y="178184"/>
                </a:lnTo>
                <a:cubicBezTo>
                  <a:pt x="98591" y="181577"/>
                  <a:pt x="93203" y="181916"/>
                  <a:pt x="89411" y="178975"/>
                </a:cubicBezTo>
                <a:lnTo>
                  <a:pt x="88516" y="178184"/>
                </a:lnTo>
                <a:lnTo>
                  <a:pt x="62722" y="152400"/>
                </a:lnTo>
                <a:lnTo>
                  <a:pt x="38100" y="152400"/>
                </a:lnTo>
                <a:cubicBezTo>
                  <a:pt x="17798" y="152400"/>
                  <a:pt x="1063" y="136481"/>
                  <a:pt x="48" y="116205"/>
                </a:cubicBezTo>
                <a:lnTo>
                  <a:pt x="0" y="114300"/>
                </a:lnTo>
                <a:lnTo>
                  <a:pt x="0" y="38100"/>
                </a:lnTo>
                <a:cubicBezTo>
                  <a:pt x="0" y="17058"/>
                  <a:pt x="17058" y="0"/>
                  <a:pt x="38100" y="0"/>
                </a:cubicBezTo>
                <a:close/>
                <a:moveTo>
                  <a:pt x="114300" y="85725"/>
                </a:moveTo>
                <a:lnTo>
                  <a:pt x="57150" y="85725"/>
                </a:lnTo>
                <a:cubicBezTo>
                  <a:pt x="51889" y="85725"/>
                  <a:pt x="47625" y="89989"/>
                  <a:pt x="47625" y="95250"/>
                </a:cubicBezTo>
                <a:cubicBezTo>
                  <a:pt x="47625" y="100511"/>
                  <a:pt x="51889" y="104775"/>
                  <a:pt x="57150" y="104775"/>
                </a:cubicBezTo>
                <a:lnTo>
                  <a:pt x="114300" y="104775"/>
                </a:lnTo>
                <a:cubicBezTo>
                  <a:pt x="119561" y="104775"/>
                  <a:pt x="123825" y="100511"/>
                  <a:pt x="123825" y="95250"/>
                </a:cubicBezTo>
                <a:cubicBezTo>
                  <a:pt x="123825" y="89989"/>
                  <a:pt x="119561" y="85725"/>
                  <a:pt x="114300" y="85725"/>
                </a:cubicBezTo>
                <a:moveTo>
                  <a:pt x="133350" y="47625"/>
                </a:moveTo>
                <a:lnTo>
                  <a:pt x="57150" y="47625"/>
                </a:lnTo>
                <a:cubicBezTo>
                  <a:pt x="51889" y="47625"/>
                  <a:pt x="47625" y="51889"/>
                  <a:pt x="47625" y="57150"/>
                </a:cubicBezTo>
                <a:cubicBezTo>
                  <a:pt x="47625" y="62411"/>
                  <a:pt x="51889" y="66675"/>
                  <a:pt x="57150" y="66675"/>
                </a:cubicBezTo>
                <a:lnTo>
                  <a:pt x="133350" y="66675"/>
                </a:lnTo>
                <a:cubicBezTo>
                  <a:pt x="138611" y="66675"/>
                  <a:pt x="142875" y="62411"/>
                  <a:pt x="142875" y="57150"/>
                </a:cubicBezTo>
                <a:cubicBezTo>
                  <a:pt x="142875" y="51889"/>
                  <a:pt x="138611" y="47625"/>
                  <a:pt x="133350" y="47625"/>
                </a:cubicBezTo>
              </a:path>
            </a:pathLst>
          </a:custGeom>
          <a:solidFill>
            <a:srgbClr val="C96133"/>
          </a:solidFill>
          <a:ln>
            <a:noFill/>
          </a:ln>
        </p:spPr>
        <p:txBody>
          <a:bodyPr/>
          <a:p/>
        </p:txBody>
      </p:sp>
      <p:sp>
        <p:nvSpPr>
          <p:cNvPr id="69" name="TextBox 69"/>
          <p:cNvSpPr txBox="1"/>
          <p:nvPr/>
        </p:nvSpPr>
        <p:spPr>
          <a:xfrm>
            <a:off x="1264920" y="5341620"/>
            <a:ext cx="995882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理财问答 Agent</a:t>
            </a:r>
          </a:p>
        </p:txBody>
      </p:sp>
      <p:sp>
        <p:nvSpPr>
          <p:cNvPr id="70" name="Rectangle 70"/>
          <p:cNvSpPr/>
          <p:nvPr/>
        </p:nvSpPr>
        <p:spPr>
          <a:xfrm>
            <a:off x="4381500" y="5219700"/>
            <a:ext cx="3409950" cy="342900"/>
          </a:xfrm>
          <a:prstGeom prst="roundRect">
            <a:avLst>
              <a:gd name="adj" fmla="val 25000"/>
            </a:avLst>
          </a:prstGeom>
          <a:solidFill>
            <a:srgbClr val="EDF2FC"/>
          </a:solidFill>
          <a:ln>
            <a:noFill/>
          </a:ln>
        </p:spPr>
        <p:txBody>
          <a:bodyPr/>
          <a:p/>
        </p:txBody>
      </p:sp>
      <p:sp>
        <p:nvSpPr>
          <p:cNvPr id="71" name="Freeform 71"/>
          <p:cNvSpPr/>
          <p:nvPr/>
        </p:nvSpPr>
        <p:spPr>
          <a:xfrm>
            <a:off x="4533900" y="5295900"/>
            <a:ext cx="180975" cy="171450"/>
          </a:xfrm>
          <a:custGeom>
            <a:avLst/>
            <a:gdLst/>
            <a:ahLst/>
            <a:cxnLst/>
            <a:rect l="l" t="t" r="r" b="b"/>
            <a:pathLst>
              <a:path w="180975" h="171450">
                <a:moveTo>
                  <a:pt x="180975" y="57150"/>
                </a:moveTo>
                <a:lnTo>
                  <a:pt x="180975" y="142875"/>
                </a:lnTo>
                <a:cubicBezTo>
                  <a:pt x="180974" y="145401"/>
                  <a:pt x="179971" y="147823"/>
                  <a:pt x="178184" y="149609"/>
                </a:cubicBezTo>
                <a:lnTo>
                  <a:pt x="159134" y="168659"/>
                </a:lnTo>
                <a:cubicBezTo>
                  <a:pt x="158802" y="168993"/>
                  <a:pt x="158445" y="169302"/>
                  <a:pt x="158067" y="169583"/>
                </a:cubicBezTo>
                <a:lnTo>
                  <a:pt x="157020" y="170259"/>
                </a:lnTo>
                <a:lnTo>
                  <a:pt x="155934" y="170774"/>
                </a:lnTo>
                <a:lnTo>
                  <a:pt x="154934" y="171107"/>
                </a:lnTo>
                <a:lnTo>
                  <a:pt x="153514" y="171393"/>
                </a:lnTo>
                <a:lnTo>
                  <a:pt x="152400" y="171450"/>
                </a:lnTo>
                <a:lnTo>
                  <a:pt x="28575" y="171450"/>
                </a:lnTo>
                <a:cubicBezTo>
                  <a:pt x="12793" y="171450"/>
                  <a:pt x="0" y="158657"/>
                  <a:pt x="0" y="142875"/>
                </a:cubicBezTo>
                <a:cubicBezTo>
                  <a:pt x="0" y="127093"/>
                  <a:pt x="12793" y="114300"/>
                  <a:pt x="28575" y="114300"/>
                </a:cubicBezTo>
                <a:lnTo>
                  <a:pt x="66675" y="114300"/>
                </a:lnTo>
                <a:cubicBezTo>
                  <a:pt x="71936" y="114300"/>
                  <a:pt x="76200" y="110036"/>
                  <a:pt x="76200" y="104775"/>
                </a:cubicBezTo>
                <a:cubicBezTo>
                  <a:pt x="76200" y="99514"/>
                  <a:pt x="71936" y="95250"/>
                  <a:pt x="66675" y="95250"/>
                </a:cubicBezTo>
                <a:lnTo>
                  <a:pt x="38100" y="95250"/>
                </a:lnTo>
                <a:cubicBezTo>
                  <a:pt x="32839" y="95250"/>
                  <a:pt x="28575" y="90986"/>
                  <a:pt x="28575" y="85725"/>
                </a:cubicBezTo>
                <a:cubicBezTo>
                  <a:pt x="28575" y="80464"/>
                  <a:pt x="32839" y="76200"/>
                  <a:pt x="38100" y="76200"/>
                </a:cubicBezTo>
                <a:lnTo>
                  <a:pt x="66675" y="76200"/>
                </a:lnTo>
                <a:cubicBezTo>
                  <a:pt x="82457" y="76200"/>
                  <a:pt x="95250" y="88993"/>
                  <a:pt x="95250" y="104775"/>
                </a:cubicBezTo>
                <a:cubicBezTo>
                  <a:pt x="95250" y="120557"/>
                  <a:pt x="82457" y="133350"/>
                  <a:pt x="66675" y="133350"/>
                </a:cubicBezTo>
                <a:lnTo>
                  <a:pt x="28575" y="133350"/>
                </a:lnTo>
                <a:cubicBezTo>
                  <a:pt x="23314" y="133350"/>
                  <a:pt x="19050" y="137614"/>
                  <a:pt x="19050" y="142875"/>
                </a:cubicBezTo>
                <a:cubicBezTo>
                  <a:pt x="19050" y="148136"/>
                  <a:pt x="23314" y="152400"/>
                  <a:pt x="28575" y="152400"/>
                </a:cubicBezTo>
                <a:lnTo>
                  <a:pt x="129397" y="152400"/>
                </a:lnTo>
                <a:lnTo>
                  <a:pt x="126616" y="149609"/>
                </a:lnTo>
                <a:cubicBezTo>
                  <a:pt x="124829" y="147823"/>
                  <a:pt x="123826" y="145401"/>
                  <a:pt x="123825" y="142875"/>
                </a:cubicBezTo>
                <a:lnTo>
                  <a:pt x="123825" y="57150"/>
                </a:lnTo>
                <a:close/>
                <a:moveTo>
                  <a:pt x="152400" y="0"/>
                </a:moveTo>
                <a:cubicBezTo>
                  <a:pt x="168335" y="0"/>
                  <a:pt x="180975" y="12640"/>
                  <a:pt x="180975" y="28575"/>
                </a:cubicBezTo>
                <a:lnTo>
                  <a:pt x="180975" y="38100"/>
                </a:lnTo>
                <a:lnTo>
                  <a:pt x="123825" y="38100"/>
                </a:lnTo>
                <a:lnTo>
                  <a:pt x="123825" y="28575"/>
                </a:lnTo>
                <a:cubicBezTo>
                  <a:pt x="123825" y="12640"/>
                  <a:pt x="136465" y="0"/>
                  <a:pt x="152400" y="0"/>
                </a:cubicBezTo>
              </a:path>
            </a:pathLst>
          </a:custGeom>
          <a:solidFill>
            <a:srgbClr val="3D7DE4"/>
          </a:solidFill>
          <a:ln>
            <a:noFill/>
          </a:ln>
        </p:spPr>
        <p:txBody>
          <a:bodyPr/>
          <a:p/>
        </p:txBody>
      </p:sp>
      <p:sp>
        <p:nvSpPr>
          <p:cNvPr id="72" name="TextBox 72"/>
          <p:cNvSpPr txBox="1"/>
          <p:nvPr/>
        </p:nvSpPr>
        <p:spPr>
          <a:xfrm>
            <a:off x="4808220" y="5341620"/>
            <a:ext cx="850964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b="1" dirty="0">
                <a:solidFill>
                  <a:srgbClr val="3D7DE4"/>
                </a:solidFill>
                <a:latin typeface="Arial"/>
                <a:ea typeface="Microsoft YaHei"/>
                <a:cs typeface="Arial"/>
              </a:rPr>
              <a:t>自动写作系统</a:t>
            </a:r>
          </a:p>
        </p:txBody>
      </p:sp>
      <p:sp>
        <p:nvSpPr>
          <p:cNvPr id="73" name="Rectangle 73"/>
          <p:cNvSpPr/>
          <p:nvPr/>
        </p:nvSpPr>
        <p:spPr>
          <a:xfrm>
            <a:off x="7924800" y="5219700"/>
            <a:ext cx="3409950" cy="342900"/>
          </a:xfrm>
          <a:prstGeom prst="roundRect">
            <a:avLst>
              <a:gd name="adj" fmla="val 25000"/>
            </a:avLst>
          </a:prstGeom>
          <a:solidFill>
            <a:srgbClr val="EAF7F0"/>
          </a:solidFill>
          <a:ln>
            <a:noFill/>
          </a:ln>
        </p:spPr>
        <p:txBody>
          <a:bodyPr/>
          <a:p/>
        </p:txBody>
      </p:sp>
      <p:sp>
        <p:nvSpPr>
          <p:cNvPr id="74" name="Freeform 74"/>
          <p:cNvSpPr/>
          <p:nvPr/>
        </p:nvSpPr>
        <p:spPr>
          <a:xfrm>
            <a:off x="8077200" y="5305425"/>
            <a:ext cx="190500" cy="171450"/>
          </a:xfrm>
          <a:custGeom>
            <a:avLst/>
            <a:gdLst/>
            <a:ahLst/>
            <a:cxnLst/>
            <a:rect l="l" t="t" r="r" b="b"/>
            <a:pathLst>
              <a:path w="190500" h="171450">
                <a:moveTo>
                  <a:pt x="180975" y="0"/>
                </a:moveTo>
                <a:cubicBezTo>
                  <a:pt x="186236" y="0"/>
                  <a:pt x="190500" y="4264"/>
                  <a:pt x="190500" y="9525"/>
                </a:cubicBezTo>
                <a:cubicBezTo>
                  <a:pt x="190500" y="14786"/>
                  <a:pt x="186236" y="19050"/>
                  <a:pt x="180975" y="19050"/>
                </a:cubicBezTo>
                <a:lnTo>
                  <a:pt x="180975" y="104775"/>
                </a:lnTo>
                <a:cubicBezTo>
                  <a:pt x="180975" y="120557"/>
                  <a:pt x="168182" y="133350"/>
                  <a:pt x="152400" y="133350"/>
                </a:cubicBezTo>
                <a:lnTo>
                  <a:pt x="104775" y="133350"/>
                </a:lnTo>
                <a:lnTo>
                  <a:pt x="104775" y="152400"/>
                </a:lnTo>
                <a:lnTo>
                  <a:pt x="123825" y="152400"/>
                </a:lnTo>
                <a:cubicBezTo>
                  <a:pt x="129086" y="152400"/>
                  <a:pt x="133350" y="156664"/>
                  <a:pt x="133350" y="161925"/>
                </a:cubicBezTo>
                <a:cubicBezTo>
                  <a:pt x="133350" y="167186"/>
                  <a:pt x="129086" y="171450"/>
                  <a:pt x="123825" y="171450"/>
                </a:cubicBezTo>
                <a:lnTo>
                  <a:pt x="66675" y="171450"/>
                </a:lnTo>
                <a:cubicBezTo>
                  <a:pt x="61414" y="171450"/>
                  <a:pt x="57150" y="167186"/>
                  <a:pt x="57150" y="161925"/>
                </a:cubicBezTo>
                <a:cubicBezTo>
                  <a:pt x="57150" y="156664"/>
                  <a:pt x="61414" y="152400"/>
                  <a:pt x="66675" y="152400"/>
                </a:cubicBezTo>
                <a:lnTo>
                  <a:pt x="85725" y="152400"/>
                </a:lnTo>
                <a:lnTo>
                  <a:pt x="85725" y="133350"/>
                </a:lnTo>
                <a:lnTo>
                  <a:pt x="38100" y="133350"/>
                </a:lnTo>
                <a:cubicBezTo>
                  <a:pt x="22318" y="133350"/>
                  <a:pt x="9525" y="120557"/>
                  <a:pt x="9525" y="104775"/>
                </a:cubicBezTo>
                <a:lnTo>
                  <a:pt x="9525" y="19050"/>
                </a:lnTo>
                <a:cubicBezTo>
                  <a:pt x="4264" y="19050"/>
                  <a:pt x="0" y="14786"/>
                  <a:pt x="0" y="9525"/>
                </a:cubicBezTo>
                <a:cubicBezTo>
                  <a:pt x="0" y="4264"/>
                  <a:pt x="4264" y="0"/>
                  <a:pt x="9525" y="0"/>
                </a:cubicBezTo>
                <a:close/>
                <a:moveTo>
                  <a:pt x="140084" y="40891"/>
                </a:moveTo>
                <a:cubicBezTo>
                  <a:pt x="136365" y="37172"/>
                  <a:pt x="130335" y="37172"/>
                  <a:pt x="126616" y="40891"/>
                </a:cubicBezTo>
                <a:lnTo>
                  <a:pt x="104775" y="62722"/>
                </a:lnTo>
                <a:lnTo>
                  <a:pt x="92459" y="50416"/>
                </a:lnTo>
                <a:cubicBezTo>
                  <a:pt x="88740" y="46697"/>
                  <a:pt x="82710" y="46697"/>
                  <a:pt x="78991" y="50416"/>
                </a:cubicBezTo>
                <a:lnTo>
                  <a:pt x="50416" y="78991"/>
                </a:lnTo>
                <a:cubicBezTo>
                  <a:pt x="46697" y="82710"/>
                  <a:pt x="46697" y="88740"/>
                  <a:pt x="50416" y="92459"/>
                </a:cubicBezTo>
                <a:lnTo>
                  <a:pt x="51311" y="93250"/>
                </a:lnTo>
                <a:cubicBezTo>
                  <a:pt x="55103" y="96191"/>
                  <a:pt x="60491" y="95852"/>
                  <a:pt x="63884" y="92459"/>
                </a:cubicBezTo>
                <a:lnTo>
                  <a:pt x="85725" y="70628"/>
                </a:lnTo>
                <a:lnTo>
                  <a:pt x="98041" y="82934"/>
                </a:lnTo>
                <a:cubicBezTo>
                  <a:pt x="101760" y="86653"/>
                  <a:pt x="107790" y="86653"/>
                  <a:pt x="111509" y="82934"/>
                </a:cubicBezTo>
                <a:lnTo>
                  <a:pt x="140084" y="54359"/>
                </a:lnTo>
                <a:cubicBezTo>
                  <a:pt x="143803" y="50640"/>
                  <a:pt x="143803" y="44610"/>
                  <a:pt x="140084" y="40891"/>
                </a:cubicBezTo>
              </a:path>
            </a:pathLst>
          </a:custGeom>
          <a:solidFill>
            <a:srgbClr val="3A9E6A"/>
          </a:solidFill>
          <a:ln>
            <a:noFill/>
          </a:ln>
        </p:spPr>
        <p:txBody>
          <a:bodyPr/>
          <a:p/>
        </p:txBody>
      </p:sp>
      <p:sp>
        <p:nvSpPr>
          <p:cNvPr id="75" name="TextBox 75"/>
          <p:cNvSpPr txBox="1"/>
          <p:nvPr/>
        </p:nvSpPr>
        <p:spPr>
          <a:xfrm>
            <a:off x="8351520" y="5341620"/>
            <a:ext cx="733649" cy="182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900" b="1" dirty="0">
                <a:solidFill>
                  <a:srgbClr val="3A9E6A"/>
                </a:solidFill>
                <a:latin typeface="Arial"/>
                <a:ea typeface="Microsoft YaHei"/>
                <a:cs typeface="Arial"/>
              </a:rPr>
              <a:t>AI 授课系统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11400377" y="6649402"/>
            <a:ext cx="195358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105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05</a:t>
            </a:r>
          </a:p>
        </p:txBody>
      </p:sp>
    </p:spTree>
  </p:cSld>
  <p:clrMapOvr>
    <a:masterClrMapping/>
  </p:clrMapOvr>
  <p:transition xmlns:p14="http://schemas.microsoft.com/office/powerpoint/2010/main" p14:dur="4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AFAF8"/>
              </a:gs>
              <a:gs pos="100000">
                <a:srgbClr val="F4F1EC"/>
              </a:gs>
            </a:gsLst>
            <a:lin ang="5400000" scaled="1"/>
          </a:gradFill>
          <a:ln>
            <a:noFill/>
          </a:ln>
        </p:spPr>
      </p:sp>
      <p:sp>
        <p:nvSpPr>
          <p:cNvPr id="3" name="Rectangle 3"/>
          <p:cNvSpPr/>
          <p:nvPr/>
        </p:nvSpPr>
        <p:spPr>
          <a:xfrm>
            <a:off x="609600" y="342900"/>
            <a:ext cx="47625" cy="495300"/>
          </a:xfrm>
          <a:prstGeom prst="roundRect">
            <a:avLst>
              <a:gd name="adj" fmla="val 4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4" name="TextBox 4"/>
          <p:cNvSpPr txBox="1"/>
          <p:nvPr/>
        </p:nvSpPr>
        <p:spPr>
          <a:xfrm>
            <a:off x="765810" y="337185"/>
            <a:ext cx="3877856" cy="548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27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3 步开始使用 Claude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4860" y="746760"/>
            <a:ext cx="3563722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b="1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QUICK START · FROM SIGNUP TO FIRST USE</a:t>
            </a:r>
          </a:p>
        </p:txBody>
      </p:sp>
      <p:sp>
        <p:nvSpPr>
          <p:cNvPr id="6" name="Line 6"/>
          <p:cNvSpPr/>
          <p:nvPr/>
        </p:nvSpPr>
        <p:spPr>
          <a:xfrm>
            <a:off x="609600" y="1028700"/>
            <a:ext cx="10972800" cy="9525"/>
          </a:xfrm>
          <a:custGeom>
            <a:avLst/>
            <a:gdLst/>
            <a:ahLst/>
            <a:cxnLst/>
            <a:rect l="l" t="t" r="r" b="b"/>
            <a:pathLst>
              <a:path w="10972800" h="9525">
                <a:moveTo>
                  <a:pt x="0" y="0"/>
                </a:moveTo>
                <a:lnTo>
                  <a:pt x="10972800" y="0"/>
                </a:lnTo>
              </a:path>
            </a:pathLst>
          </a:custGeom>
          <a:noFill/>
          <a:ln w="14288">
            <a:solidFill>
              <a:srgbClr val="E0D8D0"/>
            </a:solidFill>
          </a:ln>
        </p:spPr>
      </p:sp>
      <p:sp>
        <p:nvSpPr>
          <p:cNvPr id="7" name="Line 7"/>
          <p:cNvSpPr/>
          <p:nvPr/>
        </p:nvSpPr>
        <p:spPr>
          <a:xfrm>
            <a:off x="3238500" y="2457450"/>
            <a:ext cx="1428750" cy="1"/>
          </a:xfrm>
          <a:prstGeom prst="line">
            <a:avLst/>
          </a:prstGeom>
          <a:noFill/>
          <a:ln w="28575">
            <a:solidFill>
              <a:srgbClr val="E0D8D0"/>
            </a:solidFill>
            <a:tailEnd type="triangle" w="lg" len="lg"/>
          </a:ln>
        </p:spPr>
      </p:sp>
      <p:sp>
        <p:nvSpPr>
          <p:cNvPr id="8" name="Line 8"/>
          <p:cNvSpPr/>
          <p:nvPr/>
        </p:nvSpPr>
        <p:spPr>
          <a:xfrm>
            <a:off x="7524750" y="2457450"/>
            <a:ext cx="1428750" cy="1"/>
          </a:xfrm>
          <a:prstGeom prst="line">
            <a:avLst/>
          </a:prstGeom>
          <a:noFill/>
          <a:ln w="28575">
            <a:solidFill>
              <a:srgbClr val="E0D8D0"/>
            </a:solidFill>
            <a:tailEnd type="triangle" w="lg" len="lg"/>
          </a:ln>
        </p:spPr>
      </p:sp>
      <p:grpSp>
        <p:nvGrpSpPr>
          <p:cNvPr id="13" name="Group 13"/>
          <p:cNvGrpSpPr/>
          <p:nvPr/>
        </p:nvGrpSpPr>
        <p:grpSpPr>
          <a:xfrm>
            <a:off x="1695450" y="1962150"/>
            <a:ext cx="990600" cy="990600"/>
            <a:chOff x="1695450" y="1962150"/>
            <a:chExt cx="990600" cy="990600"/>
          </a:xfrm>
          <a:effectLst>
            <a:outerShdw blurRad="95250" dist="28575" dir="5400000" algn="ctr" rotWithShape="0">
              <a:srgbClr val="1E1E1E">
                <a:alpha val="5250"/>
              </a:srgbClr>
            </a:outerShdw>
          </a:effectLst>
        </p:grpSpPr>
        <p:sp>
          <p:nvSpPr>
            <p:cNvPr id="9" name="Ellipse 9"/>
            <p:cNvSpPr/>
            <p:nvPr/>
          </p:nvSpPr>
          <p:spPr>
            <a:xfrm>
              <a:off x="1695450" y="1962150"/>
              <a:ext cx="990600" cy="990600"/>
            </a:xfrm>
            <a:prstGeom prst="ellipse">
              <a:avLst/>
            </a:prstGeom>
            <a:solidFill>
              <a:srgbClr val="C96133"/>
            </a:solidFill>
            <a:ln>
              <a:noFill/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</p:sp>
        <p:sp>
          <p:nvSpPr>
            <p:cNvPr id="10" name="Ellipse 10"/>
            <p:cNvSpPr/>
            <p:nvPr/>
          </p:nvSpPr>
          <p:spPr>
            <a:xfrm>
              <a:off x="1771650" y="2038350"/>
              <a:ext cx="838200" cy="838200"/>
            </a:xfrm>
            <a:prstGeom prst="ellipse">
              <a:avLst/>
            </a:prstGeom>
            <a:noFill/>
            <a:ln w="19050">
              <a:solidFill>
                <a:srgbClr val="FFFFFF">
                  <a:alpha val="35000"/>
                </a:srgbClr>
              </a:solidFill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</p:sp>
        <p:sp>
          <p:nvSpPr>
            <p:cNvPr id="11" name="TextBox 11"/>
            <p:cNvSpPr txBox="1"/>
            <p:nvPr/>
          </p:nvSpPr>
          <p:spPr>
            <a:xfrm>
              <a:off x="2027213" y="2154555"/>
              <a:ext cx="327074" cy="426720"/>
            </a:xfrm>
            <a:prstGeom prst="rect">
              <a:avLst/>
            </a:prstGeom>
            <a:noFill/>
            <a:ln>
              <a:noFill/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  <p:txBody>
            <a:bodyPr wrap="none" lIns="0" tIns="0" rIns="0" bIns="0" anchor="t" anchorCtr="0">
              <a:spAutoFit/>
            </a:bodyPr>
            <a:lstStyle/>
            <a:p>
              <a:pPr algn="ctr"/>
              <a:r>
                <a:rPr lang="zh-CN" sz="2100" b="1" dirty="0">
                  <a:solidFill>
                    <a:srgbClr val="FFFFFF"/>
                  </a:solidFill>
                  <a:latin typeface="Arial"/>
                  <a:ea typeface="Microsoft YaHei"/>
                  <a:cs typeface="Arial"/>
                </a:rPr>
                <a:t>01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041105" y="2482691"/>
              <a:ext cx="299290" cy="167640"/>
            </a:xfrm>
            <a:prstGeom prst="rect">
              <a:avLst/>
            </a:prstGeom>
            <a:noFill/>
            <a:ln>
              <a:noFill/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  <p:txBody>
            <a:bodyPr wrap="none" lIns="0" tIns="0" rIns="0" bIns="0" anchor="t" anchorCtr="0">
              <a:spAutoFit/>
            </a:bodyPr>
            <a:lstStyle/>
            <a:p>
              <a:pPr algn="ctr"/>
              <a:r>
                <a:rPr lang="zh-CN" sz="825" b="1" dirty="0">
                  <a:solidFill>
                    <a:srgbClr val="FFFFFF">
                      <a:alphaMod val="75000"/>
                    </a:srgbClr>
                  </a:solidFill>
                  <a:latin typeface="Arial"/>
                  <a:ea typeface="Microsoft YaHei"/>
                  <a:cs typeface="Arial"/>
                </a:rPr>
                <a:t>STEP</a:t>
              </a:r>
            </a:p>
          </p:txBody>
        </p:sp>
      </p:grpSp>
      <p:sp>
        <p:nvSpPr>
          <p:cNvPr id="14" name="Line 14"/>
          <p:cNvSpPr/>
          <p:nvPr/>
        </p:nvSpPr>
        <p:spPr>
          <a:xfrm>
            <a:off x="2190750" y="2952750"/>
            <a:ext cx="9525" cy="457200"/>
          </a:xfrm>
          <a:custGeom>
            <a:avLst/>
            <a:gdLst/>
            <a:ahLst/>
            <a:cxnLst/>
            <a:rect l="l" t="t" r="r" b="b"/>
            <a:pathLst>
              <a:path w="9525" h="457200">
                <a:moveTo>
                  <a:pt x="0" y="0"/>
                </a:moveTo>
                <a:lnTo>
                  <a:pt x="0" y="457200"/>
                </a:lnTo>
              </a:path>
            </a:pathLst>
          </a:custGeom>
          <a:noFill/>
          <a:ln w="19050">
            <a:solidFill>
              <a:srgbClr val="C96133">
                <a:alpha val="50000"/>
              </a:srgbClr>
            </a:solidFill>
            <a:custDash>
              <a:ds d="250000" sp="200000"/>
            </a:custDash>
          </a:ln>
        </p:spPr>
      </p:sp>
      <p:grpSp>
        <p:nvGrpSpPr>
          <p:cNvPr id="23" name="Group 23"/>
          <p:cNvGrpSpPr/>
          <p:nvPr/>
        </p:nvGrpSpPr>
        <p:grpSpPr>
          <a:xfrm>
            <a:off x="609600" y="3409950"/>
            <a:ext cx="3162300" cy="2762250"/>
            <a:chOff x="609600" y="3409950"/>
            <a:chExt cx="3162300" cy="2762250"/>
          </a:xfrm>
          <a:effectLst>
            <a:outerShdw blurRad="95250" dist="28575" dir="5400000" algn="ctr" rotWithShape="0">
              <a:srgbClr val="1E1E1E">
                <a:alpha val="5250"/>
              </a:srgbClr>
            </a:outerShdw>
          </a:effectLst>
        </p:grpSpPr>
        <p:sp>
          <p:nvSpPr>
            <p:cNvPr id="15" name="Rectangle 15"/>
            <p:cNvSpPr/>
            <p:nvPr/>
          </p:nvSpPr>
          <p:spPr>
            <a:xfrm>
              <a:off x="609600" y="3409950"/>
              <a:ext cx="3162300" cy="2762250"/>
            </a:xfrm>
            <a:prstGeom prst="roundRect">
              <a:avLst>
                <a:gd name="adj" fmla="val 4138"/>
              </a:avLst>
            </a:prstGeom>
            <a:solidFill>
              <a:srgbClr val="FFFFFF"/>
            </a:solidFill>
            <a:ln w="9525">
              <a:solidFill>
                <a:srgbClr val="E0D8D0"/>
              </a:solidFill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</p:sp>
        <p:sp>
          <p:nvSpPr>
            <p:cNvPr id="16" name="Rectangle 16"/>
            <p:cNvSpPr/>
            <p:nvPr/>
          </p:nvSpPr>
          <p:spPr>
            <a:xfrm>
              <a:off x="609600" y="3619500"/>
              <a:ext cx="47625" cy="419100"/>
            </a:xfrm>
            <a:prstGeom prst="rect">
              <a:avLst/>
            </a:prstGeom>
            <a:solidFill>
              <a:srgbClr val="C96133"/>
            </a:solidFill>
            <a:ln>
              <a:noFill/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</p:sp>
        <p:sp>
          <p:nvSpPr>
            <p:cNvPr id="17" name="TextBox 17"/>
            <p:cNvSpPr txBox="1"/>
            <p:nvPr/>
          </p:nvSpPr>
          <p:spPr>
            <a:xfrm>
              <a:off x="800100" y="3648075"/>
              <a:ext cx="1590794" cy="304800"/>
            </a:xfrm>
            <a:prstGeom prst="rect">
              <a:avLst/>
            </a:prstGeom>
            <a:noFill/>
            <a:ln>
              <a:noFill/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500" b="1" dirty="0">
                  <a:solidFill>
                    <a:srgbClr val="1E1E1E"/>
                  </a:solidFill>
                  <a:latin typeface="Arial"/>
                  <a:ea typeface="Microsoft YaHei"/>
                  <a:cs typeface="Arial"/>
                </a:rPr>
                <a:t>访问 claude.ai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805815" y="3906202"/>
              <a:ext cx="831771" cy="213360"/>
            </a:xfrm>
            <a:prstGeom prst="rect">
              <a:avLst/>
            </a:prstGeom>
            <a:noFill/>
            <a:ln>
              <a:noFill/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050" b="1" dirty="0">
                  <a:solidFill>
                    <a:srgbClr val="C96133"/>
                  </a:solidFill>
                  <a:latin typeface="Arial"/>
                  <a:ea typeface="Microsoft YaHei"/>
                  <a:cs typeface="Arial"/>
                </a:rPr>
                <a:t>打开浏览器</a:t>
              </a:r>
            </a:p>
          </p:txBody>
        </p:sp>
        <p:sp>
          <p:nvSpPr>
            <p:cNvPr id="19" name="Line 19"/>
            <p:cNvSpPr/>
            <p:nvPr/>
          </p:nvSpPr>
          <p:spPr>
            <a:xfrm>
              <a:off x="819150" y="4191000"/>
              <a:ext cx="2743200" cy="9525"/>
            </a:xfrm>
            <a:custGeom>
              <a:avLst/>
              <a:gdLst/>
              <a:ahLst/>
              <a:cxnLst/>
              <a:rect l="l" t="t" r="r" b="b"/>
              <a:pathLst>
                <a:path w="2743200" h="9525">
                  <a:moveTo>
                    <a:pt x="0" y="0"/>
                  </a:moveTo>
                  <a:lnTo>
                    <a:pt x="2743200" y="0"/>
                  </a:lnTo>
                </a:path>
              </a:pathLst>
            </a:custGeom>
            <a:noFill/>
            <a:ln w="14288">
              <a:solidFill>
                <a:srgbClr val="F0EDE8"/>
              </a:solidFill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802958" y="4320064"/>
              <a:ext cx="2192464" cy="259080"/>
            </a:xfrm>
            <a:prstGeom prst="rect">
              <a:avLst/>
            </a:prstGeom>
            <a:noFill/>
            <a:ln>
              <a:noFill/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275" dirty="0">
                  <a:solidFill>
                    <a:srgbClr val="5A5A5A"/>
                  </a:solidFill>
                  <a:latin typeface="Arial"/>
                  <a:ea typeface="Microsoft YaHei"/>
                  <a:cs typeface="Arial"/>
                </a:rPr>
                <a:t>· 在浏览器输入 claude.ai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802958" y="4567714"/>
              <a:ext cx="1671066" cy="259080"/>
            </a:xfrm>
            <a:prstGeom prst="rect">
              <a:avLst/>
            </a:prstGeom>
            <a:noFill/>
            <a:ln>
              <a:noFill/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275" dirty="0">
                  <a:solidFill>
                    <a:srgbClr val="5A5A5A"/>
                  </a:solidFill>
                  <a:latin typeface="Arial"/>
                  <a:ea typeface="Microsoft YaHei"/>
                  <a:cs typeface="Arial"/>
                </a:rPr>
                <a:t>· 点击 Sign up 注册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802958" y="4815364"/>
              <a:ext cx="1847969" cy="259080"/>
            </a:xfrm>
            <a:prstGeom prst="rect">
              <a:avLst/>
            </a:prstGeom>
            <a:noFill/>
            <a:ln>
              <a:noFill/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275" dirty="0">
                  <a:solidFill>
                    <a:srgbClr val="5A5A5A"/>
                  </a:solidFill>
                  <a:latin typeface="Arial"/>
                  <a:ea typeface="Microsoft YaHei"/>
                  <a:cs typeface="Arial"/>
                </a:rPr>
                <a:t>· 用 Google/邮箱登录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600700" y="1962150"/>
            <a:ext cx="990600" cy="990600"/>
            <a:chOff x="5600700" y="1962150"/>
            <a:chExt cx="990600" cy="990600"/>
          </a:xfrm>
          <a:effectLst>
            <a:outerShdw blurRad="95250" dist="28575" dir="5400000" algn="ctr" rotWithShape="0">
              <a:srgbClr val="1E1E1E">
                <a:alpha val="5250"/>
              </a:srgbClr>
            </a:outerShdw>
          </a:effectLst>
        </p:grpSpPr>
        <p:sp>
          <p:nvSpPr>
            <p:cNvPr id="24" name="Ellipse 24"/>
            <p:cNvSpPr/>
            <p:nvPr/>
          </p:nvSpPr>
          <p:spPr>
            <a:xfrm>
              <a:off x="5600700" y="1962150"/>
              <a:ext cx="990600" cy="990600"/>
            </a:xfrm>
            <a:prstGeom prst="ellipse">
              <a:avLst/>
            </a:prstGeom>
            <a:solidFill>
              <a:srgbClr val="3D7DE4"/>
            </a:solidFill>
            <a:ln>
              <a:noFill/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</p:sp>
        <p:sp>
          <p:nvSpPr>
            <p:cNvPr id="25" name="Ellipse 25"/>
            <p:cNvSpPr/>
            <p:nvPr/>
          </p:nvSpPr>
          <p:spPr>
            <a:xfrm>
              <a:off x="5676900" y="2038350"/>
              <a:ext cx="838200" cy="838200"/>
            </a:xfrm>
            <a:prstGeom prst="ellipse">
              <a:avLst/>
            </a:prstGeom>
            <a:noFill/>
            <a:ln w="19050">
              <a:solidFill>
                <a:srgbClr val="FFFFFF">
                  <a:alpha val="35000"/>
                </a:srgbClr>
              </a:solidFill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</p:sp>
        <p:sp>
          <p:nvSpPr>
            <p:cNvPr id="26" name="TextBox 26"/>
            <p:cNvSpPr txBox="1"/>
            <p:nvPr/>
          </p:nvSpPr>
          <p:spPr>
            <a:xfrm>
              <a:off x="5892208" y="2154555"/>
              <a:ext cx="407584" cy="426720"/>
            </a:xfrm>
            <a:prstGeom prst="rect">
              <a:avLst/>
            </a:prstGeom>
            <a:noFill/>
            <a:ln>
              <a:noFill/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  <p:txBody>
            <a:bodyPr wrap="none" lIns="0" tIns="0" rIns="0" bIns="0" anchor="t" anchorCtr="0">
              <a:spAutoFit/>
            </a:bodyPr>
            <a:lstStyle/>
            <a:p>
              <a:pPr algn="ctr"/>
              <a:r>
                <a:rPr lang="zh-CN" sz="2100" b="1" dirty="0">
                  <a:solidFill>
                    <a:srgbClr val="FFFFFF"/>
                  </a:solidFill>
                  <a:latin typeface="Arial"/>
                  <a:ea typeface="Microsoft YaHei"/>
                  <a:cs typeface="Arial"/>
                </a:rPr>
                <a:t>02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5946355" y="2482691"/>
              <a:ext cx="299290" cy="167640"/>
            </a:xfrm>
            <a:prstGeom prst="rect">
              <a:avLst/>
            </a:prstGeom>
            <a:noFill/>
            <a:ln>
              <a:noFill/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  <p:txBody>
            <a:bodyPr wrap="none" lIns="0" tIns="0" rIns="0" bIns="0" anchor="t" anchorCtr="0">
              <a:spAutoFit/>
            </a:bodyPr>
            <a:lstStyle/>
            <a:p>
              <a:pPr algn="ctr"/>
              <a:r>
                <a:rPr lang="zh-CN" sz="825" b="1" dirty="0">
                  <a:solidFill>
                    <a:srgbClr val="FFFFFF">
                      <a:alphaMod val="75000"/>
                    </a:srgbClr>
                  </a:solidFill>
                  <a:latin typeface="Arial"/>
                  <a:ea typeface="Microsoft YaHei"/>
                  <a:cs typeface="Arial"/>
                </a:rPr>
                <a:t>STEP</a:t>
              </a:r>
            </a:p>
          </p:txBody>
        </p:sp>
      </p:grpSp>
      <p:sp>
        <p:nvSpPr>
          <p:cNvPr id="29" name="Line 29"/>
          <p:cNvSpPr/>
          <p:nvPr/>
        </p:nvSpPr>
        <p:spPr>
          <a:xfrm>
            <a:off x="6096000" y="2952750"/>
            <a:ext cx="9525" cy="457200"/>
          </a:xfrm>
          <a:custGeom>
            <a:avLst/>
            <a:gdLst/>
            <a:ahLst/>
            <a:cxnLst/>
            <a:rect l="l" t="t" r="r" b="b"/>
            <a:pathLst>
              <a:path w="9525" h="457200">
                <a:moveTo>
                  <a:pt x="0" y="0"/>
                </a:moveTo>
                <a:lnTo>
                  <a:pt x="0" y="457200"/>
                </a:lnTo>
              </a:path>
            </a:pathLst>
          </a:custGeom>
          <a:noFill/>
          <a:ln w="19050">
            <a:solidFill>
              <a:srgbClr val="3D7DE4">
                <a:alpha val="50000"/>
              </a:srgbClr>
            </a:solidFill>
            <a:custDash>
              <a:ds d="250000" sp="200000"/>
            </a:custDash>
          </a:ln>
        </p:spPr>
      </p:sp>
      <p:grpSp>
        <p:nvGrpSpPr>
          <p:cNvPr id="39" name="Group 39"/>
          <p:cNvGrpSpPr/>
          <p:nvPr/>
        </p:nvGrpSpPr>
        <p:grpSpPr>
          <a:xfrm>
            <a:off x="4514850" y="3409950"/>
            <a:ext cx="3162300" cy="2762250"/>
            <a:chOff x="4514850" y="3409950"/>
            <a:chExt cx="3162300" cy="2762250"/>
          </a:xfrm>
          <a:effectLst>
            <a:outerShdw blurRad="95250" dist="28575" dir="5400000" algn="ctr" rotWithShape="0">
              <a:srgbClr val="1E1E1E">
                <a:alpha val="5250"/>
              </a:srgbClr>
            </a:outerShdw>
          </a:effectLst>
        </p:grpSpPr>
        <p:sp>
          <p:nvSpPr>
            <p:cNvPr id="30" name="Rectangle 30"/>
            <p:cNvSpPr/>
            <p:nvPr/>
          </p:nvSpPr>
          <p:spPr>
            <a:xfrm>
              <a:off x="4514850" y="3409950"/>
              <a:ext cx="3162300" cy="2762250"/>
            </a:xfrm>
            <a:prstGeom prst="roundRect">
              <a:avLst>
                <a:gd name="adj" fmla="val 4138"/>
              </a:avLst>
            </a:prstGeom>
            <a:solidFill>
              <a:srgbClr val="FFFFFF"/>
            </a:solidFill>
            <a:ln w="9525">
              <a:solidFill>
                <a:srgbClr val="E0D8D0"/>
              </a:solidFill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</p:sp>
        <p:sp>
          <p:nvSpPr>
            <p:cNvPr id="31" name="Rectangle 31"/>
            <p:cNvSpPr/>
            <p:nvPr/>
          </p:nvSpPr>
          <p:spPr>
            <a:xfrm>
              <a:off x="4514850" y="3619500"/>
              <a:ext cx="47625" cy="419100"/>
            </a:xfrm>
            <a:prstGeom prst="rect">
              <a:avLst/>
            </a:prstGeom>
            <a:solidFill>
              <a:srgbClr val="3D7DE4"/>
            </a:solidFill>
            <a:ln>
              <a:noFill/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</p:sp>
        <p:sp>
          <p:nvSpPr>
            <p:cNvPr id="32" name="TextBox 32"/>
            <p:cNvSpPr txBox="1"/>
            <p:nvPr/>
          </p:nvSpPr>
          <p:spPr>
            <a:xfrm>
              <a:off x="4705350" y="3648075"/>
              <a:ext cx="1475780" cy="304800"/>
            </a:xfrm>
            <a:prstGeom prst="rect">
              <a:avLst/>
            </a:prstGeom>
            <a:noFill/>
            <a:ln>
              <a:noFill/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500" b="1" dirty="0">
                  <a:solidFill>
                    <a:srgbClr val="1E1E1E"/>
                  </a:solidFill>
                  <a:latin typeface="Arial"/>
                  <a:ea typeface="Microsoft YaHei"/>
                  <a:cs typeface="Arial"/>
                </a:rPr>
                <a:t>推荐 Pro 计划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4711065" y="3906202"/>
              <a:ext cx="541934" cy="213360"/>
            </a:xfrm>
            <a:prstGeom prst="rect">
              <a:avLst/>
            </a:prstGeom>
            <a:noFill/>
            <a:ln>
              <a:noFill/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050" b="1" dirty="0">
                  <a:solidFill>
                    <a:srgbClr val="3D7DE4"/>
                  </a:solidFill>
                  <a:latin typeface="Arial"/>
                  <a:ea typeface="Microsoft YaHei"/>
                  <a:cs typeface="Arial"/>
                </a:rPr>
                <a:t>$20/月</a:t>
              </a:r>
            </a:p>
          </p:txBody>
        </p:sp>
        <p:sp>
          <p:nvSpPr>
            <p:cNvPr id="34" name="Line 34"/>
            <p:cNvSpPr/>
            <p:nvPr/>
          </p:nvSpPr>
          <p:spPr>
            <a:xfrm>
              <a:off x="4724400" y="4191000"/>
              <a:ext cx="2743200" cy="9525"/>
            </a:xfrm>
            <a:custGeom>
              <a:avLst/>
              <a:gdLst/>
              <a:ahLst/>
              <a:cxnLst/>
              <a:rect l="l" t="t" r="r" b="b"/>
              <a:pathLst>
                <a:path w="2743200" h="9525">
                  <a:moveTo>
                    <a:pt x="0" y="0"/>
                  </a:moveTo>
                  <a:lnTo>
                    <a:pt x="2743200" y="0"/>
                  </a:lnTo>
                </a:path>
              </a:pathLst>
            </a:custGeom>
            <a:noFill/>
            <a:ln w="14288">
              <a:solidFill>
                <a:srgbClr val="F0EDE8"/>
              </a:solidFill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4708208" y="4320064"/>
              <a:ext cx="1820037" cy="259080"/>
            </a:xfrm>
            <a:prstGeom prst="rect">
              <a:avLst/>
            </a:prstGeom>
            <a:noFill/>
            <a:ln>
              <a:noFill/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275" dirty="0">
                  <a:solidFill>
                    <a:srgbClr val="5A5A5A"/>
                  </a:solidFill>
                  <a:latin typeface="Arial"/>
                  <a:ea typeface="Microsoft YaHei"/>
                  <a:cs typeface="Arial"/>
                </a:rPr>
                <a:t>· 解锁 Projects 功能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4708208" y="4567714"/>
              <a:ext cx="1307949" cy="259080"/>
            </a:xfrm>
            <a:prstGeom prst="rect">
              <a:avLst/>
            </a:prstGeom>
            <a:noFill/>
            <a:ln>
              <a:noFill/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275" dirty="0">
                  <a:solidFill>
                    <a:srgbClr val="5A5A5A"/>
                  </a:solidFill>
                  <a:latin typeface="Arial"/>
                  <a:ea typeface="Microsoft YaHei"/>
                  <a:cs typeface="Arial"/>
                </a:rPr>
                <a:t>· 更高使用限额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4708208" y="4815364"/>
              <a:ext cx="1615202" cy="259080"/>
            </a:xfrm>
            <a:prstGeom prst="rect">
              <a:avLst/>
            </a:prstGeom>
            <a:noFill/>
            <a:ln>
              <a:noFill/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275" dirty="0">
                  <a:solidFill>
                    <a:srgbClr val="5A5A5A"/>
                  </a:solidFill>
                  <a:latin typeface="Arial"/>
                  <a:ea typeface="Microsoft YaHei"/>
                  <a:cs typeface="Arial"/>
                </a:rPr>
                <a:t>· 最新 Claude 模型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4708208" y="5063014"/>
              <a:ext cx="1894522" cy="259080"/>
            </a:xfrm>
            <a:prstGeom prst="rect">
              <a:avLst/>
            </a:prstGeom>
            <a:noFill/>
            <a:ln>
              <a:noFill/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275" dirty="0">
                  <a:solidFill>
                    <a:srgbClr val="5A5A5A"/>
                  </a:solidFill>
                  <a:latin typeface="Arial"/>
                  <a:ea typeface="Microsoft YaHei"/>
                  <a:cs typeface="Arial"/>
                </a:rPr>
                <a:t>· 含 Claude Code 权限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9505950" y="1962150"/>
            <a:ext cx="990600" cy="990600"/>
            <a:chOff x="9505950" y="1962150"/>
            <a:chExt cx="990600" cy="990600"/>
          </a:xfrm>
          <a:effectLst>
            <a:outerShdw blurRad="95250" dist="28575" dir="5400000" algn="ctr" rotWithShape="0">
              <a:srgbClr val="1E1E1E">
                <a:alpha val="5250"/>
              </a:srgbClr>
            </a:outerShdw>
          </a:effectLst>
        </p:grpSpPr>
        <p:sp>
          <p:nvSpPr>
            <p:cNvPr id="40" name="Ellipse 40"/>
            <p:cNvSpPr/>
            <p:nvPr/>
          </p:nvSpPr>
          <p:spPr>
            <a:xfrm>
              <a:off x="9505950" y="1962150"/>
              <a:ext cx="990600" cy="990600"/>
            </a:xfrm>
            <a:prstGeom prst="ellipse">
              <a:avLst/>
            </a:prstGeom>
            <a:solidFill>
              <a:srgbClr val="3A9E6A"/>
            </a:solidFill>
            <a:ln>
              <a:noFill/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</p:sp>
        <p:sp>
          <p:nvSpPr>
            <p:cNvPr id="41" name="Ellipse 41"/>
            <p:cNvSpPr/>
            <p:nvPr/>
          </p:nvSpPr>
          <p:spPr>
            <a:xfrm>
              <a:off x="9582150" y="2038350"/>
              <a:ext cx="838200" cy="838200"/>
            </a:xfrm>
            <a:prstGeom prst="ellipse">
              <a:avLst/>
            </a:prstGeom>
            <a:noFill/>
            <a:ln w="19050">
              <a:solidFill>
                <a:srgbClr val="FFFFFF">
                  <a:alpha val="35000"/>
                </a:srgbClr>
              </a:solidFill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</p:sp>
        <p:sp>
          <p:nvSpPr>
            <p:cNvPr id="42" name="TextBox 42"/>
            <p:cNvSpPr txBox="1"/>
            <p:nvPr/>
          </p:nvSpPr>
          <p:spPr>
            <a:xfrm>
              <a:off x="9797458" y="2154555"/>
              <a:ext cx="407584" cy="426720"/>
            </a:xfrm>
            <a:prstGeom prst="rect">
              <a:avLst/>
            </a:prstGeom>
            <a:noFill/>
            <a:ln>
              <a:noFill/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  <p:txBody>
            <a:bodyPr wrap="none" lIns="0" tIns="0" rIns="0" bIns="0" anchor="t" anchorCtr="0">
              <a:spAutoFit/>
            </a:bodyPr>
            <a:lstStyle/>
            <a:p>
              <a:pPr algn="ctr"/>
              <a:r>
                <a:rPr lang="zh-CN" sz="2100" b="1" dirty="0">
                  <a:solidFill>
                    <a:srgbClr val="FFFFFF"/>
                  </a:solidFill>
                  <a:latin typeface="Arial"/>
                  <a:ea typeface="Microsoft YaHei"/>
                  <a:cs typeface="Arial"/>
                </a:rPr>
                <a:t>03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9851605" y="2482691"/>
              <a:ext cx="299290" cy="167640"/>
            </a:xfrm>
            <a:prstGeom prst="rect">
              <a:avLst/>
            </a:prstGeom>
            <a:noFill/>
            <a:ln>
              <a:noFill/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  <p:txBody>
            <a:bodyPr wrap="none" lIns="0" tIns="0" rIns="0" bIns="0" anchor="t" anchorCtr="0">
              <a:spAutoFit/>
            </a:bodyPr>
            <a:lstStyle/>
            <a:p>
              <a:pPr algn="ctr"/>
              <a:r>
                <a:rPr lang="zh-CN" sz="825" b="1" dirty="0">
                  <a:solidFill>
                    <a:srgbClr val="FFFFFF">
                      <a:alphaMod val="75000"/>
                    </a:srgbClr>
                  </a:solidFill>
                  <a:latin typeface="Arial"/>
                  <a:ea typeface="Microsoft YaHei"/>
                  <a:cs typeface="Arial"/>
                </a:rPr>
                <a:t>STEP</a:t>
              </a:r>
            </a:p>
          </p:txBody>
        </p:sp>
      </p:grpSp>
      <p:sp>
        <p:nvSpPr>
          <p:cNvPr id="45" name="Line 45"/>
          <p:cNvSpPr/>
          <p:nvPr/>
        </p:nvSpPr>
        <p:spPr>
          <a:xfrm>
            <a:off x="10001250" y="2952750"/>
            <a:ext cx="9525" cy="457200"/>
          </a:xfrm>
          <a:custGeom>
            <a:avLst/>
            <a:gdLst/>
            <a:ahLst/>
            <a:cxnLst/>
            <a:rect l="l" t="t" r="r" b="b"/>
            <a:pathLst>
              <a:path w="9525" h="457200">
                <a:moveTo>
                  <a:pt x="0" y="0"/>
                </a:moveTo>
                <a:lnTo>
                  <a:pt x="0" y="457200"/>
                </a:lnTo>
              </a:path>
            </a:pathLst>
          </a:custGeom>
          <a:noFill/>
          <a:ln w="19050">
            <a:solidFill>
              <a:srgbClr val="3A9E6A">
                <a:alpha val="50000"/>
              </a:srgbClr>
            </a:solidFill>
            <a:custDash>
              <a:ds d="250000" sp="200000"/>
            </a:custDash>
          </a:ln>
        </p:spPr>
      </p:sp>
      <p:grpSp>
        <p:nvGrpSpPr>
          <p:cNvPr id="55" name="Group 55"/>
          <p:cNvGrpSpPr/>
          <p:nvPr/>
        </p:nvGrpSpPr>
        <p:grpSpPr>
          <a:xfrm>
            <a:off x="8420100" y="3409950"/>
            <a:ext cx="3162300" cy="2762250"/>
            <a:chOff x="8420100" y="3409950"/>
            <a:chExt cx="3162300" cy="2762250"/>
          </a:xfrm>
          <a:effectLst>
            <a:outerShdw blurRad="95250" dist="28575" dir="5400000" algn="ctr" rotWithShape="0">
              <a:srgbClr val="1E1E1E">
                <a:alpha val="5250"/>
              </a:srgbClr>
            </a:outerShdw>
          </a:effectLst>
        </p:grpSpPr>
        <p:sp>
          <p:nvSpPr>
            <p:cNvPr id="46" name="Rectangle 46"/>
            <p:cNvSpPr/>
            <p:nvPr/>
          </p:nvSpPr>
          <p:spPr>
            <a:xfrm>
              <a:off x="8420100" y="3409950"/>
              <a:ext cx="3162300" cy="2762250"/>
            </a:xfrm>
            <a:prstGeom prst="roundRect">
              <a:avLst>
                <a:gd name="adj" fmla="val 4138"/>
              </a:avLst>
            </a:prstGeom>
            <a:solidFill>
              <a:srgbClr val="FFFFFF"/>
            </a:solidFill>
            <a:ln w="9525">
              <a:solidFill>
                <a:srgbClr val="E0D8D0"/>
              </a:solidFill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</p:sp>
        <p:sp>
          <p:nvSpPr>
            <p:cNvPr id="47" name="Rectangle 47"/>
            <p:cNvSpPr/>
            <p:nvPr/>
          </p:nvSpPr>
          <p:spPr>
            <a:xfrm>
              <a:off x="8420100" y="3619500"/>
              <a:ext cx="47625" cy="419100"/>
            </a:xfrm>
            <a:prstGeom prst="rect">
              <a:avLst/>
            </a:prstGeom>
            <a:solidFill>
              <a:srgbClr val="3A9E6A"/>
            </a:solidFill>
            <a:ln>
              <a:noFill/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</p:sp>
        <p:sp>
          <p:nvSpPr>
            <p:cNvPr id="48" name="TextBox 48"/>
            <p:cNvSpPr txBox="1"/>
            <p:nvPr/>
          </p:nvSpPr>
          <p:spPr>
            <a:xfrm>
              <a:off x="8610600" y="3648075"/>
              <a:ext cx="2108359" cy="304800"/>
            </a:xfrm>
            <a:prstGeom prst="rect">
              <a:avLst/>
            </a:prstGeom>
            <a:noFill/>
            <a:ln>
              <a:noFill/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500" b="1" dirty="0">
                  <a:solidFill>
                    <a:srgbClr val="1E1E1E"/>
                  </a:solidFill>
                  <a:latin typeface="Arial"/>
                  <a:ea typeface="Microsoft YaHei"/>
                  <a:cs typeface="Arial"/>
                </a:rPr>
                <a:t>创建账号，开始对话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8616315" y="3906202"/>
              <a:ext cx="670750" cy="213360"/>
            </a:xfrm>
            <a:prstGeom prst="rect">
              <a:avLst/>
            </a:prstGeom>
            <a:noFill/>
            <a:ln>
              <a:noFill/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050" b="1" dirty="0">
                  <a:solidFill>
                    <a:srgbClr val="3A9E6A"/>
                  </a:solidFill>
                  <a:latin typeface="Arial"/>
                  <a:ea typeface="Microsoft YaHei"/>
                  <a:cs typeface="Arial"/>
                </a:rPr>
                <a:t>开始使用</a:t>
              </a:r>
            </a:p>
          </p:txBody>
        </p:sp>
        <p:sp>
          <p:nvSpPr>
            <p:cNvPr id="50" name="Line 50"/>
            <p:cNvSpPr/>
            <p:nvPr/>
          </p:nvSpPr>
          <p:spPr>
            <a:xfrm>
              <a:off x="8629650" y="4191000"/>
              <a:ext cx="2743200" cy="9525"/>
            </a:xfrm>
            <a:custGeom>
              <a:avLst/>
              <a:gdLst/>
              <a:ahLst/>
              <a:cxnLst/>
              <a:rect l="l" t="t" r="r" b="b"/>
              <a:pathLst>
                <a:path w="2743200" h="9525">
                  <a:moveTo>
                    <a:pt x="0" y="0"/>
                  </a:moveTo>
                  <a:lnTo>
                    <a:pt x="2743200" y="0"/>
                  </a:lnTo>
                </a:path>
              </a:pathLst>
            </a:custGeom>
            <a:noFill/>
            <a:ln w="14288">
              <a:solidFill>
                <a:srgbClr val="F0EDE8"/>
              </a:solidFill>
            </a:ln>
          </p:spPr>
        </p:sp>
        <p:sp>
          <p:nvSpPr>
            <p:cNvPr id="51" name="TextBox 51"/>
            <p:cNvSpPr txBox="1"/>
            <p:nvPr/>
          </p:nvSpPr>
          <p:spPr>
            <a:xfrm>
              <a:off x="8613458" y="4320064"/>
              <a:ext cx="1866590" cy="259080"/>
            </a:xfrm>
            <a:prstGeom prst="rect">
              <a:avLst/>
            </a:prstGeom>
            <a:noFill/>
            <a:ln>
              <a:noFill/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275" dirty="0">
                  <a:solidFill>
                    <a:srgbClr val="5A5A5A"/>
                  </a:solidFill>
                  <a:latin typeface="Arial"/>
                  <a:ea typeface="Microsoft YaHei"/>
                  <a:cs typeface="Arial"/>
                </a:rPr>
                <a:t>· 完成支付后即可使用</a:t>
              </a: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8613458" y="4567714"/>
              <a:ext cx="1847969" cy="259080"/>
            </a:xfrm>
            <a:prstGeom prst="rect">
              <a:avLst/>
            </a:prstGeom>
            <a:noFill/>
            <a:ln>
              <a:noFill/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275" dirty="0">
                  <a:solidFill>
                    <a:srgbClr val="5A5A5A"/>
                  </a:solidFill>
                  <a:latin typeface="Arial"/>
                  <a:ea typeface="Microsoft YaHei"/>
                  <a:cs typeface="Arial"/>
                </a:rPr>
                <a:t>· 创建第一个 Project</a:t>
              </a:r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8613458" y="4815364"/>
              <a:ext cx="1866590" cy="259080"/>
            </a:xfrm>
            <a:prstGeom prst="rect">
              <a:avLst/>
            </a:prstGeom>
            <a:noFill/>
            <a:ln>
              <a:noFill/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275" dirty="0">
                  <a:solidFill>
                    <a:srgbClr val="5A5A5A"/>
                  </a:solidFill>
                  <a:latin typeface="Arial"/>
                  <a:ea typeface="Microsoft YaHei"/>
                  <a:cs typeface="Arial"/>
                </a:rPr>
                <a:t>· 输入你的第一个问题</a:t>
              </a:r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8613458" y="5063014"/>
              <a:ext cx="1866590" cy="259080"/>
            </a:xfrm>
            <a:prstGeom prst="rect">
              <a:avLst/>
            </a:prstGeom>
            <a:noFill/>
            <a:ln>
              <a:noFill/>
            </a:ln>
            <a:effectLst>
              <a:outerShdw blurRad="95250" dist="28575" dir="5400000" algn="ctr" rotWithShape="0">
                <a:srgbClr val="1E1E1E">
                  <a:alpha val="5250"/>
                </a:srgbClr>
              </a:outerShdw>
            </a:effectLst>
          </p:spPr>
          <p:txBody>
            <a:bodyPr wrap="none" lIns="0" tIns="0" rIns="0" bIns="0" anchor="t" anchorCtr="0">
              <a:spAutoFit/>
            </a:bodyPr>
            <a:lstStyle/>
            <a:p>
              <a:pPr algn="l"/>
              <a:r>
                <a:rPr lang="zh-CN" sz="1275" dirty="0">
                  <a:solidFill>
                    <a:srgbClr val="5A5A5A"/>
                  </a:solidFill>
                  <a:latin typeface="Arial"/>
                  <a:ea typeface="Microsoft YaHei"/>
                  <a:cs typeface="Arial"/>
                </a:rPr>
                <a:t>· 开始今天的课程演示</a:t>
              </a:r>
            </a:p>
          </p:txBody>
        </p:sp>
      </p:grpSp>
      <p:sp>
        <p:nvSpPr>
          <p:cNvPr id="56" name="TextBox 56"/>
          <p:cNvSpPr txBox="1"/>
          <p:nvPr/>
        </p:nvSpPr>
        <p:spPr>
          <a:xfrm>
            <a:off x="11400377" y="6649402"/>
            <a:ext cx="195358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105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06</a:t>
            </a:r>
          </a:p>
        </p:txBody>
      </p:sp>
    </p:spTree>
  </p:cSld>
  <p:clrMapOvr>
    <a:masterClrMapping/>
  </p:clrMapOvr>
  <p:transition xmlns:p14="http://schemas.microsoft.com/office/powerpoint/2010/main" p14:dur="4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>
            <a:noFill/>
          </a:ln>
        </p:spPr>
      </p:sp>
      <p:sp>
        <p:nvSpPr>
          <p:cNvPr id="3" name="Rectangle 3"/>
          <p:cNvSpPr/>
          <p:nvPr/>
        </p:nvSpPr>
        <p:spPr>
          <a:xfrm>
            <a:off x="0" y="0"/>
            <a:ext cx="57150" cy="6858000"/>
          </a:xfrm>
          <a:prstGeom prst="rect">
            <a:avLst/>
          </a:prstGeom>
          <a:solidFill>
            <a:srgbClr val="C96133">
              <a:alpha val="50000"/>
            </a:srgbClr>
          </a:solidFill>
          <a:ln>
            <a:noFill/>
          </a:ln>
        </p:spPr>
      </p:sp>
      <p:sp>
        <p:nvSpPr>
          <p:cNvPr id="4" name="Rectangle 4"/>
          <p:cNvSpPr/>
          <p:nvPr/>
        </p:nvSpPr>
        <p:spPr>
          <a:xfrm>
            <a:off x="0" y="0"/>
            <a:ext cx="28575" cy="6858000"/>
          </a:xfrm>
          <a:prstGeom prst="rect">
            <a:avLst/>
          </a:prstGeom>
          <a:solidFill>
            <a:srgbClr val="C96133"/>
          </a:solidFill>
          <a:ln>
            <a:noFill/>
          </a:ln>
        </p:spPr>
      </p:sp>
      <p:sp>
        <p:nvSpPr>
          <p:cNvPr id="5" name="TextBox 5"/>
          <p:cNvSpPr txBox="1"/>
          <p:nvPr/>
        </p:nvSpPr>
        <p:spPr>
          <a:xfrm>
            <a:off x="1143000" y="1428750"/>
            <a:ext cx="1646158" cy="30480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5000" b="1" dirty="0">
                <a:solidFill>
                  <a:srgbClr val="C96133">
                    <a:alphaMod val="12000"/>
                  </a:srgbClr>
                </a:solidFill>
                <a:latin typeface="Georgia"/>
                <a:ea typeface="SimSun"/>
                <a:cs typeface="Georgia"/>
              </a:rPr>
              <a:t>"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44000" y="4095750"/>
            <a:ext cx="1646158" cy="30480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5000" b="1" dirty="0">
                <a:solidFill>
                  <a:srgbClr val="C96133">
                    <a:alphaMod val="12000"/>
                  </a:srgbClr>
                </a:solidFill>
                <a:latin typeface="Georgia"/>
                <a:ea typeface="SimSun"/>
                <a:cs typeface="Georgia"/>
              </a:rPr>
              <a:t>"</a:t>
            </a:r>
          </a:p>
        </p:txBody>
      </p:sp>
      <p:sp>
        <p:nvSpPr>
          <p:cNvPr id="7" name="Line 7"/>
          <p:cNvSpPr/>
          <p:nvPr/>
        </p:nvSpPr>
        <p:spPr>
          <a:xfrm>
            <a:off x="1143000" y="2095500"/>
            <a:ext cx="1714500" cy="9525"/>
          </a:xfrm>
          <a:custGeom>
            <a:avLst/>
            <a:gdLst/>
            <a:ahLst/>
            <a:cxnLst/>
            <a:rect l="l" t="t" r="r" b="b"/>
            <a:pathLst>
              <a:path w="1714500" h="9525">
                <a:moveTo>
                  <a:pt x="0" y="0"/>
                </a:moveTo>
                <a:lnTo>
                  <a:pt x="1714500" y="0"/>
                </a:lnTo>
              </a:path>
            </a:pathLst>
          </a:custGeom>
          <a:noFill/>
          <a:ln w="14288">
            <a:solidFill>
              <a:srgbClr val="E0D8D0"/>
            </a:solidFill>
          </a:ln>
        </p:spPr>
      </p:sp>
      <p:sp>
        <p:nvSpPr>
          <p:cNvPr id="8" name="Line 8"/>
          <p:cNvSpPr/>
          <p:nvPr/>
        </p:nvSpPr>
        <p:spPr>
          <a:xfrm>
            <a:off x="9334500" y="4857750"/>
            <a:ext cx="1714500" cy="9525"/>
          </a:xfrm>
          <a:custGeom>
            <a:avLst/>
            <a:gdLst/>
            <a:ahLst/>
            <a:cxnLst/>
            <a:rect l="l" t="t" r="r" b="b"/>
            <a:pathLst>
              <a:path w="1714500" h="9525">
                <a:moveTo>
                  <a:pt x="0" y="0"/>
                </a:moveTo>
                <a:lnTo>
                  <a:pt x="1714500" y="0"/>
                </a:lnTo>
              </a:path>
            </a:pathLst>
          </a:custGeom>
          <a:noFill/>
          <a:ln w="14288">
            <a:solidFill>
              <a:srgbClr val="E0D8D0"/>
            </a:solidFill>
          </a:ln>
        </p:spPr>
      </p:sp>
      <p:sp>
        <p:nvSpPr>
          <p:cNvPr id="9" name="TextBox 9"/>
          <p:cNvSpPr txBox="1"/>
          <p:nvPr/>
        </p:nvSpPr>
        <p:spPr>
          <a:xfrm>
            <a:off x="4322513" y="2740342"/>
            <a:ext cx="3546974" cy="579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285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GPT 是百科全书，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798047" y="3292792"/>
            <a:ext cx="4595905" cy="579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285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Claude 是你的</a:t>
            </a:r>
            <a:r>
              <a:rPr lang="zh-CN" sz="2850" b="1" dirty="0">
                <a:solidFill>
                  <a:srgbClr val="C96133"/>
                </a:solidFill>
                <a:latin typeface="Arial"/>
                <a:ea typeface="Microsoft YaHei"/>
                <a:cs typeface="Arial"/>
              </a:rPr>
              <a:t>专属助理</a:t>
            </a:r>
          </a:p>
        </p:txBody>
      </p:sp>
      <p:sp>
        <p:nvSpPr>
          <p:cNvPr id="11" name="Rectangle 11"/>
          <p:cNvSpPr/>
          <p:nvPr/>
        </p:nvSpPr>
        <p:spPr>
          <a:xfrm>
            <a:off x="5334000" y="3886200"/>
            <a:ext cx="1524000" cy="28575"/>
          </a:xfrm>
          <a:prstGeom prst="roundRect">
            <a:avLst>
              <a:gd name="adj" fmla="val 33333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12" name="TextBox 12"/>
          <p:cNvSpPr txBox="1"/>
          <p:nvPr/>
        </p:nvSpPr>
        <p:spPr>
          <a:xfrm>
            <a:off x="4229100" y="4116705"/>
            <a:ext cx="3733800" cy="4267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21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你告诉它越多，它就越懂你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392864" y="5013960"/>
            <a:ext cx="1406271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20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— 本节课核心理念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400377" y="6649402"/>
            <a:ext cx="195358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105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07</a:t>
            </a:r>
          </a:p>
        </p:txBody>
      </p:sp>
    </p:spTree>
  </p:cSld>
  <p:clrMapOvr>
    <a:masterClrMapping/>
  </p:clrMapOvr>
  <p:transition xmlns:p14="http://schemas.microsoft.com/office/powerpoint/2010/main" p14:dur="4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>
            <a:noFill/>
          </a:ln>
        </p:spPr>
      </p:sp>
      <p:pic>
        <p:nvPicPr>
          <p:cNvPr id="3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023" y="95250"/>
            <a:ext cx="606053" cy="838200"/>
          </a:xfrm>
          <a:prstGeom prst="rect">
            <a:avLst/>
          </a:prstGeom>
        </p:spPr>
      </p:pic>
      <p:sp>
        <p:nvSpPr>
          <p:cNvPr id="4" name="Rectangle 4"/>
          <p:cNvSpPr/>
          <p:nvPr/>
        </p:nvSpPr>
        <p:spPr>
          <a:xfrm>
            <a:off x="609600" y="342900"/>
            <a:ext cx="47625" cy="495300"/>
          </a:xfrm>
          <a:prstGeom prst="roundRect">
            <a:avLst>
              <a:gd name="adj" fmla="val 40000"/>
            </a:avLst>
          </a:prstGeom>
          <a:solidFill>
            <a:srgbClr val="C96133"/>
          </a:solidFill>
          <a:ln>
            <a:noFill/>
          </a:ln>
        </p:spPr>
      </p:sp>
      <p:sp>
        <p:nvSpPr>
          <p:cNvPr id="5" name="TextBox 5"/>
          <p:cNvSpPr txBox="1"/>
          <p:nvPr/>
        </p:nvSpPr>
        <p:spPr>
          <a:xfrm>
            <a:off x="765810" y="337185"/>
            <a:ext cx="4623149" cy="5486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270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从单次任务到重复工作流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4860" y="746760"/>
            <a:ext cx="3563722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b="1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CLAUDE.AI → COWORK · THE UPGRADE PATH</a:t>
            </a:r>
          </a:p>
        </p:txBody>
      </p:sp>
      <p:sp>
        <p:nvSpPr>
          <p:cNvPr id="7" name="Line 7"/>
          <p:cNvSpPr/>
          <p:nvPr/>
        </p:nvSpPr>
        <p:spPr>
          <a:xfrm>
            <a:off x="609600" y="1028700"/>
            <a:ext cx="10972800" cy="9525"/>
          </a:xfrm>
          <a:custGeom>
            <a:avLst/>
            <a:gdLst/>
            <a:ahLst/>
            <a:cxnLst/>
            <a:rect l="l" t="t" r="r" b="b"/>
            <a:pathLst>
              <a:path w="10972800" h="9525">
                <a:moveTo>
                  <a:pt x="0" y="0"/>
                </a:moveTo>
                <a:lnTo>
                  <a:pt x="10972800" y="0"/>
                </a:lnTo>
              </a:path>
            </a:pathLst>
          </a:custGeom>
          <a:noFill/>
          <a:ln w="14288">
            <a:solidFill>
              <a:srgbClr val="E0D8D0"/>
            </a:solidFill>
          </a:ln>
        </p:spPr>
      </p:sp>
      <p:sp>
        <p:nvSpPr>
          <p:cNvPr id="8" name="Rectangle 8"/>
          <p:cNvSpPr/>
          <p:nvPr/>
        </p:nvSpPr>
        <p:spPr>
          <a:xfrm>
            <a:off x="609600" y="1181100"/>
            <a:ext cx="4991100" cy="4857750"/>
          </a:xfrm>
          <a:prstGeom prst="roundRect">
            <a:avLst>
              <a:gd name="adj" fmla="val 2745"/>
            </a:avLst>
          </a:prstGeom>
          <a:solidFill>
            <a:srgbClr val="FFFFFF"/>
          </a:solidFill>
          <a:ln w="9525">
            <a:solidFill>
              <a:srgbClr val="E0D8D0"/>
            </a:solidFill>
          </a:ln>
          <a:effectLst>
            <a:outerShdw blurRad="95250" dist="38100" dir="5400000" algn="ctr" rotWithShape="0">
              <a:srgbClr val="1E1E1E">
                <a:alpha val="6000"/>
              </a:srgbClr>
            </a:outerShdw>
          </a:effectLst>
        </p:spPr>
      </p:sp>
      <p:sp>
        <p:nvSpPr>
          <p:cNvPr id="9" name="Rectangle 9"/>
          <p:cNvSpPr/>
          <p:nvPr/>
        </p:nvSpPr>
        <p:spPr>
          <a:xfrm>
            <a:off x="609600" y="1181100"/>
            <a:ext cx="4991100" cy="1009650"/>
          </a:xfrm>
          <a:prstGeom prst="roundRect">
            <a:avLst>
              <a:gd name="adj" fmla="val 13208"/>
            </a:avLst>
          </a:prstGeom>
          <a:solidFill>
            <a:srgbClr val="EDF2FC"/>
          </a:solidFill>
          <a:ln>
            <a:noFill/>
          </a:ln>
        </p:spPr>
      </p:sp>
      <p:sp>
        <p:nvSpPr>
          <p:cNvPr id="10" name="Rectangle 10"/>
          <p:cNvSpPr/>
          <p:nvPr/>
        </p:nvSpPr>
        <p:spPr>
          <a:xfrm>
            <a:off x="609600" y="1695450"/>
            <a:ext cx="4991100" cy="495300"/>
          </a:xfrm>
          <a:prstGeom prst="rect">
            <a:avLst/>
          </a:prstGeom>
          <a:solidFill>
            <a:srgbClr val="EDF2FC"/>
          </a:solidFill>
          <a:ln>
            <a:noFill/>
          </a:ln>
        </p:spPr>
      </p:sp>
      <p:sp>
        <p:nvSpPr>
          <p:cNvPr id="11" name="Ellipse 11"/>
          <p:cNvSpPr/>
          <p:nvPr/>
        </p:nvSpPr>
        <p:spPr>
          <a:xfrm>
            <a:off x="762000" y="1400175"/>
            <a:ext cx="571500" cy="571500"/>
          </a:xfrm>
          <a:prstGeom prst="ellipse">
            <a:avLst/>
          </a:prstGeom>
          <a:solidFill>
            <a:srgbClr val="3D7DE4"/>
          </a:solidFill>
          <a:ln>
            <a:noFill/>
          </a:ln>
        </p:spPr>
      </p:sp>
      <p:sp>
        <p:nvSpPr>
          <p:cNvPr id="12" name="Freeform 12"/>
          <p:cNvSpPr/>
          <p:nvPr/>
        </p:nvSpPr>
        <p:spPr>
          <a:xfrm>
            <a:off x="904875" y="1557338"/>
            <a:ext cx="285750" cy="272131"/>
          </a:xfrm>
          <a:custGeom>
            <a:avLst/>
            <a:gdLst/>
            <a:ahLst/>
            <a:cxnLst/>
            <a:rect l="l" t="t" r="r" b="b"/>
            <a:pathLst>
              <a:path w="285750" h="272131">
                <a:moveTo>
                  <a:pt x="228600" y="0"/>
                </a:moveTo>
                <a:cubicBezTo>
                  <a:pt x="260163" y="0"/>
                  <a:pt x="285750" y="25587"/>
                  <a:pt x="285750" y="57150"/>
                </a:cubicBezTo>
                <a:lnTo>
                  <a:pt x="285750" y="171450"/>
                </a:lnTo>
                <a:cubicBezTo>
                  <a:pt x="285750" y="203013"/>
                  <a:pt x="260163" y="228600"/>
                  <a:pt x="228600" y="228600"/>
                </a:cubicBezTo>
                <a:lnTo>
                  <a:pt x="161106" y="228600"/>
                </a:lnTo>
                <a:lnTo>
                  <a:pt x="93069" y="269419"/>
                </a:lnTo>
                <a:cubicBezTo>
                  <a:pt x="88905" y="271918"/>
                  <a:pt x="83758" y="272131"/>
                  <a:pt x="79402" y="269985"/>
                </a:cubicBezTo>
                <a:cubicBezTo>
                  <a:pt x="75047" y="267839"/>
                  <a:pt x="72079" y="263628"/>
                  <a:pt x="71523" y="258804"/>
                </a:cubicBezTo>
                <a:lnTo>
                  <a:pt x="71438" y="257175"/>
                </a:lnTo>
                <a:lnTo>
                  <a:pt x="71438" y="228600"/>
                </a:lnTo>
                <a:lnTo>
                  <a:pt x="57150" y="228600"/>
                </a:lnTo>
                <a:cubicBezTo>
                  <a:pt x="26698" y="228600"/>
                  <a:pt x="1594" y="204722"/>
                  <a:pt x="71" y="174308"/>
                </a:cubicBezTo>
                <a:lnTo>
                  <a:pt x="0" y="171450"/>
                </a:lnTo>
                <a:lnTo>
                  <a:pt x="0" y="57150"/>
                </a:lnTo>
                <a:cubicBezTo>
                  <a:pt x="0" y="25587"/>
                  <a:pt x="25587" y="0"/>
                  <a:pt x="57150" y="0"/>
                </a:cubicBezTo>
                <a:close/>
                <a:moveTo>
                  <a:pt x="188595" y="132674"/>
                </a:moveTo>
                <a:cubicBezTo>
                  <a:pt x="182961" y="127151"/>
                  <a:pt x="173916" y="127241"/>
                  <a:pt x="168392" y="132874"/>
                </a:cubicBezTo>
                <a:cubicBezTo>
                  <a:pt x="161674" y="139733"/>
                  <a:pt x="152477" y="143599"/>
                  <a:pt x="142875" y="143599"/>
                </a:cubicBezTo>
                <a:cubicBezTo>
                  <a:pt x="133273" y="143599"/>
                  <a:pt x="124076" y="139733"/>
                  <a:pt x="117358" y="132874"/>
                </a:cubicBezTo>
                <a:cubicBezTo>
                  <a:pt x="111810" y="127375"/>
                  <a:pt x="102875" y="127350"/>
                  <a:pt x="97297" y="132818"/>
                </a:cubicBezTo>
                <a:cubicBezTo>
                  <a:pt x="91719" y="138287"/>
                  <a:pt x="91567" y="147221"/>
                  <a:pt x="96955" y="152876"/>
                </a:cubicBezTo>
                <a:cubicBezTo>
                  <a:pt x="109048" y="165216"/>
                  <a:pt x="125598" y="172170"/>
                  <a:pt x="142875" y="172170"/>
                </a:cubicBezTo>
                <a:cubicBezTo>
                  <a:pt x="160152" y="172170"/>
                  <a:pt x="176702" y="165216"/>
                  <a:pt x="188795" y="152876"/>
                </a:cubicBezTo>
                <a:cubicBezTo>
                  <a:pt x="194318" y="147242"/>
                  <a:pt x="194228" y="138198"/>
                  <a:pt x="188595" y="132674"/>
                </a:cubicBezTo>
                <a:moveTo>
                  <a:pt x="107299" y="71438"/>
                </a:moveTo>
                <a:lnTo>
                  <a:pt x="107156" y="71438"/>
                </a:lnTo>
                <a:cubicBezTo>
                  <a:pt x="99265" y="71438"/>
                  <a:pt x="92869" y="77834"/>
                  <a:pt x="92869" y="85725"/>
                </a:cubicBezTo>
                <a:cubicBezTo>
                  <a:pt x="92869" y="93616"/>
                  <a:pt x="99265" y="100012"/>
                  <a:pt x="107156" y="100012"/>
                </a:cubicBezTo>
                <a:lnTo>
                  <a:pt x="107299" y="100012"/>
                </a:lnTo>
                <a:cubicBezTo>
                  <a:pt x="115190" y="100012"/>
                  <a:pt x="121587" y="93616"/>
                  <a:pt x="121587" y="85725"/>
                </a:cubicBezTo>
                <a:cubicBezTo>
                  <a:pt x="121587" y="77834"/>
                  <a:pt x="115190" y="71438"/>
                  <a:pt x="107299" y="71438"/>
                </a:cubicBezTo>
                <a:moveTo>
                  <a:pt x="178737" y="71438"/>
                </a:moveTo>
                <a:lnTo>
                  <a:pt x="178594" y="71438"/>
                </a:lnTo>
                <a:cubicBezTo>
                  <a:pt x="170703" y="71438"/>
                  <a:pt x="164306" y="77834"/>
                  <a:pt x="164306" y="85725"/>
                </a:cubicBezTo>
                <a:cubicBezTo>
                  <a:pt x="164306" y="93616"/>
                  <a:pt x="170703" y="100012"/>
                  <a:pt x="178594" y="100012"/>
                </a:cubicBezTo>
                <a:lnTo>
                  <a:pt x="178737" y="100012"/>
                </a:lnTo>
                <a:cubicBezTo>
                  <a:pt x="186627" y="100012"/>
                  <a:pt x="193024" y="93616"/>
                  <a:pt x="193024" y="85725"/>
                </a:cubicBezTo>
                <a:cubicBezTo>
                  <a:pt x="193024" y="77834"/>
                  <a:pt x="186627" y="71438"/>
                  <a:pt x="178737" y="71438"/>
                </a:cubicBezTo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3" name="TextBox 13"/>
          <p:cNvSpPr txBox="1"/>
          <p:nvPr/>
        </p:nvSpPr>
        <p:spPr>
          <a:xfrm>
            <a:off x="1491615" y="1420178"/>
            <a:ext cx="783465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050" b="1" dirty="0">
                <a:solidFill>
                  <a:srgbClr val="3D7DE4"/>
                </a:solidFill>
                <a:latin typeface="Arial"/>
                <a:ea typeface="Microsoft YaHei"/>
                <a:cs typeface="Arial"/>
              </a:rPr>
              <a:t>CLAUDE.AI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83995" y="1669732"/>
            <a:ext cx="2319195" cy="3352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65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单次任务，随用随得</a:t>
            </a:r>
          </a:p>
        </p:txBody>
      </p:sp>
      <p:sp>
        <p:nvSpPr>
          <p:cNvPr id="15" name="Rectangle 15"/>
          <p:cNvSpPr/>
          <p:nvPr/>
        </p:nvSpPr>
        <p:spPr>
          <a:xfrm>
            <a:off x="609600" y="1181100"/>
            <a:ext cx="4991100" cy="4857750"/>
          </a:xfrm>
          <a:prstGeom prst="roundRect">
            <a:avLst>
              <a:gd name="adj" fmla="val 2745"/>
            </a:avLst>
          </a:prstGeom>
          <a:noFill/>
          <a:ln w="9525">
            <a:solidFill>
              <a:srgbClr val="E0D8D0"/>
            </a:solidFill>
          </a:ln>
        </p:spPr>
      </p:sp>
      <p:sp>
        <p:nvSpPr>
          <p:cNvPr id="16" name="TextBox 16"/>
          <p:cNvSpPr txBox="1"/>
          <p:nvPr/>
        </p:nvSpPr>
        <p:spPr>
          <a:xfrm>
            <a:off x="862012" y="2431256"/>
            <a:ext cx="718661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125" b="1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适合场景</a:t>
            </a:r>
          </a:p>
        </p:txBody>
      </p:sp>
      <p:sp>
        <p:nvSpPr>
          <p:cNvPr id="17" name="Line 17"/>
          <p:cNvSpPr/>
          <p:nvPr/>
        </p:nvSpPr>
        <p:spPr>
          <a:xfrm>
            <a:off x="876300" y="2628900"/>
            <a:ext cx="4495800" cy="9525"/>
          </a:xfrm>
          <a:custGeom>
            <a:avLst/>
            <a:gdLst/>
            <a:ahLst/>
            <a:cxnLst/>
            <a:rect l="l" t="t" r="r" b="b"/>
            <a:pathLst>
              <a:path w="4495800" h="9525">
                <a:moveTo>
                  <a:pt x="0" y="0"/>
                </a:moveTo>
                <a:lnTo>
                  <a:pt x="4495800" y="0"/>
                </a:lnTo>
              </a:path>
            </a:pathLst>
          </a:custGeom>
          <a:noFill/>
          <a:ln w="14288">
            <a:solidFill>
              <a:srgbClr val="F0EDE8"/>
            </a:solidFill>
          </a:ln>
        </p:spPr>
      </p:sp>
      <p:sp>
        <p:nvSpPr>
          <p:cNvPr id="18" name="Ellipse 18"/>
          <p:cNvSpPr/>
          <p:nvPr/>
        </p:nvSpPr>
        <p:spPr>
          <a:xfrm>
            <a:off x="942975" y="2924175"/>
            <a:ext cx="95250" cy="95250"/>
          </a:xfrm>
          <a:prstGeom prst="ellipse">
            <a:avLst/>
          </a:prstGeom>
          <a:solidFill>
            <a:srgbClr val="3D7DE4"/>
          </a:solidFill>
          <a:ln>
            <a:noFill/>
          </a:ln>
        </p:spPr>
      </p:sp>
      <p:sp>
        <p:nvSpPr>
          <p:cNvPr id="19" name="TextBox 19"/>
          <p:cNvSpPr txBox="1"/>
          <p:nvPr/>
        </p:nvSpPr>
        <p:spPr>
          <a:xfrm>
            <a:off x="1143952" y="2875121"/>
            <a:ext cx="2439995" cy="2895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425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写一封邮件、文章或报告</a:t>
            </a:r>
          </a:p>
        </p:txBody>
      </p:sp>
      <p:sp>
        <p:nvSpPr>
          <p:cNvPr id="20" name="Ellipse 20"/>
          <p:cNvSpPr/>
          <p:nvPr/>
        </p:nvSpPr>
        <p:spPr>
          <a:xfrm>
            <a:off x="942975" y="3438525"/>
            <a:ext cx="95250" cy="95250"/>
          </a:xfrm>
          <a:prstGeom prst="ellipse">
            <a:avLst/>
          </a:prstGeom>
          <a:solidFill>
            <a:srgbClr val="3D7DE4"/>
          </a:solidFill>
          <a:ln>
            <a:noFill/>
          </a:ln>
        </p:spPr>
      </p:sp>
      <p:sp>
        <p:nvSpPr>
          <p:cNvPr id="21" name="TextBox 21"/>
          <p:cNvSpPr txBox="1"/>
          <p:nvPr/>
        </p:nvSpPr>
        <p:spPr>
          <a:xfrm>
            <a:off x="1143952" y="3389471"/>
            <a:ext cx="2002941" cy="2895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425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分析一份文档或数据</a:t>
            </a:r>
          </a:p>
        </p:txBody>
      </p:sp>
      <p:sp>
        <p:nvSpPr>
          <p:cNvPr id="22" name="Ellipse 22"/>
          <p:cNvSpPr/>
          <p:nvPr/>
        </p:nvSpPr>
        <p:spPr>
          <a:xfrm>
            <a:off x="942975" y="3952875"/>
            <a:ext cx="95250" cy="95250"/>
          </a:xfrm>
          <a:prstGeom prst="ellipse">
            <a:avLst/>
          </a:prstGeom>
          <a:solidFill>
            <a:srgbClr val="3D7DE4"/>
          </a:solidFill>
          <a:ln>
            <a:noFill/>
          </a:ln>
        </p:spPr>
      </p:sp>
      <p:sp>
        <p:nvSpPr>
          <p:cNvPr id="23" name="TextBox 23"/>
          <p:cNvSpPr txBox="1"/>
          <p:nvPr/>
        </p:nvSpPr>
        <p:spPr>
          <a:xfrm>
            <a:off x="1143952" y="3903821"/>
            <a:ext cx="2658523" cy="2895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425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回答问题，完成一次性任务</a:t>
            </a:r>
          </a:p>
        </p:txBody>
      </p:sp>
      <p:sp>
        <p:nvSpPr>
          <p:cNvPr id="24" name="Line 24"/>
          <p:cNvSpPr/>
          <p:nvPr/>
        </p:nvSpPr>
        <p:spPr>
          <a:xfrm>
            <a:off x="876300" y="4457700"/>
            <a:ext cx="4495800" cy="9525"/>
          </a:xfrm>
          <a:custGeom>
            <a:avLst/>
            <a:gdLst/>
            <a:ahLst/>
            <a:cxnLst/>
            <a:rect l="l" t="t" r="r" b="b"/>
            <a:pathLst>
              <a:path w="4495800" h="9525">
                <a:moveTo>
                  <a:pt x="0" y="0"/>
                </a:moveTo>
                <a:lnTo>
                  <a:pt x="4495800" y="0"/>
                </a:lnTo>
              </a:path>
            </a:pathLst>
          </a:custGeom>
          <a:noFill/>
          <a:ln w="14288">
            <a:solidFill>
              <a:srgbClr val="F0EDE8"/>
            </a:solidFill>
          </a:ln>
        </p:spPr>
      </p:sp>
      <p:sp>
        <p:nvSpPr>
          <p:cNvPr id="25" name="TextBox 25"/>
          <p:cNvSpPr txBox="1"/>
          <p:nvPr/>
        </p:nvSpPr>
        <p:spPr>
          <a:xfrm>
            <a:off x="861060" y="4680585"/>
            <a:ext cx="3412998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适合 临时性、一次性需求，直接用对话完成</a:t>
            </a:r>
          </a:p>
        </p:txBody>
      </p:sp>
      <p:sp>
        <p:nvSpPr>
          <p:cNvPr id="26" name="Rectangle 26"/>
          <p:cNvSpPr/>
          <p:nvPr/>
        </p:nvSpPr>
        <p:spPr>
          <a:xfrm>
            <a:off x="876300" y="5143500"/>
            <a:ext cx="1047750" cy="285750"/>
          </a:xfrm>
          <a:prstGeom prst="roundRect">
            <a:avLst>
              <a:gd name="adj" fmla="val 26667"/>
            </a:avLst>
          </a:prstGeom>
          <a:solidFill>
            <a:srgbClr val="EDF2FC"/>
          </a:solidFill>
          <a:ln>
            <a:noFill/>
          </a:ln>
        </p:spPr>
      </p:sp>
      <p:sp>
        <p:nvSpPr>
          <p:cNvPr id="27" name="TextBox 27"/>
          <p:cNvSpPr txBox="1"/>
          <p:nvPr/>
        </p:nvSpPr>
        <p:spPr>
          <a:xfrm>
            <a:off x="1064800" y="5220652"/>
            <a:ext cx="670750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050" b="1" dirty="0">
                <a:solidFill>
                  <a:srgbClr val="3D7DE4"/>
                </a:solidFill>
                <a:latin typeface="Arial"/>
                <a:ea typeface="Microsoft YaHei"/>
                <a:cs typeface="Arial"/>
              </a:rPr>
              <a:t>即时响应</a:t>
            </a:r>
          </a:p>
        </p:txBody>
      </p:sp>
      <p:sp>
        <p:nvSpPr>
          <p:cNvPr id="28" name="Rectangle 28"/>
          <p:cNvSpPr/>
          <p:nvPr/>
        </p:nvSpPr>
        <p:spPr>
          <a:xfrm>
            <a:off x="2057400" y="5143500"/>
            <a:ext cx="1047750" cy="285750"/>
          </a:xfrm>
          <a:prstGeom prst="roundRect">
            <a:avLst>
              <a:gd name="adj" fmla="val 26667"/>
            </a:avLst>
          </a:prstGeom>
          <a:solidFill>
            <a:srgbClr val="EDF2FC"/>
          </a:solidFill>
          <a:ln>
            <a:noFill/>
          </a:ln>
        </p:spPr>
      </p:sp>
      <p:sp>
        <p:nvSpPr>
          <p:cNvPr id="29" name="TextBox 29"/>
          <p:cNvSpPr txBox="1"/>
          <p:nvPr/>
        </p:nvSpPr>
        <p:spPr>
          <a:xfrm>
            <a:off x="2245900" y="5220652"/>
            <a:ext cx="670750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050" b="1" dirty="0">
                <a:solidFill>
                  <a:srgbClr val="3D7DE4"/>
                </a:solidFill>
                <a:latin typeface="Arial"/>
                <a:ea typeface="Microsoft YaHei"/>
                <a:cs typeface="Arial"/>
              </a:rPr>
              <a:t>无需配置</a:t>
            </a:r>
          </a:p>
        </p:txBody>
      </p:sp>
      <p:sp>
        <p:nvSpPr>
          <p:cNvPr id="30" name="Ellipse 30"/>
          <p:cNvSpPr/>
          <p:nvPr/>
        </p:nvSpPr>
        <p:spPr>
          <a:xfrm>
            <a:off x="5753100" y="3267075"/>
            <a:ext cx="685800" cy="685800"/>
          </a:xfrm>
          <a:prstGeom prst="ellipse">
            <a:avLst/>
          </a:prstGeom>
          <a:solidFill>
            <a:srgbClr val="FFFFFF"/>
          </a:solidFill>
          <a:ln w="19050">
            <a:solidFill>
              <a:srgbClr val="E0D8D0"/>
            </a:solidFill>
          </a:ln>
          <a:effectLst>
            <a:outerShdw blurRad="76200" dist="19050" dir="5400000" algn="ctr" rotWithShape="0">
              <a:srgbClr val="1E1E1E">
                <a:alpha val="7500"/>
              </a:srgbClr>
            </a:outerShdw>
          </a:effectLst>
        </p:spPr>
      </p:sp>
      <p:sp>
        <p:nvSpPr>
          <p:cNvPr id="31" name="Freeform 31"/>
          <p:cNvSpPr/>
          <p:nvPr/>
        </p:nvSpPr>
        <p:spPr>
          <a:xfrm>
            <a:off x="5921375" y="3457289"/>
            <a:ext cx="345422" cy="305358"/>
          </a:xfrm>
          <a:custGeom>
            <a:avLst/>
            <a:gdLst/>
            <a:ahLst/>
            <a:cxnLst/>
            <a:rect l="l" t="t" r="r" b="b"/>
            <a:pathLst>
              <a:path w="345422" h="305358">
                <a:moveTo>
                  <a:pt x="176179" y="6594"/>
                </a:moveTo>
                <a:cubicBezTo>
                  <a:pt x="164509" y="12566"/>
                  <a:pt x="157166" y="24569"/>
                  <a:pt x="157162" y="37678"/>
                </a:cubicBezTo>
                <a:lnTo>
                  <a:pt x="157145" y="82836"/>
                </a:lnTo>
                <a:lnTo>
                  <a:pt x="34925" y="82836"/>
                </a:lnTo>
                <a:cubicBezTo>
                  <a:pt x="15636" y="82836"/>
                  <a:pt x="0" y="98472"/>
                  <a:pt x="0" y="117761"/>
                </a:cubicBezTo>
                <a:lnTo>
                  <a:pt x="0" y="187611"/>
                </a:lnTo>
                <a:lnTo>
                  <a:pt x="87" y="190230"/>
                </a:lnTo>
                <a:cubicBezTo>
                  <a:pt x="1458" y="208455"/>
                  <a:pt x="16648" y="222542"/>
                  <a:pt x="34925" y="222536"/>
                </a:cubicBezTo>
                <a:lnTo>
                  <a:pt x="157145" y="222518"/>
                </a:lnTo>
                <a:lnTo>
                  <a:pt x="157162" y="267694"/>
                </a:lnTo>
                <a:cubicBezTo>
                  <a:pt x="157166" y="281817"/>
                  <a:pt x="165675" y="294549"/>
                  <a:pt x="178723" y="299953"/>
                </a:cubicBezTo>
                <a:cubicBezTo>
                  <a:pt x="191772" y="305358"/>
                  <a:pt x="206791" y="302371"/>
                  <a:pt x="216779" y="292386"/>
                </a:cubicBezTo>
                <a:lnTo>
                  <a:pt x="331788" y="177378"/>
                </a:lnTo>
                <a:cubicBezTo>
                  <a:pt x="345422" y="163740"/>
                  <a:pt x="345422" y="141632"/>
                  <a:pt x="331788" y="127994"/>
                </a:cubicBezTo>
                <a:lnTo>
                  <a:pt x="216779" y="12986"/>
                </a:lnTo>
                <a:cubicBezTo>
                  <a:pt x="206791" y="2991"/>
                  <a:pt x="191765" y="0"/>
                  <a:pt x="178711" y="5407"/>
                </a:cubicBezTo>
                <a:lnTo>
                  <a:pt x="176179" y="6594"/>
                </a:lnTo>
                <a:close/>
              </a:path>
            </a:pathLst>
          </a:custGeom>
          <a:solidFill>
            <a:srgbClr val="C96133"/>
          </a:solidFill>
          <a:ln>
            <a:noFill/>
          </a:ln>
        </p:spPr>
      </p:sp>
      <p:sp>
        <p:nvSpPr>
          <p:cNvPr id="32" name="Rectangle 32"/>
          <p:cNvSpPr/>
          <p:nvPr/>
        </p:nvSpPr>
        <p:spPr>
          <a:xfrm>
            <a:off x="6591300" y="1181100"/>
            <a:ext cx="4991100" cy="4857750"/>
          </a:xfrm>
          <a:prstGeom prst="roundRect">
            <a:avLst>
              <a:gd name="adj" fmla="val 2745"/>
            </a:avLst>
          </a:prstGeom>
          <a:solidFill>
            <a:srgbClr val="FFFFFF"/>
          </a:solidFill>
          <a:ln w="9525">
            <a:solidFill>
              <a:srgbClr val="E0D8D0"/>
            </a:solidFill>
          </a:ln>
          <a:effectLst>
            <a:outerShdw blurRad="95250" dist="38100" dir="5400000" algn="ctr" rotWithShape="0">
              <a:srgbClr val="1E1E1E">
                <a:alpha val="6000"/>
              </a:srgbClr>
            </a:outerShdw>
          </a:effectLst>
        </p:spPr>
      </p:sp>
      <p:sp>
        <p:nvSpPr>
          <p:cNvPr id="33" name="Rectangle 33"/>
          <p:cNvSpPr/>
          <p:nvPr/>
        </p:nvSpPr>
        <p:spPr>
          <a:xfrm>
            <a:off x="6591300" y="1181100"/>
            <a:ext cx="4991100" cy="1009650"/>
          </a:xfrm>
          <a:prstGeom prst="roundRect">
            <a:avLst>
              <a:gd name="adj" fmla="val 13208"/>
            </a:avLst>
          </a:prstGeom>
          <a:solidFill>
            <a:srgbClr val="EAF7F0"/>
          </a:solidFill>
          <a:ln>
            <a:noFill/>
          </a:ln>
        </p:spPr>
      </p:sp>
      <p:sp>
        <p:nvSpPr>
          <p:cNvPr id="34" name="Rectangle 34"/>
          <p:cNvSpPr/>
          <p:nvPr/>
        </p:nvSpPr>
        <p:spPr>
          <a:xfrm>
            <a:off x="6591300" y="1695450"/>
            <a:ext cx="4991100" cy="495300"/>
          </a:xfrm>
          <a:prstGeom prst="rect">
            <a:avLst/>
          </a:prstGeom>
          <a:solidFill>
            <a:srgbClr val="EAF7F0"/>
          </a:solidFill>
          <a:ln>
            <a:noFill/>
          </a:ln>
        </p:spPr>
      </p:sp>
      <p:sp>
        <p:nvSpPr>
          <p:cNvPr id="35" name="Ellipse 35"/>
          <p:cNvSpPr/>
          <p:nvPr/>
        </p:nvSpPr>
        <p:spPr>
          <a:xfrm>
            <a:off x="6743700" y="1400175"/>
            <a:ext cx="571500" cy="571500"/>
          </a:xfrm>
          <a:prstGeom prst="ellipse">
            <a:avLst/>
          </a:prstGeom>
          <a:solidFill>
            <a:srgbClr val="3A9E6A"/>
          </a:solidFill>
          <a:ln>
            <a:noFill/>
          </a:ln>
        </p:spPr>
      </p:sp>
      <p:grpSp>
        <p:nvGrpSpPr>
          <p:cNvPr id="40" name="Group 40"/>
          <p:cNvGrpSpPr/>
          <p:nvPr/>
        </p:nvGrpSpPr>
        <p:grpSpPr>
          <a:xfrm>
            <a:off x="6886575" y="1543050"/>
            <a:ext cx="285750" cy="285750"/>
            <a:chOff x="6886575" y="1543050"/>
            <a:chExt cx="285750" cy="285750"/>
          </a:xfrm>
        </p:grpSpPr>
        <p:sp>
          <p:nvSpPr>
            <p:cNvPr id="36" name="Freeform 36"/>
            <p:cNvSpPr/>
            <p:nvPr/>
          </p:nvSpPr>
          <p:spPr>
            <a:xfrm>
              <a:off x="6886575" y="1714500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0" y="38105"/>
                  </a:moveTo>
                  <a:cubicBezTo>
                    <a:pt x="0" y="17060"/>
                    <a:pt x="17060" y="0"/>
                    <a:pt x="38105" y="0"/>
                  </a:cubicBezTo>
                  <a:lnTo>
                    <a:pt x="76195" y="0"/>
                  </a:lnTo>
                  <a:cubicBezTo>
                    <a:pt x="97240" y="0"/>
                    <a:pt x="114300" y="17060"/>
                    <a:pt x="114300" y="38105"/>
                  </a:cubicBezTo>
                  <a:lnTo>
                    <a:pt x="114300" y="76195"/>
                  </a:lnTo>
                  <a:cubicBezTo>
                    <a:pt x="114300" y="97240"/>
                    <a:pt x="97240" y="114300"/>
                    <a:pt x="76195" y="114300"/>
                  </a:cubicBezTo>
                  <a:lnTo>
                    <a:pt x="38105" y="114300"/>
                  </a:lnTo>
                  <a:cubicBezTo>
                    <a:pt x="27999" y="114300"/>
                    <a:pt x="18307" y="110285"/>
                    <a:pt x="11161" y="103139"/>
                  </a:cubicBezTo>
                  <a:cubicBezTo>
                    <a:pt x="4015" y="95993"/>
                    <a:pt x="0" y="86301"/>
                    <a:pt x="0" y="761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7" name="Freeform 37"/>
            <p:cNvSpPr/>
            <p:nvPr/>
          </p:nvSpPr>
          <p:spPr>
            <a:xfrm>
              <a:off x="7058025" y="1714500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0" y="38105"/>
                  </a:moveTo>
                  <a:cubicBezTo>
                    <a:pt x="0" y="27999"/>
                    <a:pt x="4015" y="18307"/>
                    <a:pt x="11161" y="11161"/>
                  </a:cubicBezTo>
                  <a:cubicBezTo>
                    <a:pt x="18307" y="4015"/>
                    <a:pt x="27999" y="0"/>
                    <a:pt x="38105" y="0"/>
                  </a:cubicBezTo>
                  <a:lnTo>
                    <a:pt x="76195" y="0"/>
                  </a:lnTo>
                  <a:cubicBezTo>
                    <a:pt x="97240" y="0"/>
                    <a:pt x="114300" y="17060"/>
                    <a:pt x="114300" y="38105"/>
                  </a:cubicBezTo>
                  <a:lnTo>
                    <a:pt x="114300" y="76195"/>
                  </a:lnTo>
                  <a:cubicBezTo>
                    <a:pt x="114300" y="97240"/>
                    <a:pt x="97240" y="114300"/>
                    <a:pt x="76195" y="114300"/>
                  </a:cubicBezTo>
                  <a:lnTo>
                    <a:pt x="38105" y="114300"/>
                  </a:lnTo>
                  <a:cubicBezTo>
                    <a:pt x="27999" y="114300"/>
                    <a:pt x="18307" y="110285"/>
                    <a:pt x="11161" y="103139"/>
                  </a:cubicBezTo>
                  <a:cubicBezTo>
                    <a:pt x="4015" y="95993"/>
                    <a:pt x="0" y="86301"/>
                    <a:pt x="0" y="761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8" name="Freeform 38"/>
            <p:cNvSpPr/>
            <p:nvPr/>
          </p:nvSpPr>
          <p:spPr>
            <a:xfrm>
              <a:off x="6972300" y="1543050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0" y="38105"/>
                  </a:moveTo>
                  <a:cubicBezTo>
                    <a:pt x="0" y="17060"/>
                    <a:pt x="17060" y="0"/>
                    <a:pt x="38105" y="0"/>
                  </a:cubicBezTo>
                  <a:lnTo>
                    <a:pt x="76195" y="0"/>
                  </a:lnTo>
                  <a:cubicBezTo>
                    <a:pt x="97240" y="0"/>
                    <a:pt x="114300" y="17060"/>
                    <a:pt x="114300" y="38105"/>
                  </a:cubicBezTo>
                  <a:lnTo>
                    <a:pt x="114300" y="76195"/>
                  </a:lnTo>
                  <a:cubicBezTo>
                    <a:pt x="114300" y="97240"/>
                    <a:pt x="97240" y="114300"/>
                    <a:pt x="76195" y="114300"/>
                  </a:cubicBezTo>
                  <a:lnTo>
                    <a:pt x="38105" y="114300"/>
                  </a:lnTo>
                  <a:cubicBezTo>
                    <a:pt x="17060" y="114300"/>
                    <a:pt x="0" y="97240"/>
                    <a:pt x="0" y="761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9" name="Freeform 39"/>
            <p:cNvSpPr/>
            <p:nvPr/>
          </p:nvSpPr>
          <p:spPr>
            <a:xfrm>
              <a:off x="6929438" y="1628775"/>
              <a:ext cx="200025" cy="114300"/>
            </a:xfrm>
            <a:custGeom>
              <a:avLst/>
              <a:gdLst/>
              <a:ahLst/>
              <a:cxnLst/>
              <a:rect l="l" t="t" r="r" b="b"/>
              <a:pathLst>
                <a:path w="200025" h="114300">
                  <a:moveTo>
                    <a:pt x="100012" y="0"/>
                  </a:moveTo>
                  <a:cubicBezTo>
                    <a:pt x="92122" y="0"/>
                    <a:pt x="85725" y="6397"/>
                    <a:pt x="85725" y="14288"/>
                  </a:cubicBezTo>
                  <a:lnTo>
                    <a:pt x="85725" y="42862"/>
                  </a:lnTo>
                  <a:lnTo>
                    <a:pt x="42862" y="42862"/>
                  </a:lnTo>
                  <a:cubicBezTo>
                    <a:pt x="19360" y="42862"/>
                    <a:pt x="0" y="62222"/>
                    <a:pt x="0" y="85725"/>
                  </a:cubicBezTo>
                  <a:lnTo>
                    <a:pt x="0" y="100012"/>
                  </a:lnTo>
                  <a:cubicBezTo>
                    <a:pt x="0" y="107903"/>
                    <a:pt x="6397" y="114300"/>
                    <a:pt x="14288" y="114300"/>
                  </a:cubicBezTo>
                  <a:cubicBezTo>
                    <a:pt x="22178" y="114300"/>
                    <a:pt x="28575" y="107903"/>
                    <a:pt x="28575" y="100012"/>
                  </a:cubicBezTo>
                  <a:lnTo>
                    <a:pt x="28575" y="85725"/>
                  </a:lnTo>
                  <a:cubicBezTo>
                    <a:pt x="28575" y="77667"/>
                    <a:pt x="34804" y="71438"/>
                    <a:pt x="42862" y="71438"/>
                  </a:cubicBezTo>
                  <a:lnTo>
                    <a:pt x="157162" y="71438"/>
                  </a:lnTo>
                  <a:cubicBezTo>
                    <a:pt x="165221" y="71438"/>
                    <a:pt x="171450" y="77667"/>
                    <a:pt x="171450" y="85725"/>
                  </a:cubicBezTo>
                  <a:lnTo>
                    <a:pt x="171450" y="100012"/>
                  </a:lnTo>
                  <a:cubicBezTo>
                    <a:pt x="171450" y="107903"/>
                    <a:pt x="177847" y="114300"/>
                    <a:pt x="185738" y="114300"/>
                  </a:cubicBezTo>
                  <a:cubicBezTo>
                    <a:pt x="193628" y="114300"/>
                    <a:pt x="200025" y="107903"/>
                    <a:pt x="200025" y="100012"/>
                  </a:cubicBezTo>
                  <a:lnTo>
                    <a:pt x="200025" y="85725"/>
                  </a:lnTo>
                  <a:cubicBezTo>
                    <a:pt x="200025" y="62222"/>
                    <a:pt x="180665" y="42862"/>
                    <a:pt x="157162" y="42862"/>
                  </a:cubicBezTo>
                  <a:lnTo>
                    <a:pt x="114300" y="42862"/>
                  </a:lnTo>
                  <a:lnTo>
                    <a:pt x="114300" y="14288"/>
                  </a:lnTo>
                  <a:cubicBezTo>
                    <a:pt x="114300" y="6397"/>
                    <a:pt x="107903" y="0"/>
                    <a:pt x="1000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41" name="TextBox 41"/>
          <p:cNvSpPr txBox="1"/>
          <p:nvPr/>
        </p:nvSpPr>
        <p:spPr>
          <a:xfrm>
            <a:off x="7473315" y="1420178"/>
            <a:ext cx="654648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050" b="1" dirty="0">
                <a:solidFill>
                  <a:srgbClr val="3A9E6A"/>
                </a:solidFill>
                <a:latin typeface="Arial"/>
                <a:ea typeface="Microsoft YaHei"/>
                <a:cs typeface="Arial"/>
              </a:rPr>
              <a:t>COWORK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465695" y="1669732"/>
            <a:ext cx="2825258" cy="3352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650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批量处理，交付成品文件</a:t>
            </a:r>
          </a:p>
        </p:txBody>
      </p:sp>
      <p:sp>
        <p:nvSpPr>
          <p:cNvPr id="43" name="Rectangle 43"/>
          <p:cNvSpPr/>
          <p:nvPr/>
        </p:nvSpPr>
        <p:spPr>
          <a:xfrm>
            <a:off x="6591300" y="1181100"/>
            <a:ext cx="4991100" cy="4857750"/>
          </a:xfrm>
          <a:prstGeom prst="roundRect">
            <a:avLst>
              <a:gd name="adj" fmla="val 2745"/>
            </a:avLst>
          </a:prstGeom>
          <a:noFill/>
          <a:ln w="9525">
            <a:solidFill>
              <a:srgbClr val="E0D8D0"/>
            </a:solidFill>
          </a:ln>
        </p:spPr>
      </p:sp>
      <p:sp>
        <p:nvSpPr>
          <p:cNvPr id="44" name="TextBox 44"/>
          <p:cNvSpPr txBox="1"/>
          <p:nvPr/>
        </p:nvSpPr>
        <p:spPr>
          <a:xfrm>
            <a:off x="6843712" y="2431256"/>
            <a:ext cx="718661" cy="228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125" b="1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适合场景</a:t>
            </a:r>
          </a:p>
        </p:txBody>
      </p:sp>
      <p:sp>
        <p:nvSpPr>
          <p:cNvPr id="45" name="Line 45"/>
          <p:cNvSpPr/>
          <p:nvPr/>
        </p:nvSpPr>
        <p:spPr>
          <a:xfrm>
            <a:off x="6858000" y="2628900"/>
            <a:ext cx="4495800" cy="9525"/>
          </a:xfrm>
          <a:custGeom>
            <a:avLst/>
            <a:gdLst/>
            <a:ahLst/>
            <a:cxnLst/>
            <a:rect l="l" t="t" r="r" b="b"/>
            <a:pathLst>
              <a:path w="4495800" h="9525">
                <a:moveTo>
                  <a:pt x="0" y="0"/>
                </a:moveTo>
                <a:lnTo>
                  <a:pt x="4495800" y="0"/>
                </a:lnTo>
              </a:path>
            </a:pathLst>
          </a:custGeom>
          <a:noFill/>
          <a:ln w="14288">
            <a:solidFill>
              <a:srgbClr val="F0EDE8"/>
            </a:solidFill>
          </a:ln>
        </p:spPr>
      </p:sp>
      <p:sp>
        <p:nvSpPr>
          <p:cNvPr id="46" name="Ellipse 46"/>
          <p:cNvSpPr/>
          <p:nvPr/>
        </p:nvSpPr>
        <p:spPr>
          <a:xfrm>
            <a:off x="6924675" y="2924175"/>
            <a:ext cx="95250" cy="95250"/>
          </a:xfrm>
          <a:prstGeom prst="ellipse">
            <a:avLst/>
          </a:prstGeom>
          <a:solidFill>
            <a:srgbClr val="3A9E6A"/>
          </a:solidFill>
          <a:ln>
            <a:noFill/>
          </a:ln>
        </p:spPr>
      </p:sp>
      <p:sp>
        <p:nvSpPr>
          <p:cNvPr id="47" name="TextBox 47"/>
          <p:cNvSpPr txBox="1"/>
          <p:nvPr/>
        </p:nvSpPr>
        <p:spPr>
          <a:xfrm>
            <a:off x="7125652" y="2875121"/>
            <a:ext cx="2778713" cy="2895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425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批量处理 JD → 自动评分筛选</a:t>
            </a:r>
          </a:p>
        </p:txBody>
      </p:sp>
      <p:sp>
        <p:nvSpPr>
          <p:cNvPr id="48" name="Ellipse 48"/>
          <p:cNvSpPr/>
          <p:nvPr/>
        </p:nvSpPr>
        <p:spPr>
          <a:xfrm>
            <a:off x="6924675" y="3438525"/>
            <a:ext cx="95250" cy="95250"/>
          </a:xfrm>
          <a:prstGeom prst="ellipse">
            <a:avLst/>
          </a:prstGeom>
          <a:solidFill>
            <a:srgbClr val="3A9E6A"/>
          </a:solidFill>
          <a:ln>
            <a:noFill/>
          </a:ln>
        </p:spPr>
      </p:sp>
      <p:sp>
        <p:nvSpPr>
          <p:cNvPr id="49" name="TextBox 49"/>
          <p:cNvSpPr txBox="1"/>
          <p:nvPr/>
        </p:nvSpPr>
        <p:spPr>
          <a:xfrm>
            <a:off x="7125652" y="3389471"/>
            <a:ext cx="2909829" cy="2895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425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调研目标公司 → 生成调研文档</a:t>
            </a:r>
          </a:p>
        </p:txBody>
      </p:sp>
      <p:sp>
        <p:nvSpPr>
          <p:cNvPr id="50" name="Ellipse 50"/>
          <p:cNvSpPr/>
          <p:nvPr/>
        </p:nvSpPr>
        <p:spPr>
          <a:xfrm>
            <a:off x="6924675" y="3952875"/>
            <a:ext cx="95250" cy="95250"/>
          </a:xfrm>
          <a:prstGeom prst="ellipse">
            <a:avLst/>
          </a:prstGeom>
          <a:solidFill>
            <a:srgbClr val="3A9E6A"/>
          </a:solidFill>
          <a:ln>
            <a:noFill/>
          </a:ln>
        </p:spPr>
      </p:sp>
      <p:sp>
        <p:nvSpPr>
          <p:cNvPr id="51" name="TextBox 51"/>
          <p:cNvSpPr txBox="1"/>
          <p:nvPr/>
        </p:nvSpPr>
        <p:spPr>
          <a:xfrm>
            <a:off x="7125652" y="3903821"/>
            <a:ext cx="3325031" cy="2895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425" b="1" dirty="0">
                <a:solidFill>
                  <a:srgbClr val="1E1E1E"/>
                </a:solidFill>
                <a:latin typeface="Arial"/>
                <a:ea typeface="Microsoft YaHei"/>
                <a:cs typeface="Arial"/>
              </a:rPr>
              <a:t>起草 Outreach + 更新求职追踪表</a:t>
            </a:r>
          </a:p>
        </p:txBody>
      </p:sp>
      <p:sp>
        <p:nvSpPr>
          <p:cNvPr id="52" name="Line 52"/>
          <p:cNvSpPr/>
          <p:nvPr/>
        </p:nvSpPr>
        <p:spPr>
          <a:xfrm>
            <a:off x="6858000" y="4457700"/>
            <a:ext cx="4495800" cy="9525"/>
          </a:xfrm>
          <a:custGeom>
            <a:avLst/>
            <a:gdLst/>
            <a:ahLst/>
            <a:cxnLst/>
            <a:rect l="l" t="t" r="r" b="b"/>
            <a:pathLst>
              <a:path w="4495800" h="9525">
                <a:moveTo>
                  <a:pt x="0" y="0"/>
                </a:moveTo>
                <a:lnTo>
                  <a:pt x="4495800" y="0"/>
                </a:lnTo>
              </a:path>
            </a:pathLst>
          </a:custGeom>
          <a:noFill/>
          <a:ln w="14288">
            <a:solidFill>
              <a:srgbClr val="F0EDE8"/>
            </a:solidFill>
          </a:ln>
        </p:spPr>
      </p:sp>
      <p:sp>
        <p:nvSpPr>
          <p:cNvPr id="53" name="TextBox 53"/>
          <p:cNvSpPr txBox="1"/>
          <p:nvPr/>
        </p:nvSpPr>
        <p:spPr>
          <a:xfrm>
            <a:off x="6842760" y="4680585"/>
            <a:ext cx="2387727" cy="2438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l"/>
            <a:r>
              <a:rPr lang="zh-CN" sz="1200" dirty="0">
                <a:solidFill>
                  <a:srgbClr val="5A5A5A"/>
                </a:solidFill>
                <a:latin typeface="Arial"/>
                <a:ea typeface="Microsoft YaHei"/>
                <a:cs typeface="Arial"/>
              </a:rPr>
              <a:t>用 AI 交成品。文件直接可用。</a:t>
            </a:r>
          </a:p>
        </p:txBody>
      </p:sp>
      <p:sp>
        <p:nvSpPr>
          <p:cNvPr id="54" name="Rectangle 54"/>
          <p:cNvSpPr/>
          <p:nvPr/>
        </p:nvSpPr>
        <p:spPr>
          <a:xfrm>
            <a:off x="6858000" y="5143500"/>
            <a:ext cx="1047750" cy="285750"/>
          </a:xfrm>
          <a:prstGeom prst="roundRect">
            <a:avLst>
              <a:gd name="adj" fmla="val 26667"/>
            </a:avLst>
          </a:prstGeom>
          <a:solidFill>
            <a:srgbClr val="EAF7F0"/>
          </a:solidFill>
          <a:ln>
            <a:noFill/>
          </a:ln>
        </p:spPr>
      </p:sp>
      <p:sp>
        <p:nvSpPr>
          <p:cNvPr id="55" name="TextBox 55"/>
          <p:cNvSpPr txBox="1"/>
          <p:nvPr/>
        </p:nvSpPr>
        <p:spPr>
          <a:xfrm>
            <a:off x="7046500" y="5220652"/>
            <a:ext cx="670750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050" b="1" dirty="0">
                <a:solidFill>
                  <a:srgbClr val="3A9E6A"/>
                </a:solidFill>
                <a:latin typeface="Arial"/>
                <a:ea typeface="Microsoft YaHei"/>
                <a:cs typeface="Arial"/>
              </a:rPr>
              <a:t>交付成品</a:t>
            </a:r>
          </a:p>
        </p:txBody>
      </p:sp>
      <p:sp>
        <p:nvSpPr>
          <p:cNvPr id="56" name="Rectangle 56"/>
          <p:cNvSpPr/>
          <p:nvPr/>
        </p:nvSpPr>
        <p:spPr>
          <a:xfrm>
            <a:off x="8039100" y="5143500"/>
            <a:ext cx="1047750" cy="285750"/>
          </a:xfrm>
          <a:prstGeom prst="roundRect">
            <a:avLst>
              <a:gd name="adj" fmla="val 26667"/>
            </a:avLst>
          </a:prstGeom>
          <a:solidFill>
            <a:srgbClr val="EAF7F0"/>
          </a:solidFill>
          <a:ln>
            <a:noFill/>
          </a:ln>
        </p:spPr>
      </p:sp>
      <p:sp>
        <p:nvSpPr>
          <p:cNvPr id="57" name="TextBox 57"/>
          <p:cNvSpPr txBox="1"/>
          <p:nvPr/>
        </p:nvSpPr>
        <p:spPr>
          <a:xfrm>
            <a:off x="8308110" y="5220652"/>
            <a:ext cx="509730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zh-CN" sz="1050" b="1" dirty="0">
                <a:solidFill>
                  <a:srgbClr val="3A9E6A"/>
                </a:solidFill>
                <a:latin typeface="Arial"/>
                <a:ea typeface="Microsoft YaHei"/>
                <a:cs typeface="Arial"/>
              </a:rPr>
              <a:t>可复用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1400377" y="6649402"/>
            <a:ext cx="195358" cy="21336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spAutoFit/>
          </a:bodyPr>
          <a:lstStyle/>
          <a:p>
            <a:pPr algn="r"/>
            <a:r>
              <a:rPr lang="zh-CN" sz="1050" dirty="0">
                <a:solidFill>
                  <a:srgbClr val="9E9E9E"/>
                </a:solidFill>
                <a:latin typeface="Arial"/>
                <a:ea typeface="Microsoft YaHei"/>
                <a:cs typeface="Arial"/>
              </a:rPr>
              <a:t>08</a:t>
            </a:r>
          </a:p>
        </p:txBody>
      </p:sp>
    </p:spTree>
  </p:cSld>
  <p:clrMapOvr>
    <a:masterClrMapping/>
  </p:clrMapOvr>
  <p:transition xmlns:p14="http://schemas.microsoft.com/office/powerpoint/2010/main" p14:dur="400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