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/Relationships>
</file>

<file path=ppt/notesSlides/_rels/notesSlide1.xml.rels><?xml version='1.0' encoding='UTF-8' standalone='yes'?>
<Relationships xmlns="http://schemas.openxmlformats.org/package/2006/relationships"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2" Type="http://schemas.openxmlformats.org/officeDocument/2006/relationships/slide" Target="../slides/slide18.xml"/></Relationships>
</file>

<file path=ppt/notesSlides/_rels/notesSlide2.xml.rels><?xml version='1.0' encoding='UTF-8' standalone='yes'?>
<Relationships xmlns="http://schemas.openxmlformats.org/package/2006/relationships"><Relationship Id="rId2" Type="http://schemas.openxmlformats.org/officeDocument/2006/relationships/slide" Target="../slides/slide2.xml"/></Relationships>
</file>

<file path=ppt/notesSlides/_rels/notesSlide20.xml.rels><?xml version='1.0' encoding='UTF-8' standalone='yes'?>
<Relationships xmlns="http://schemas.openxmlformats.org/package/2006/relationships"><Relationship Id="rId2" Type="http://schemas.openxmlformats.org/officeDocument/2006/relationships/slide" Target="../slides/slide20.xml"/></Relationships>
</file>

<file path=ppt/notesSlides/_rels/notesSlide21.xml.rels><?xml version='1.0' encoding='UTF-8' standalone='yes'?>
<Relationships xmlns="http://schemas.openxmlformats.org/package/2006/relationships"><Relationship Id="rId2" Type="http://schemas.openxmlformats.org/officeDocument/2006/relationships/slide" Target="../slides/slide21.xml"/></Relationships>
</file>

<file path=ppt/notesSlides/_rels/notesSlide22.xml.rels><?xml version='1.0' encoding='UTF-8' standalone='yes'?>
<Relationships xmlns="http://schemas.openxmlformats.org/package/2006/relationships"><Relationship Id="rId2" Type="http://schemas.openxmlformats.org/officeDocument/2006/relationships/slide" Target="../slides/slide22.xml"/></Relationships>
</file>

<file path=ppt/notesSlides/_rels/notesSlide23.xml.rels><?xml version='1.0' encoding='UTF-8' standalone='yes'?>
<Relationships xmlns="http://schemas.openxmlformats.org/package/2006/relationships"><Relationship Id="rId2" Type="http://schemas.openxmlformats.org/officeDocument/2006/relationships/slide" Target="../slides/slide23.xml"/></Relationships>
</file>

<file path=ppt/notesSlides/_rels/notesSlide3.xml.rels><?xml version='1.0' encoding='UTF-8' standalone='yes'?>
<Relationships xmlns="http://schemas.openxmlformats.org/package/2006/relationships"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时间： 0:00–0:03</a:t>
            </a:r>
          </a:p>
          <a:p>
            <a:endParaRPr lang="zh-CN" dirty="0"/>
          </a:p>
          <a:p>
            <a:r>
              <a:rPr lang="zh-CN" dirty="0"/>
              <a:t>今天我们进入第二节。上一节大家感受到了 Claude 能做什么，这节我们要解决一个更实际的问题：怎么把它变成真正为你工作的系统。今天的核心是三样东西：Claude Code、Skills、和 MCP。听起来很技术，但你不需要会写代码——你只需要会说人话。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时间： 0:46–0:52</a:t>
            </a:r>
          </a:p>
          <a:p>
            <a:endParaRPr lang="zh-CN" dirty="0"/>
          </a:p>
          <a:p>
            <a:r>
              <a:rPr lang="zh-CN" dirty="0"/>
              <a:t>Superpowers 是一套把软件工程最佳实践强制注入 AI 的约束系统。它不是工具箱，是流水线——14 个 Skill 有严格先后顺序，上一个的输出是下一个的输入。从需求澄清，到任务拆解，到隔离执行，到测试驱动开发，到代码审查，到结果验证，再到合并收尾，整个软件开发生命周期都覆盖到了。三条铁律记住就够：没设计不写代码、没测试不写代码、没验证不说完成。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时间： 0:52–0:58</a:t>
            </a:r>
          </a:p>
          <a:p>
            <a:endParaRPr lang="zh-CN" dirty="0"/>
          </a:p>
          <a:p>
            <a:r>
              <a:rPr lang="zh-CN" dirty="0"/>
              <a:t>ppt-master 是今天这份课程 PPT 本身的生成工具，GitHub 19000+ Stars，MIT 开源。它和普通 AI 生成 PPT 最大的区别是：输出的是真正的 DrawingML 原生形状，不是图片，在 PowerPoint 里每个元素都能直接点击编辑。还有一个很实用的功能：你可以提供自己的 PPTX 模板，生成的内容会自动套用你的品牌风格。工作流很简单：把素材放进 sources/，启动 /ppt-master，AI 确认设计规格，然后自动生成可预览的 SVG，最后导出可编辑的 PPTX。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时间： 1:10–1:16</a:t>
            </a:r>
          </a:p>
          <a:p>
            <a:endParaRPr lang="zh-CN" dirty="0"/>
          </a:p>
          <a:p>
            <a:r>
              <a:rPr lang="zh-CN" dirty="0"/>
              <a:t>今天演示里我们会现场建两个 Skill。/wealth-extract 帮你把原始材料提炼成 wiki 格式；/wealth-client-qa 是更重要的那个——它会问你一系列关于客户情况的问题，然后自动生成客户画像和核心关切分析。你建好它之后，每次面对新客户，就是跑一条命令的事情。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时间： 1:04–1:10</a:t>
            </a:r>
          </a:p>
          <a:p>
            <a:endParaRPr lang="zh-CN" dirty="0"/>
          </a:p>
          <a:p>
            <a:r>
              <a:rPr lang="zh-CN" dirty="0"/>
              <a:t>MCP 是 Model Context Protocol，Anthropic 推出的标准接口。你可以理解为：给 Claude 装插件的方式。今天的彩蛋环节我们会演示 Notion MCP——Claude 直接把 output/ 里的内容写进你的 Notion 工作区。Calendar MCP、Gmail MCP 都是同样的道理。这是从「AI 帮我想」到「AI 帮我做」的关键一步。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时间： 1:10–1:13</a:t>
            </a:r>
          </a:p>
          <a:p>
            <a:endParaRPr lang="zh-CN" dirty="0"/>
          </a:p>
          <a:p>
            <a:r>
              <a:rPr lang="zh-CN" dirty="0"/>
              <a:t>（切换到屏幕共享）好，理论部分到此结束。现在我们进入第一段演示——建武器。大概 20 分钟，我会走完四个步骤：工具全景、现场建库、看 GitHub 完整版、Obsidian 可视化。跟着我的屏幕走，有问题随时打在群里。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时间： 1:30–1:33</a:t>
            </a:r>
          </a:p>
          <a:p>
            <a:endParaRPr lang="zh-CN" dirty="0"/>
          </a:p>
          <a:p>
            <a:r>
              <a:rPr lang="zh-CN" dirty="0"/>
              <a:t>第一段演示结束，我们现在有了一个完整的知识库。第二段演示：拿着这个知识库去服务客户，并且出一份专业 PPT。这 35 分钟是今天最核心的部分，我会走完四步。注意观察每一步 Claude 在做什么，以及你作为人在哪里介入。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时间： 2:08–2:15</a:t>
            </a:r>
          </a:p>
          <a:p>
            <a:endParaRPr lang="zh-CN" dirty="0"/>
          </a:p>
          <a:p>
            <a:r>
              <a:rPr lang="zh-CN" dirty="0"/>
              <a:t>演示结束，我来帮你找自己在哪条路上。如果你今天最大的收获是「知识库自用，提升决策质量」，你走的是 A 路；如果你看到了「建客户目录、直接用知识赚钱」的可能性，你走的是 D 路；如果你想的是「把这套东西变成自动运行的 Agent」，那是 E 路，我们 Session 3 展开。无论哪条路，今天的演示都帮你奠定了基础。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时间： 2:15–2:22</a:t>
            </a:r>
          </a:p>
          <a:p>
            <a:endParaRPr lang="zh-CN" dirty="0"/>
          </a:p>
          <a:p>
            <a:r>
              <a:rPr lang="zh-CN" dirty="0"/>
              <a:t>今天演示的是一套完整系统的 MVP。后面有四个方向可以继续延伸：接入 Notion MCP 直接写进你的工作区；把你的 Skill 打包分享给同领域的朋友；设置 Schedule 让知识库自动更新；或者等 Session 3，把整套流程变成自动运行的 Agent。每个方向都是今天基础上的自然延伸，不需要重新开始。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时间： 2:22–2:30</a:t>
            </a:r>
          </a:p>
          <a:p>
            <a:endParaRPr lang="zh-CN" dirty="0"/>
          </a:p>
          <a:p>
            <a:r>
              <a:rPr lang="zh-CN" dirty="0"/>
              <a:t>今天演示背后，我想留下三条真正有价值的东西。第一：功能从需求来，有什么真实场景才建什么工具。第二：领域知识不能外包给 AI，你 Review 了模板、加入了判断，它才是你的系统。第三：文件即真相，结构即隐私——output/ 的隔离是架构选择，不是自律约束。这三条不只适用于今天的演示，适用于你构建任何 AI 辅助工作流。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时间： 0:03–0:07</a:t>
            </a:r>
          </a:p>
          <a:p>
            <a:endParaRPr lang="zh-CN" dirty="0"/>
          </a:p>
          <a:p>
            <a:r>
              <a:rPr lang="zh-CN" dirty="0"/>
              <a:t>先快速确认一下大家都在同一起跑线上。上节课我们建了第一个对话，体验了 Claude 的基本能力，也留了一个作业。今天的内容建立在上节基础上。如果有同学还没安装好 Claude Code，我们 Demo 开始前我会留五分钟帮大家确认环境。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时间： 2:30–2:42</a:t>
            </a:r>
          </a:p>
          <a:p>
            <a:endParaRPr lang="zh-CN" dirty="0"/>
          </a:p>
          <a:p>
            <a:r>
              <a:rPr lang="zh-CN" dirty="0"/>
              <a:t>我来回答三个最常见的问题。第一：不会编程能用吗？完全可以，今天所有操作都是中文提示词。第二：知识库要建多大？三篇写透的 wiki 比十篇泛泛的更有用，先跑起来。第三：和现有工具怎么配合？Claude Code 负责生产，Notion 负责展示，MCP 负责连接，不是替代关系。还有其他问题吗，现在可以提。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时间： 2:42–2:46</a:t>
            </a:r>
          </a:p>
          <a:p>
            <a:endParaRPr lang="zh-CN" dirty="0"/>
          </a:p>
          <a:p>
            <a:r>
              <a:rPr lang="zh-CN" dirty="0"/>
              <a:t>今天提到的所有资料链接都在这里。最重要的是第二个——wealth-llm-wiki GitHub 仓库，今天演示的完整系统就在那里，你可以直接 fork 过来改成自己的领域。所有链接我也会同步到微信群，课后扫码加群获取。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时间： 2:46–2:53</a:t>
            </a:r>
          </a:p>
          <a:p>
            <a:endParaRPr lang="zh-CN" dirty="0"/>
          </a:p>
          <a:p>
            <a:r>
              <a:rPr lang="zh-CN" dirty="0"/>
              <a:t>本周作业五步，前四步是必做，第五步是进阶。关键原则：选你真正懂的领域，写你真正熟悉的知识。一篇你有深度的 wiki，胜过十篇 AI 帮你凑的内容。完成 1-4 步截图发群，我下节课优先叫你上台演示。完成第 5 步，获赠 Session 3 早鸟席位。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时间： 2:53–2:58</a:t>
            </a:r>
          </a:p>
          <a:p>
            <a:endParaRPr lang="zh-CN" dirty="0"/>
          </a:p>
          <a:p>
            <a:r>
              <a:rPr lang="zh-CN" dirty="0"/>
              <a:t>最后的彩蛋。Notion MCP 接入只需要五分钟，装好之后你告诉 Claude「把 output/李女士写进 Notion」，它就直接帮你在 Notion 里创建对应的页面和内容，结构完整。Calendar MCP、Gmail MCP 都是同样的接入方式。这是今天的彩蛋，也是 Session 3 的预告——先造枪，再打子弹，你已经有枪了。我们 Session 3 见。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时间： 0:07–0:12</a:t>
            </a:r>
          </a:p>
          <a:p>
            <a:endParaRPr lang="zh-CN" dirty="0"/>
          </a:p>
          <a:p>
            <a:r>
              <a:rPr lang="zh-CN" dirty="0"/>
              <a:t>我看了群里的作业，大部分同学都跑起来了。最常见的问题是两个：第一，提示词太短，模型没有足够的上下文；第二，不知道怎么迭代。这两个问题今天的演示会直接解决。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时间： 0:12–0:16</a:t>
            </a:r>
          </a:p>
          <a:p>
            <a:endParaRPr lang="zh-CN" dirty="0"/>
          </a:p>
          <a:p>
            <a:r>
              <a:rPr lang="zh-CN" dirty="0"/>
              <a:t>今天的结构很清晰：前 20 分钟我们把武器建好，后 35 分钟我们用武器赚钱。最后留 15 分钟 Q&amp;A 和作业布置。节奏会比上次快一点，但每个步骤我都会明确告诉你"现在在哪"。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时间： 0:16–0:22</a:t>
            </a:r>
          </a:p>
          <a:p>
            <a:endParaRPr lang="zh-CN" dirty="0"/>
          </a:p>
          <a:p>
            <a:r>
              <a:rPr lang="zh-CN" dirty="0"/>
              <a:t>我来给你介绍今天的三件武器。Claude Code 是你的 AI 工程师，住在你的终端里，可以读你的文件、写代码、建系统。VS Code 是你的工作台，你在这里看结果、做审阅。Obsidian 是你的大脑外挂，知识库的可视化呈现。三者分工极其清晰，今天演示里你会反复看到这三个窗口切换。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时间： 0:22–0:28</a:t>
            </a:r>
          </a:p>
          <a:p>
            <a:endParaRPr lang="zh-CN" dirty="0"/>
          </a:p>
          <a:p>
            <a:r>
              <a:rPr lang="zh-CN" dirty="0"/>
              <a:t>很多人问，Claude Code 和 Cowork 有什么区别？Cowork 是我们第一节课介绍的，它做自动化流水线。Claude Code 是第二节课的核心——它面向软件开发，降低了编程门槛，有无限可能。知识库只是它能做的事情之一，软件开发才是它的主场。不会写代码？没关系，你用中文告诉它目标，它帮你写、帮你改、帮你测，整个开发过程都在本地进行，你的文件永久留存。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时间： 0:28–0:33</a:t>
            </a:r>
          </a:p>
          <a:p>
            <a:endParaRPr lang="zh-CN" dirty="0"/>
          </a:p>
          <a:p>
            <a:r>
              <a:rPr lang="zh-CN" dirty="0"/>
              <a:t>安装只需要三步。如果你用 Mac，这三步大概五分钟。Windows 多一步安装 Node.js，十分钟内搞定。有同学在安装上卡住的，等会 Demo 前我们一起解决。关键是：Claude Pro 订阅是必须的，20 美金一个月，今天你就能感受到这 20 块花得值不值。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时间： 0:33–0:40</a:t>
            </a:r>
          </a:p>
          <a:p>
            <a:endParaRPr lang="zh-CN" dirty="0"/>
          </a:p>
          <a:p>
            <a:r>
              <a:rPr lang="zh-CN" dirty="0"/>
              <a:t>这是今天整套系统的核心架构。Karpathy 的 LLM Wiki 方法说的是：不要把模型当搜索引擎，要把模型当知识整合器。你放进去的是原始材料——文章、会议记录、你的笔记——出来的是经过你的领域知识加工过的 wiki。这个 wiki 再被 Claude 调用，生成客户材料。这是一个闭环。最重要的一点：output/ 目录不进 Git，这不是约定，是架构保证。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时间： 0:40–0:46</a:t>
            </a:r>
          </a:p>
          <a:p>
            <a:endParaRPr lang="zh-CN" dirty="0"/>
          </a:p>
          <a:p>
            <a:r>
              <a:rPr lang="zh-CN" dirty="0"/>
              <a:t>Skills 是 Claude Code 的超级能力模块。一行命令装进来，直接用，不需要懂提示词工程。重点是：你可以自己做 Skill，而且门槛极低——甚至有专门的 skill-build Skill 来帮你构建新的 Skill。你把一套工作流写成 Skill，以后一个命令就能重复用。社区发展很快，好的 Skill 层出不穷，今天我们会用到两个很有代表性的：Superpowers 和 ppt-master。</a:t>
            </a:r>
          </a:p>
        </p:txBody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learn.austinxyz.ai/dl/wealth-llm-wiki.zip" TargetMode="Externa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hyperlink" Target="https://x.com/karpathy/status/1785831845584490056" TargetMode="External"/><Relationship Id="rId4" Type="http://schemas.openxmlformats.org/officeDocument/2006/relationships/hyperlink" Target="https://github.com/obra/superpowers" TargetMode="External"/><Relationship Id="rId5" Type="http://schemas.openxmlformats.org/officeDocument/2006/relationships/hyperlink" Target="https://docs.anthropic.com/claude-code" TargetMode="External"/><Relationship Id="rId6" Type="http://schemas.openxmlformats.org/officeDocument/2006/relationships/hyperlink" Target="https://github.com/hugohe3/ppt-master" TargetMode="External"/><Relationship Id="rId7" Type="http://schemas.openxmlformats.org/officeDocument/2006/relationships/hyperlink" Target="https://obsidian.md" TargetMode="External"/><Relationship Id="rId8" Type="http://schemas.openxmlformats.org/officeDocument/2006/relationships/hyperlink" Target="https://code.visualstudio.com" TargetMode="External"/><Relationship Id="rId9" Type="http://schemas.openxmlformats.org/officeDocument/2006/relationships/hyperlink" Target="https://desktop.github.com" TargetMode="External"/><Relationship Id="rId10" Type="http://schemas.openxmlformats.org/officeDocument/2006/relationships/hyperlink" Target="https://github.com/austinxyz/wealth-llm-wiki" TargetMode="External"/><Relationship Id="rId11" Type="http://schemas.openxmlformats.org/officeDocument/2006/relationships/hyperlink" Target="https://github.com/austinxyz/rwh-overlay" TargetMode="External"/><Relationship Id="rId12" Type="http://schemas.openxmlformats.org/officeDocument/2006/relationships/hyperlink" Target="https://github.com/austinxyz/job-preparation" TargetMode="External"/><Relationship Id="rId13" Type="http://schemas.openxmlformats.org/officeDocument/2006/relationships/hyperlink" Target="https://github.com/austinxyz/ai-kb" TargetMode="Externa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_f29f36487ad26a9b.png"/><Relationship Id="rId3" Type="http://schemas.openxmlformats.org/officeDocument/2006/relationships/notesSlide" Target="../notesSlides/notesSlide23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obsidian.md" TargetMode="Externa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8"/>
          </a:solidFill>
          <a:ln>
            <a:noFill/>
          </a:ln>
        </p:spPr>
      </p:sp>
      <p:sp>
        <p:nvSpPr>
          <p:cNvPr id="3" name="Ellipse 3"/>
          <p:cNvSpPr/>
          <p:nvPr/>
        </p:nvSpPr>
        <p:spPr>
          <a:xfrm>
            <a:off x="2857500" y="476250"/>
            <a:ext cx="6477000" cy="6477000"/>
          </a:xfrm>
          <a:prstGeom prst="ellipse">
            <a:avLst/>
          </a:prstGeom>
          <a:solidFill>
            <a:srgbClr val="F0EDE8"/>
          </a:solidFill>
          <a:ln>
            <a:noFill/>
          </a:ln>
        </p:spPr>
      </p:sp>
      <p:sp>
        <p:nvSpPr>
          <p:cNvPr id="4" name="Rectangle 4"/>
          <p:cNvSpPr/>
          <p:nvPr/>
        </p:nvSpPr>
        <p:spPr>
          <a:xfrm>
            <a:off x="0" y="0"/>
            <a:ext cx="12192000" cy="47625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5" name="Ellipse 5"/>
          <p:cNvSpPr/>
          <p:nvPr/>
        </p:nvSpPr>
        <p:spPr>
          <a:xfrm>
            <a:off x="10191750" y="-209550"/>
            <a:ext cx="2057400" cy="2057400"/>
          </a:xfrm>
          <a:prstGeom prst="ellipse">
            <a:avLst/>
          </a:prstGeom>
          <a:solidFill>
            <a:srgbClr val="C96133">
              <a:alpha val="7000"/>
            </a:srgbClr>
          </a:solidFill>
          <a:ln>
            <a:noFill/>
          </a:ln>
        </p:spPr>
      </p:sp>
      <p:sp>
        <p:nvSpPr>
          <p:cNvPr id="6" name="Ellipse 6"/>
          <p:cNvSpPr/>
          <p:nvPr/>
        </p:nvSpPr>
        <p:spPr>
          <a:xfrm>
            <a:off x="11391900" y="-152400"/>
            <a:ext cx="990600" cy="990600"/>
          </a:xfrm>
          <a:prstGeom prst="ellipse">
            <a:avLst/>
          </a:prstGeom>
          <a:solidFill>
            <a:srgbClr val="C96133">
              <a:alpha val="11000"/>
            </a:srgbClr>
          </a:solidFill>
          <a:ln>
            <a:noFill/>
          </a:ln>
        </p:spPr>
      </p:sp>
      <p:sp>
        <p:nvSpPr>
          <p:cNvPr id="7" name="Ellipse 7"/>
          <p:cNvSpPr/>
          <p:nvPr/>
        </p:nvSpPr>
        <p:spPr>
          <a:xfrm>
            <a:off x="266700" y="5410200"/>
            <a:ext cx="1524000" cy="1524000"/>
          </a:xfrm>
          <a:prstGeom prst="ellipse">
            <a:avLst/>
          </a:prstGeom>
          <a:solidFill>
            <a:srgbClr val="3D7DE4">
              <a:alpha val="7000"/>
            </a:srgbClr>
          </a:solidFill>
          <a:ln>
            <a:noFill/>
          </a:ln>
        </p:spPr>
      </p:sp>
      <p:sp>
        <p:nvSpPr>
          <p:cNvPr id="8" name="Ellipse 8"/>
          <p:cNvSpPr/>
          <p:nvPr/>
        </p:nvSpPr>
        <p:spPr>
          <a:xfrm>
            <a:off x="0" y="6381750"/>
            <a:ext cx="838200" cy="838200"/>
          </a:xfrm>
          <a:prstGeom prst="ellipse">
            <a:avLst/>
          </a:prstGeom>
          <a:solidFill>
            <a:srgbClr val="3D7DE4">
              <a:alpha val="11000"/>
            </a:srgbClr>
          </a:solidFill>
          <a:ln>
            <a:noFill/>
          </a:ln>
        </p:spPr>
      </p:sp>
      <p:sp>
        <p:nvSpPr>
          <p:cNvPr id="9" name="Rectangle 9"/>
          <p:cNvSpPr/>
          <p:nvPr/>
        </p:nvSpPr>
        <p:spPr>
          <a:xfrm>
            <a:off x="5343525" y="1857375"/>
            <a:ext cx="1504950" cy="32385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10" name="TextBox 10"/>
          <p:cNvSpPr txBox="1"/>
          <p:nvPr/>
        </p:nvSpPr>
        <p:spPr>
          <a:xfrm>
            <a:off x="5792829" y="1953578"/>
            <a:ext cx="606342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FFFFFF"/>
                </a:solidFill>
                <a:latin typeface="Arial"/>
                <a:ea typeface="Microsoft YaHei"/>
                <a:cs typeface="Arial"/>
              </a:rPr>
              <a:t>第 二 节</a:t>
            </a:r>
          </a:p>
        </p:txBody>
      </p:sp>
      <p:grpSp>
        <p:nvGrpSpPr>
          <p:cNvPr id="14" name="Group 14"/>
          <p:cNvGrpSpPr/>
          <p:nvPr/>
        </p:nvGrpSpPr>
        <p:grpSpPr>
          <a:xfrm>
            <a:off x="5833542" y="2363267"/>
            <a:ext cx="499516" cy="474116"/>
            <a:chOff x="5833542" y="2363267"/>
            <a:chExt cx="499516" cy="474116"/>
          </a:xfrm>
        </p:grpSpPr>
        <p:sp>
          <p:nvSpPr>
            <p:cNvPr id="11" name="Freeform 11"/>
            <p:cNvSpPr/>
            <p:nvPr/>
          </p:nvSpPr>
          <p:spPr>
            <a:xfrm>
              <a:off x="6172200" y="2668067"/>
              <a:ext cx="160858" cy="169316"/>
            </a:xfrm>
            <a:custGeom>
              <a:avLst/>
              <a:gdLst/>
              <a:ahLst/>
              <a:cxnLst/>
              <a:rect l="l" t="t" r="r" b="b"/>
              <a:pathLst>
                <a:path w="160858" h="169316">
                  <a:moveTo>
                    <a:pt x="25400" y="110058"/>
                  </a:moveTo>
                  <a:cubicBezTo>
                    <a:pt x="11372" y="110058"/>
                    <a:pt x="0" y="98686"/>
                    <a:pt x="0" y="84658"/>
                  </a:cubicBezTo>
                  <a:cubicBezTo>
                    <a:pt x="0" y="70630"/>
                    <a:pt x="11372" y="59258"/>
                    <a:pt x="25400" y="59258"/>
                  </a:cubicBezTo>
                  <a:cubicBezTo>
                    <a:pt x="39428" y="59258"/>
                    <a:pt x="50800" y="47886"/>
                    <a:pt x="50800" y="33858"/>
                  </a:cubicBezTo>
                  <a:cubicBezTo>
                    <a:pt x="50800" y="0"/>
                    <a:pt x="101600" y="0"/>
                    <a:pt x="101600" y="33858"/>
                  </a:cubicBezTo>
                  <a:cubicBezTo>
                    <a:pt x="101600" y="47886"/>
                    <a:pt x="112972" y="59258"/>
                    <a:pt x="127000" y="59258"/>
                  </a:cubicBezTo>
                  <a:cubicBezTo>
                    <a:pt x="160858" y="59258"/>
                    <a:pt x="160858" y="110058"/>
                    <a:pt x="127000" y="110058"/>
                  </a:cubicBezTo>
                  <a:cubicBezTo>
                    <a:pt x="112972" y="110058"/>
                    <a:pt x="101600" y="121430"/>
                    <a:pt x="101600" y="135458"/>
                  </a:cubicBezTo>
                  <a:cubicBezTo>
                    <a:pt x="101600" y="169316"/>
                    <a:pt x="50800" y="169316"/>
                    <a:pt x="50800" y="135458"/>
                  </a:cubicBezTo>
                  <a:cubicBezTo>
                    <a:pt x="50800" y="121430"/>
                    <a:pt x="39428" y="110058"/>
                    <a:pt x="25400" y="110058"/>
                  </a:cubicBezTo>
                </a:path>
              </a:pathLst>
            </a:custGeom>
            <a:solidFill>
              <a:srgbClr val="C96133"/>
            </a:solidFill>
            <a:ln>
              <a:noFill/>
            </a:ln>
          </p:spPr>
        </p:sp>
        <p:sp>
          <p:nvSpPr>
            <p:cNvPr id="12" name="Freeform 12"/>
            <p:cNvSpPr/>
            <p:nvPr/>
          </p:nvSpPr>
          <p:spPr>
            <a:xfrm>
              <a:off x="5833542" y="2414067"/>
              <a:ext cx="372516" cy="364058"/>
            </a:xfrm>
            <a:custGeom>
              <a:avLst/>
              <a:gdLst/>
              <a:ahLst/>
              <a:cxnLst/>
              <a:rect l="l" t="t" r="r" b="b"/>
              <a:pathLst>
                <a:path w="372516" h="364058">
                  <a:moveTo>
                    <a:pt x="33858" y="160858"/>
                  </a:moveTo>
                  <a:cubicBezTo>
                    <a:pt x="103998" y="160858"/>
                    <a:pt x="160858" y="103998"/>
                    <a:pt x="160858" y="33858"/>
                  </a:cubicBezTo>
                  <a:cubicBezTo>
                    <a:pt x="160858" y="0"/>
                    <a:pt x="211658" y="0"/>
                    <a:pt x="211658" y="33858"/>
                  </a:cubicBezTo>
                  <a:cubicBezTo>
                    <a:pt x="211658" y="103998"/>
                    <a:pt x="268518" y="160858"/>
                    <a:pt x="338658" y="160858"/>
                  </a:cubicBezTo>
                  <a:cubicBezTo>
                    <a:pt x="372516" y="160858"/>
                    <a:pt x="372516" y="211658"/>
                    <a:pt x="338658" y="211658"/>
                  </a:cubicBezTo>
                  <a:cubicBezTo>
                    <a:pt x="268518" y="211658"/>
                    <a:pt x="211658" y="268518"/>
                    <a:pt x="211658" y="338658"/>
                  </a:cubicBezTo>
                  <a:cubicBezTo>
                    <a:pt x="211658" y="352686"/>
                    <a:pt x="200286" y="364058"/>
                    <a:pt x="186258" y="364058"/>
                  </a:cubicBezTo>
                  <a:cubicBezTo>
                    <a:pt x="172230" y="364058"/>
                    <a:pt x="160858" y="352686"/>
                    <a:pt x="160858" y="338658"/>
                  </a:cubicBezTo>
                  <a:cubicBezTo>
                    <a:pt x="160858" y="268518"/>
                    <a:pt x="103998" y="211658"/>
                    <a:pt x="33858" y="211658"/>
                  </a:cubicBezTo>
                  <a:cubicBezTo>
                    <a:pt x="0" y="211658"/>
                    <a:pt x="0" y="160858"/>
                    <a:pt x="33858" y="160858"/>
                  </a:cubicBezTo>
                </a:path>
              </a:pathLst>
            </a:custGeom>
            <a:solidFill>
              <a:srgbClr val="C96133"/>
            </a:solidFill>
            <a:ln>
              <a:noFill/>
            </a:ln>
          </p:spPr>
        </p:sp>
        <p:sp>
          <p:nvSpPr>
            <p:cNvPr id="13" name="Freeform 13"/>
            <p:cNvSpPr/>
            <p:nvPr/>
          </p:nvSpPr>
          <p:spPr>
            <a:xfrm>
              <a:off x="6172200" y="2363267"/>
              <a:ext cx="160858" cy="169316"/>
            </a:xfrm>
            <a:custGeom>
              <a:avLst/>
              <a:gdLst/>
              <a:ahLst/>
              <a:cxnLst/>
              <a:rect l="l" t="t" r="r" b="b"/>
              <a:pathLst>
                <a:path w="160858" h="169316">
                  <a:moveTo>
                    <a:pt x="25400" y="110058"/>
                  </a:moveTo>
                  <a:cubicBezTo>
                    <a:pt x="11372" y="110058"/>
                    <a:pt x="0" y="98686"/>
                    <a:pt x="0" y="84658"/>
                  </a:cubicBezTo>
                  <a:cubicBezTo>
                    <a:pt x="0" y="70630"/>
                    <a:pt x="11372" y="59258"/>
                    <a:pt x="25400" y="59258"/>
                  </a:cubicBezTo>
                  <a:cubicBezTo>
                    <a:pt x="39428" y="59258"/>
                    <a:pt x="50800" y="47886"/>
                    <a:pt x="50800" y="33858"/>
                  </a:cubicBezTo>
                  <a:cubicBezTo>
                    <a:pt x="50800" y="0"/>
                    <a:pt x="101600" y="0"/>
                    <a:pt x="101600" y="33858"/>
                  </a:cubicBezTo>
                  <a:cubicBezTo>
                    <a:pt x="101600" y="47886"/>
                    <a:pt x="112972" y="59258"/>
                    <a:pt x="127000" y="59258"/>
                  </a:cubicBezTo>
                  <a:cubicBezTo>
                    <a:pt x="160858" y="59258"/>
                    <a:pt x="160858" y="110058"/>
                    <a:pt x="127000" y="110058"/>
                  </a:cubicBezTo>
                  <a:cubicBezTo>
                    <a:pt x="112972" y="110058"/>
                    <a:pt x="101600" y="121430"/>
                    <a:pt x="101600" y="135458"/>
                  </a:cubicBezTo>
                  <a:cubicBezTo>
                    <a:pt x="101600" y="169316"/>
                    <a:pt x="50800" y="169316"/>
                    <a:pt x="50800" y="135458"/>
                  </a:cubicBezTo>
                  <a:cubicBezTo>
                    <a:pt x="50800" y="121430"/>
                    <a:pt x="39428" y="110058"/>
                    <a:pt x="25400" y="110058"/>
                  </a:cubicBezTo>
                </a:path>
              </a:pathLst>
            </a:custGeom>
            <a:solidFill>
              <a:srgbClr val="C96133"/>
            </a:solidFill>
            <a:ln>
              <a:noFill/>
            </a:ln>
          </p:spPr>
        </p:sp>
      </p:grpSp>
      <p:sp>
        <p:nvSpPr>
          <p:cNvPr id="15" name="TextBox 15"/>
          <p:cNvSpPr txBox="1"/>
          <p:nvPr/>
        </p:nvSpPr>
        <p:spPr>
          <a:xfrm>
            <a:off x="5189434" y="3060382"/>
            <a:ext cx="1813131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从零上手 Claude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3184588" y="3460432"/>
            <a:ext cx="5822823" cy="944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46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先造柄，再打子弹</a:t>
            </a:r>
          </a:p>
        </p:txBody>
      </p:sp>
      <p:sp>
        <p:nvSpPr>
          <p:cNvPr id="17" name="Line 17"/>
          <p:cNvSpPr/>
          <p:nvPr/>
        </p:nvSpPr>
        <p:spPr>
          <a:xfrm>
            <a:off x="3619500" y="4229100"/>
            <a:ext cx="2362200" cy="9525"/>
          </a:xfrm>
          <a:custGeom>
            <a:avLst/>
            <a:gdLst/>
            <a:ahLst/>
            <a:cxnLst/>
            <a:rect l="l" t="t" r="r" b="b"/>
            <a:pathLst>
              <a:path w="2362200" h="9525">
                <a:moveTo>
                  <a:pt x="0" y="0"/>
                </a:moveTo>
                <a:lnTo>
                  <a:pt x="2362200" y="0"/>
                </a:lnTo>
              </a:path>
            </a:pathLst>
          </a:custGeom>
          <a:noFill/>
          <a:ln w="14288">
            <a:solidFill>
              <a:srgbClr val="E0D8D0"/>
            </a:solidFill>
          </a:ln>
        </p:spPr>
      </p:sp>
      <p:sp>
        <p:nvSpPr>
          <p:cNvPr id="18" name="Ellipse 18"/>
          <p:cNvSpPr/>
          <p:nvPr/>
        </p:nvSpPr>
        <p:spPr>
          <a:xfrm>
            <a:off x="6057900" y="4191000"/>
            <a:ext cx="76200" cy="76200"/>
          </a:xfrm>
          <a:prstGeom prst="ellipse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19" name="Line 19"/>
          <p:cNvSpPr/>
          <p:nvPr/>
        </p:nvSpPr>
        <p:spPr>
          <a:xfrm>
            <a:off x="6210300" y="4229100"/>
            <a:ext cx="2362200" cy="9525"/>
          </a:xfrm>
          <a:custGeom>
            <a:avLst/>
            <a:gdLst/>
            <a:ahLst/>
            <a:cxnLst/>
            <a:rect l="l" t="t" r="r" b="b"/>
            <a:pathLst>
              <a:path w="2362200" h="9525">
                <a:moveTo>
                  <a:pt x="0" y="0"/>
                </a:moveTo>
                <a:lnTo>
                  <a:pt x="2362200" y="0"/>
                </a:lnTo>
              </a:path>
            </a:pathLst>
          </a:custGeom>
          <a:noFill/>
          <a:ln w="14288">
            <a:solidFill>
              <a:srgbClr val="E0D8D0"/>
            </a:solidFill>
          </a:ln>
        </p:spPr>
      </p:sp>
      <p:sp>
        <p:nvSpPr>
          <p:cNvPr id="20" name="TextBox 20"/>
          <p:cNvSpPr txBox="1"/>
          <p:nvPr/>
        </p:nvSpPr>
        <p:spPr>
          <a:xfrm>
            <a:off x="4239631" y="4428172"/>
            <a:ext cx="3712738" cy="3962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950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Claude Code × Skills × MCP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3775412" y="4920139"/>
            <a:ext cx="4641175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建知识武器库 · 用 AI 驱动客户服务 · 自动运行的工作流</a:t>
            </a:r>
          </a:p>
        </p:txBody>
      </p:sp>
      <p:sp>
        <p:nvSpPr>
          <p:cNvPr id="22" name="Line 22"/>
          <p:cNvSpPr/>
          <p:nvPr/>
        </p:nvSpPr>
        <p:spPr>
          <a:xfrm>
            <a:off x="571500" y="659130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23" name="TextBox 23"/>
          <p:cNvSpPr txBox="1"/>
          <p:nvPr/>
        </p:nvSpPr>
        <p:spPr>
          <a:xfrm>
            <a:off x="5264825" y="6657499"/>
            <a:ext cx="166235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从零上手 Claude · 第二节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8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47625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4" name="Rectangle 4"/>
          <p:cNvSpPr/>
          <p:nvPr/>
        </p:nvSpPr>
        <p:spPr>
          <a:xfrm>
            <a:off x="571500" y="342900"/>
            <a:ext cx="47625" cy="41910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746760" y="394335"/>
            <a:ext cx="2656403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Superpowers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66762" y="792956"/>
            <a:ext cx="4095155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面向软件开发全生命周期 · 14 个 Skill · 严格流水线顺序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384468" y="507682"/>
            <a:ext cx="256987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650" b="1" dirty="0">
                <a:solidFill>
                  <a:srgbClr val="C96133">
                    <a:alphaMod val="20000"/>
                  </a:srgbClr>
                </a:solidFill>
                <a:latin typeface="Arial"/>
                <a:ea typeface="Microsoft YaHei"/>
                <a:cs typeface="Arial"/>
              </a:rPr>
              <a:t>10</a:t>
            </a:r>
          </a:p>
        </p:txBody>
      </p:sp>
      <p:sp>
        <p:nvSpPr>
          <p:cNvPr id="8" name="Line 8"/>
          <p:cNvSpPr/>
          <p:nvPr/>
        </p:nvSpPr>
        <p:spPr>
          <a:xfrm>
            <a:off x="571500" y="108585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9" name="Rectangle 9"/>
          <p:cNvSpPr/>
          <p:nvPr/>
        </p:nvSpPr>
        <p:spPr>
          <a:xfrm>
            <a:off x="571500" y="1200150"/>
            <a:ext cx="4953000" cy="4572000"/>
          </a:xfrm>
          <a:prstGeom prst="roundRect">
            <a:avLst>
              <a:gd name="adj" fmla="val 2917"/>
            </a:avLst>
          </a:prstGeom>
          <a:solidFill>
            <a:srgbClr val="1E1E1E"/>
          </a:solidFill>
          <a:ln>
            <a:noFill/>
          </a:ln>
        </p:spPr>
      </p:sp>
      <p:sp>
        <p:nvSpPr>
          <p:cNvPr id="10" name="Rectangle 10"/>
          <p:cNvSpPr/>
          <p:nvPr/>
        </p:nvSpPr>
        <p:spPr>
          <a:xfrm>
            <a:off x="571500" y="1200150"/>
            <a:ext cx="4953000" cy="590550"/>
          </a:xfrm>
          <a:prstGeom prst="roundRect">
            <a:avLst>
              <a:gd name="adj" fmla="val 22581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11" name="Rectangle 11"/>
          <p:cNvSpPr/>
          <p:nvPr/>
        </p:nvSpPr>
        <p:spPr>
          <a:xfrm>
            <a:off x="571500" y="1581150"/>
            <a:ext cx="4953000" cy="209550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12" name="Freeform 12"/>
          <p:cNvSpPr/>
          <p:nvPr/>
        </p:nvSpPr>
        <p:spPr>
          <a:xfrm>
            <a:off x="877219" y="1400969"/>
            <a:ext cx="246247" cy="189380"/>
          </a:xfrm>
          <a:custGeom>
            <a:avLst/>
            <a:gdLst/>
            <a:ahLst/>
            <a:cxnLst/>
            <a:rect l="l" t="t" r="r" b="b"/>
            <a:pathLst>
              <a:path w="246247" h="189380">
                <a:moveTo>
                  <a:pt x="242920" y="115412"/>
                </a:moveTo>
                <a:cubicBezTo>
                  <a:pt x="246247" y="122075"/>
                  <a:pt x="243548" y="130173"/>
                  <a:pt x="236888" y="133507"/>
                </a:cubicBezTo>
                <a:lnTo>
                  <a:pt x="128938" y="187482"/>
                </a:lnTo>
                <a:cubicBezTo>
                  <a:pt x="125141" y="189380"/>
                  <a:pt x="120672" y="189380"/>
                  <a:pt x="116875" y="187482"/>
                </a:cubicBezTo>
                <a:lnTo>
                  <a:pt x="8925" y="133507"/>
                </a:lnTo>
                <a:cubicBezTo>
                  <a:pt x="2508" y="130047"/>
                  <a:pt x="0" y="122116"/>
                  <a:pt x="3260" y="115596"/>
                </a:cubicBezTo>
                <a:cubicBezTo>
                  <a:pt x="6520" y="109075"/>
                  <a:pt x="14370" y="106323"/>
                  <a:pt x="20988" y="109380"/>
                </a:cubicBezTo>
                <a:lnTo>
                  <a:pt x="122906" y="160306"/>
                </a:lnTo>
                <a:lnTo>
                  <a:pt x="224838" y="109367"/>
                </a:lnTo>
                <a:cubicBezTo>
                  <a:pt x="231501" y="106039"/>
                  <a:pt x="239600" y="108739"/>
                  <a:pt x="242933" y="115399"/>
                </a:cubicBezTo>
                <a:moveTo>
                  <a:pt x="123014" y="0"/>
                </a:moveTo>
                <a:cubicBezTo>
                  <a:pt x="123518" y="0"/>
                  <a:pt x="124017" y="31"/>
                  <a:pt x="124512" y="94"/>
                </a:cubicBezTo>
                <a:lnTo>
                  <a:pt x="126010" y="364"/>
                </a:lnTo>
                <a:lnTo>
                  <a:pt x="127170" y="688"/>
                </a:lnTo>
                <a:lnTo>
                  <a:pt x="127332" y="769"/>
                </a:lnTo>
                <a:lnTo>
                  <a:pt x="127494" y="796"/>
                </a:lnTo>
                <a:lnTo>
                  <a:pt x="127886" y="985"/>
                </a:lnTo>
                <a:lnTo>
                  <a:pt x="128560" y="1241"/>
                </a:lnTo>
                <a:lnTo>
                  <a:pt x="128776" y="1363"/>
                </a:lnTo>
                <a:lnTo>
                  <a:pt x="128938" y="1430"/>
                </a:lnTo>
                <a:lnTo>
                  <a:pt x="236888" y="55405"/>
                </a:lnTo>
                <a:cubicBezTo>
                  <a:pt x="241453" y="57693"/>
                  <a:pt x="244336" y="62362"/>
                  <a:pt x="244336" y="67469"/>
                </a:cubicBezTo>
                <a:cubicBezTo>
                  <a:pt x="244336" y="72575"/>
                  <a:pt x="241453" y="77244"/>
                  <a:pt x="236888" y="79532"/>
                </a:cubicBezTo>
                <a:lnTo>
                  <a:pt x="128938" y="133507"/>
                </a:lnTo>
                <a:cubicBezTo>
                  <a:pt x="125141" y="135405"/>
                  <a:pt x="120672" y="135405"/>
                  <a:pt x="116875" y="133507"/>
                </a:cubicBezTo>
                <a:lnTo>
                  <a:pt x="8925" y="79532"/>
                </a:lnTo>
                <a:cubicBezTo>
                  <a:pt x="4360" y="77244"/>
                  <a:pt x="1477" y="72575"/>
                  <a:pt x="1477" y="67469"/>
                </a:cubicBezTo>
                <a:cubicBezTo>
                  <a:pt x="1477" y="62362"/>
                  <a:pt x="4360" y="57693"/>
                  <a:pt x="8925" y="55405"/>
                </a:cubicBezTo>
                <a:lnTo>
                  <a:pt x="116875" y="1430"/>
                </a:lnTo>
                <a:lnTo>
                  <a:pt x="117023" y="1363"/>
                </a:lnTo>
                <a:lnTo>
                  <a:pt x="117266" y="1228"/>
                </a:lnTo>
                <a:lnTo>
                  <a:pt x="118319" y="796"/>
                </a:lnTo>
                <a:lnTo>
                  <a:pt x="118467" y="769"/>
                </a:lnTo>
                <a:lnTo>
                  <a:pt x="118642" y="688"/>
                </a:lnTo>
                <a:lnTo>
                  <a:pt x="119803" y="364"/>
                </a:lnTo>
                <a:lnTo>
                  <a:pt x="121287" y="94"/>
                </a:lnTo>
                <a:lnTo>
                  <a:pt x="122043" y="27"/>
                </a:lnTo>
                <a:close/>
              </a:path>
            </a:pathLst>
          </a:custGeom>
          <a:solidFill>
            <a:srgbClr val="FAFAF8"/>
          </a:solidFill>
          <a:ln>
            <a:noFill/>
          </a:ln>
        </p:spPr>
      </p:sp>
      <p:sp>
        <p:nvSpPr>
          <p:cNvPr id="13" name="TextBox 13"/>
          <p:cNvSpPr txBox="1"/>
          <p:nvPr/>
        </p:nvSpPr>
        <p:spPr>
          <a:xfrm>
            <a:off x="1278255" y="1425892"/>
            <a:ext cx="2311575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这是流水线，不是工具箱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2814376" y="1752600"/>
            <a:ext cx="467249" cy="609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000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14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850017" y="2210752"/>
            <a:ext cx="2395966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个 Skill · 覆盖软件开发全生命周期</a:t>
            </a:r>
          </a:p>
        </p:txBody>
      </p:sp>
      <p:sp>
        <p:nvSpPr>
          <p:cNvPr id="16" name="Line 16"/>
          <p:cNvSpPr/>
          <p:nvPr/>
        </p:nvSpPr>
        <p:spPr>
          <a:xfrm>
            <a:off x="1447800" y="2590800"/>
            <a:ext cx="9525" cy="2552700"/>
          </a:xfrm>
          <a:custGeom>
            <a:avLst/>
            <a:gdLst/>
            <a:ahLst/>
            <a:cxnLst/>
            <a:rect l="l" t="t" r="r" b="b"/>
            <a:pathLst>
              <a:path w="9525" h="2552700">
                <a:moveTo>
                  <a:pt x="0" y="0"/>
                </a:moveTo>
                <a:lnTo>
                  <a:pt x="0" y="2552700"/>
                </a:lnTo>
              </a:path>
            </a:pathLst>
          </a:custGeom>
          <a:noFill/>
          <a:ln w="19050">
            <a:solidFill>
              <a:srgbClr val="5A5A5A"/>
            </a:solidFill>
          </a:ln>
        </p:spPr>
      </p:sp>
      <p:sp>
        <p:nvSpPr>
          <p:cNvPr id="17" name="Ellipse 17"/>
          <p:cNvSpPr/>
          <p:nvPr/>
        </p:nvSpPr>
        <p:spPr>
          <a:xfrm>
            <a:off x="1333500" y="2514600"/>
            <a:ext cx="228600" cy="228600"/>
          </a:xfrm>
          <a:prstGeom prst="ellipse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18" name="TextBox 18"/>
          <p:cNvSpPr txBox="1"/>
          <p:nvPr/>
        </p:nvSpPr>
        <p:spPr>
          <a:xfrm>
            <a:off x="1421023" y="2586038"/>
            <a:ext cx="53554" cy="1524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7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1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662112" y="2488406"/>
            <a:ext cx="718661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需求澄清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664970" y="2665095"/>
            <a:ext cx="238887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00" dirty="0">
                <a:solidFill>
                  <a:srgbClr val="9E9E9E"/>
                </a:solidFill>
                <a:latin typeface="Consolas"/>
                <a:ea typeface="Microsoft YaHei"/>
                <a:cs typeface="Consolas"/>
              </a:rPr>
              <a:t>brainstorming — 先问清楚，不急着动手</a:t>
            </a:r>
          </a:p>
        </p:txBody>
      </p:sp>
      <p:sp>
        <p:nvSpPr>
          <p:cNvPr id="21" name="Ellipse 21"/>
          <p:cNvSpPr/>
          <p:nvPr/>
        </p:nvSpPr>
        <p:spPr>
          <a:xfrm>
            <a:off x="1333500" y="2914650"/>
            <a:ext cx="228600" cy="228600"/>
          </a:xfrm>
          <a:prstGeom prst="ellipse">
            <a:avLst/>
          </a:prstGeom>
          <a:solidFill>
            <a:srgbClr val="C96133">
              <a:alpha val="85000"/>
            </a:srgbClr>
          </a:solidFill>
          <a:ln>
            <a:noFill/>
          </a:ln>
        </p:spPr>
      </p:sp>
      <p:sp>
        <p:nvSpPr>
          <p:cNvPr id="22" name="TextBox 22"/>
          <p:cNvSpPr txBox="1"/>
          <p:nvPr/>
        </p:nvSpPr>
        <p:spPr>
          <a:xfrm>
            <a:off x="1406646" y="2986088"/>
            <a:ext cx="82308" cy="1524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7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2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662112" y="2888456"/>
            <a:ext cx="718661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任务规划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1664970" y="3065145"/>
            <a:ext cx="2257425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00" dirty="0">
                <a:solidFill>
                  <a:srgbClr val="9E9E9E"/>
                </a:solidFill>
                <a:latin typeface="Consolas"/>
                <a:ea typeface="Microsoft YaHei"/>
                <a:cs typeface="Consolas"/>
              </a:rPr>
              <a:t>writing-plans — 拆成 2-5 分钟小任务</a:t>
            </a:r>
          </a:p>
        </p:txBody>
      </p:sp>
      <p:sp>
        <p:nvSpPr>
          <p:cNvPr id="25" name="Ellipse 25"/>
          <p:cNvSpPr/>
          <p:nvPr/>
        </p:nvSpPr>
        <p:spPr>
          <a:xfrm>
            <a:off x="1333500" y="3314700"/>
            <a:ext cx="228600" cy="228600"/>
          </a:xfrm>
          <a:prstGeom prst="ellipse">
            <a:avLst/>
          </a:prstGeom>
          <a:solidFill>
            <a:srgbClr val="C96133">
              <a:alpha val="70000"/>
            </a:srgbClr>
          </a:solidFill>
          <a:ln>
            <a:noFill/>
          </a:ln>
        </p:spPr>
      </p:sp>
      <p:sp>
        <p:nvSpPr>
          <p:cNvPr id="26" name="TextBox 26"/>
          <p:cNvSpPr txBox="1"/>
          <p:nvPr/>
        </p:nvSpPr>
        <p:spPr>
          <a:xfrm>
            <a:off x="1406646" y="3386138"/>
            <a:ext cx="82308" cy="1524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7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3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662112" y="3288506"/>
            <a:ext cx="718661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隔离环境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664970" y="3465195"/>
            <a:ext cx="2421731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00" dirty="0">
                <a:solidFill>
                  <a:srgbClr val="9E9E9E"/>
                </a:solidFill>
                <a:latin typeface="Consolas"/>
                <a:ea typeface="Microsoft YaHei"/>
                <a:cs typeface="Consolas"/>
              </a:rPr>
              <a:t>git-worktrees — 手术台，不污染主分支</a:t>
            </a:r>
          </a:p>
        </p:txBody>
      </p:sp>
      <p:sp>
        <p:nvSpPr>
          <p:cNvPr id="29" name="Ellipse 29"/>
          <p:cNvSpPr/>
          <p:nvPr/>
        </p:nvSpPr>
        <p:spPr>
          <a:xfrm>
            <a:off x="1333500" y="3714750"/>
            <a:ext cx="228600" cy="228600"/>
          </a:xfrm>
          <a:prstGeom prst="ellipse">
            <a:avLst/>
          </a:prstGeom>
          <a:solidFill>
            <a:srgbClr val="C96133">
              <a:alpha val="55000"/>
            </a:srgbClr>
          </a:solidFill>
          <a:ln>
            <a:noFill/>
          </a:ln>
        </p:spPr>
      </p:sp>
      <p:sp>
        <p:nvSpPr>
          <p:cNvPr id="30" name="TextBox 30"/>
          <p:cNvSpPr txBox="1"/>
          <p:nvPr/>
        </p:nvSpPr>
        <p:spPr>
          <a:xfrm>
            <a:off x="1406646" y="3786188"/>
            <a:ext cx="82308" cy="1524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7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4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662112" y="3688556"/>
            <a:ext cx="718661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专注执行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664970" y="3865245"/>
            <a:ext cx="232972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00" dirty="0">
                <a:solidFill>
                  <a:srgbClr val="9E9E9E"/>
                </a:solidFill>
                <a:latin typeface="Consolas"/>
                <a:ea typeface="Microsoft YaHei"/>
                <a:cs typeface="Consolas"/>
              </a:rPr>
              <a:t>subagent — 新代理干活，不带历史包袱</a:t>
            </a:r>
          </a:p>
        </p:txBody>
      </p:sp>
      <p:sp>
        <p:nvSpPr>
          <p:cNvPr id="33" name="Ellipse 33"/>
          <p:cNvSpPr/>
          <p:nvPr/>
        </p:nvSpPr>
        <p:spPr>
          <a:xfrm>
            <a:off x="1333500" y="4114800"/>
            <a:ext cx="228600" cy="228600"/>
          </a:xfrm>
          <a:prstGeom prst="ellipse">
            <a:avLst/>
          </a:prstGeom>
          <a:solidFill>
            <a:srgbClr val="C96133">
              <a:alpha val="40000"/>
            </a:srgbClr>
          </a:solidFill>
          <a:ln>
            <a:noFill/>
          </a:ln>
        </p:spPr>
      </p:sp>
      <p:sp>
        <p:nvSpPr>
          <p:cNvPr id="34" name="TextBox 34"/>
          <p:cNvSpPr txBox="1"/>
          <p:nvPr/>
        </p:nvSpPr>
        <p:spPr>
          <a:xfrm>
            <a:off x="1406646" y="4186238"/>
            <a:ext cx="82308" cy="1524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7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5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662112" y="4088606"/>
            <a:ext cx="718661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测试驱动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664970" y="4265295"/>
            <a:ext cx="2671477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00" dirty="0">
                <a:solidFill>
                  <a:srgbClr val="9E9E9E"/>
                </a:solidFill>
                <a:latin typeface="Consolas"/>
                <a:ea typeface="Microsoft YaHei"/>
                <a:cs typeface="Consolas"/>
              </a:rPr>
              <a:t>test-driven-dev — 先写失败测试，再写代码</a:t>
            </a:r>
          </a:p>
        </p:txBody>
      </p:sp>
      <p:sp>
        <p:nvSpPr>
          <p:cNvPr id="37" name="Ellipse 37"/>
          <p:cNvSpPr/>
          <p:nvPr/>
        </p:nvSpPr>
        <p:spPr>
          <a:xfrm>
            <a:off x="1333500" y="4514850"/>
            <a:ext cx="228600" cy="228600"/>
          </a:xfrm>
          <a:prstGeom prst="ellipse">
            <a:avLst/>
          </a:prstGeom>
          <a:solidFill>
            <a:srgbClr val="3A9E6A">
              <a:alpha val="70000"/>
            </a:srgbClr>
          </a:solidFill>
          <a:ln>
            <a:noFill/>
          </a:ln>
        </p:spPr>
      </p:sp>
      <p:sp>
        <p:nvSpPr>
          <p:cNvPr id="38" name="TextBox 38"/>
          <p:cNvSpPr txBox="1"/>
          <p:nvPr/>
        </p:nvSpPr>
        <p:spPr>
          <a:xfrm>
            <a:off x="1406646" y="4586288"/>
            <a:ext cx="82308" cy="1524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7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6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1662112" y="4488656"/>
            <a:ext cx="718661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代码审查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664970" y="4665345"/>
            <a:ext cx="1974818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00" dirty="0">
                <a:solidFill>
                  <a:srgbClr val="9E9E9E"/>
                </a:solidFill>
                <a:latin typeface="Consolas"/>
                <a:ea typeface="Microsoft YaHei"/>
                <a:cs typeface="Consolas"/>
              </a:rPr>
              <a:t>code-review × 2 — 双重独立审查</a:t>
            </a:r>
          </a:p>
        </p:txBody>
      </p:sp>
      <p:sp>
        <p:nvSpPr>
          <p:cNvPr id="41" name="Ellipse 41"/>
          <p:cNvSpPr/>
          <p:nvPr/>
        </p:nvSpPr>
        <p:spPr>
          <a:xfrm>
            <a:off x="1333500" y="4914900"/>
            <a:ext cx="228600" cy="228600"/>
          </a:xfrm>
          <a:prstGeom prst="ellipse">
            <a:avLst/>
          </a:prstGeom>
          <a:solidFill>
            <a:srgbClr val="3A9E6A"/>
          </a:solidFill>
          <a:ln>
            <a:noFill/>
          </a:ln>
        </p:spPr>
      </p:sp>
      <p:sp>
        <p:nvSpPr>
          <p:cNvPr id="42" name="TextBox 42"/>
          <p:cNvSpPr txBox="1"/>
          <p:nvPr/>
        </p:nvSpPr>
        <p:spPr>
          <a:xfrm>
            <a:off x="1406646" y="4986338"/>
            <a:ext cx="82308" cy="1524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7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7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662112" y="4888706"/>
            <a:ext cx="718661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验收合并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664970" y="5065395"/>
            <a:ext cx="2566321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00" dirty="0">
                <a:solidFill>
                  <a:srgbClr val="9E9E9E"/>
                </a:solidFill>
                <a:latin typeface="Consolas"/>
                <a:ea typeface="Microsoft YaHei"/>
                <a:cs typeface="Consolas"/>
              </a:rPr>
              <a:t>verification + finishing — 命令证据，清场</a:t>
            </a:r>
          </a:p>
        </p:txBody>
      </p:sp>
      <p:sp>
        <p:nvSpPr>
          <p:cNvPr id="45" name="Rectangle 45"/>
          <p:cNvSpPr/>
          <p:nvPr/>
        </p:nvSpPr>
        <p:spPr>
          <a:xfrm>
            <a:off x="762000" y="5314950"/>
            <a:ext cx="4572000" cy="323850"/>
          </a:xfrm>
          <a:prstGeom prst="roundRect">
            <a:avLst>
              <a:gd name="adj" fmla="val 23529"/>
            </a:avLst>
          </a:prstGeom>
          <a:solidFill>
            <a:srgbClr val="FAFAF8">
              <a:alpha val="7000"/>
            </a:srgbClr>
          </a:solidFill>
          <a:ln>
            <a:noFill/>
          </a:ln>
        </p:spPr>
      </p:sp>
      <p:sp>
        <p:nvSpPr>
          <p:cNvPr id="46" name="TextBox 46"/>
          <p:cNvSpPr txBox="1"/>
          <p:nvPr/>
        </p:nvSpPr>
        <p:spPr>
          <a:xfrm>
            <a:off x="1700629" y="5409724"/>
            <a:ext cx="2694742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每个 Skill 是上一个的接力者 · 顺序即纪律</a:t>
            </a:r>
          </a:p>
        </p:txBody>
      </p:sp>
      <p:sp>
        <p:nvSpPr>
          <p:cNvPr id="47" name="Rectangle 47"/>
          <p:cNvSpPr/>
          <p:nvPr/>
        </p:nvSpPr>
        <p:spPr>
          <a:xfrm>
            <a:off x="5791200" y="1200150"/>
            <a:ext cx="5829300" cy="4572000"/>
          </a:xfrm>
          <a:prstGeom prst="roundRect">
            <a:avLst>
              <a:gd name="adj" fmla="val 2917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48" name="Rectangle 48"/>
          <p:cNvSpPr/>
          <p:nvPr/>
        </p:nvSpPr>
        <p:spPr>
          <a:xfrm>
            <a:off x="5791200" y="1200150"/>
            <a:ext cx="5829300" cy="590550"/>
          </a:xfrm>
          <a:prstGeom prst="roundRect">
            <a:avLst>
              <a:gd name="adj" fmla="val 22581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49" name="Rectangle 49"/>
          <p:cNvSpPr/>
          <p:nvPr/>
        </p:nvSpPr>
        <p:spPr>
          <a:xfrm>
            <a:off x="5791200" y="1581150"/>
            <a:ext cx="5829300" cy="209550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50" name="Freeform 50"/>
          <p:cNvSpPr/>
          <p:nvPr/>
        </p:nvSpPr>
        <p:spPr>
          <a:xfrm>
            <a:off x="6092825" y="1360488"/>
            <a:ext cx="215900" cy="269875"/>
          </a:xfrm>
          <a:custGeom>
            <a:avLst/>
            <a:gdLst/>
            <a:ahLst/>
            <a:cxnLst/>
            <a:rect l="l" t="t" r="r" b="b"/>
            <a:pathLst>
              <a:path w="215900" h="269875">
                <a:moveTo>
                  <a:pt x="107950" y="0"/>
                </a:moveTo>
                <a:cubicBezTo>
                  <a:pt x="145212" y="0"/>
                  <a:pt x="175419" y="30207"/>
                  <a:pt x="175419" y="67469"/>
                </a:cubicBezTo>
                <a:lnTo>
                  <a:pt x="175419" y="107950"/>
                </a:lnTo>
                <a:cubicBezTo>
                  <a:pt x="197776" y="107950"/>
                  <a:pt x="215900" y="126074"/>
                  <a:pt x="215900" y="148431"/>
                </a:cubicBezTo>
                <a:lnTo>
                  <a:pt x="215900" y="229394"/>
                </a:lnTo>
                <a:cubicBezTo>
                  <a:pt x="215900" y="251751"/>
                  <a:pt x="197776" y="269875"/>
                  <a:pt x="175419" y="269875"/>
                </a:cubicBezTo>
                <a:lnTo>
                  <a:pt x="40481" y="269875"/>
                </a:lnTo>
                <a:cubicBezTo>
                  <a:pt x="18124" y="269875"/>
                  <a:pt x="0" y="251751"/>
                  <a:pt x="0" y="229394"/>
                </a:cubicBezTo>
                <a:lnTo>
                  <a:pt x="0" y="148431"/>
                </a:lnTo>
                <a:cubicBezTo>
                  <a:pt x="0" y="126074"/>
                  <a:pt x="18124" y="107950"/>
                  <a:pt x="40481" y="107950"/>
                </a:cubicBezTo>
                <a:lnTo>
                  <a:pt x="40481" y="67469"/>
                </a:lnTo>
                <a:cubicBezTo>
                  <a:pt x="40481" y="30207"/>
                  <a:pt x="70688" y="0"/>
                  <a:pt x="107950" y="0"/>
                </a:cubicBezTo>
                <a:moveTo>
                  <a:pt x="107950" y="161925"/>
                </a:moveTo>
                <a:cubicBezTo>
                  <a:pt x="93827" y="161921"/>
                  <a:pt x="82089" y="172805"/>
                  <a:pt x="81030" y="186888"/>
                </a:cubicBezTo>
                <a:lnTo>
                  <a:pt x="80962" y="188912"/>
                </a:lnTo>
                <a:cubicBezTo>
                  <a:pt x="80962" y="203817"/>
                  <a:pt x="93045" y="215900"/>
                  <a:pt x="107950" y="215900"/>
                </a:cubicBezTo>
                <a:cubicBezTo>
                  <a:pt x="122855" y="215900"/>
                  <a:pt x="134938" y="203817"/>
                  <a:pt x="134938" y="188912"/>
                </a:cubicBezTo>
                <a:cubicBezTo>
                  <a:pt x="134938" y="174008"/>
                  <a:pt x="122855" y="161925"/>
                  <a:pt x="107950" y="161925"/>
                </a:cubicBezTo>
                <a:moveTo>
                  <a:pt x="107950" y="26987"/>
                </a:moveTo>
                <a:cubicBezTo>
                  <a:pt x="85593" y="26987"/>
                  <a:pt x="67469" y="45112"/>
                  <a:pt x="67469" y="67469"/>
                </a:cubicBezTo>
                <a:lnTo>
                  <a:pt x="67469" y="107950"/>
                </a:lnTo>
                <a:lnTo>
                  <a:pt x="148431" y="107950"/>
                </a:lnTo>
                <a:lnTo>
                  <a:pt x="148431" y="67469"/>
                </a:lnTo>
                <a:cubicBezTo>
                  <a:pt x="148431" y="45112"/>
                  <a:pt x="130307" y="26987"/>
                  <a:pt x="107950" y="26987"/>
                </a:cubicBezTo>
              </a:path>
            </a:pathLst>
          </a:custGeom>
          <a:solidFill>
            <a:srgbClr val="FAFAF8"/>
          </a:solidFill>
          <a:ln>
            <a:noFill/>
          </a:ln>
        </p:spPr>
      </p:sp>
      <p:sp>
        <p:nvSpPr>
          <p:cNvPr id="51" name="TextBox 51"/>
          <p:cNvSpPr txBox="1"/>
          <p:nvPr/>
        </p:nvSpPr>
        <p:spPr>
          <a:xfrm>
            <a:off x="6478905" y="1406842"/>
            <a:ext cx="831340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3 条铁律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9419844" y="1439228"/>
            <a:ext cx="192824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FAFAF8">
                    <a:alphaMod val="80000"/>
                  </a:srgbClr>
                </a:solidFill>
                <a:latin typeface="Arial"/>
                <a:ea typeface="Microsoft YaHei"/>
                <a:cs typeface="Arial"/>
              </a:rPr>
              <a:t>守住这 3 条，覆盖 80% 场景</a:t>
            </a:r>
          </a:p>
        </p:txBody>
      </p:sp>
      <p:sp>
        <p:nvSpPr>
          <p:cNvPr id="53" name="Rectangle 53"/>
          <p:cNvSpPr/>
          <p:nvPr/>
        </p:nvSpPr>
        <p:spPr>
          <a:xfrm>
            <a:off x="5943600" y="1885950"/>
            <a:ext cx="5505450" cy="9525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>
            <a:noFill/>
          </a:ln>
        </p:spPr>
      </p:sp>
      <p:sp>
        <p:nvSpPr>
          <p:cNvPr id="54" name="Rectangle 54"/>
          <p:cNvSpPr/>
          <p:nvPr/>
        </p:nvSpPr>
        <p:spPr>
          <a:xfrm>
            <a:off x="5943600" y="1885950"/>
            <a:ext cx="38100" cy="95250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55" name="TextBox 55"/>
          <p:cNvSpPr txBox="1"/>
          <p:nvPr/>
        </p:nvSpPr>
        <p:spPr>
          <a:xfrm>
            <a:off x="6141720" y="1960245"/>
            <a:ext cx="364617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00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铁律 1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6133148" y="2135029"/>
            <a:ext cx="1730716" cy="3200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没设计不写代码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6139815" y="2410778"/>
            <a:ext cx="208926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先确认目标范围，再让 AI 动手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6141720" y="2617470"/>
            <a:ext cx="2533459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0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哪怕改个按钮——先问改哪里，防方向性错误</a:t>
            </a:r>
          </a:p>
        </p:txBody>
      </p:sp>
      <p:sp>
        <p:nvSpPr>
          <p:cNvPr id="59" name="Rectangle 59"/>
          <p:cNvSpPr/>
          <p:nvPr/>
        </p:nvSpPr>
        <p:spPr>
          <a:xfrm>
            <a:off x="5943600" y="2914650"/>
            <a:ext cx="5505450" cy="9525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>
            <a:noFill/>
          </a:ln>
        </p:spPr>
      </p:sp>
      <p:sp>
        <p:nvSpPr>
          <p:cNvPr id="60" name="Rectangle 60"/>
          <p:cNvSpPr/>
          <p:nvPr/>
        </p:nvSpPr>
        <p:spPr>
          <a:xfrm>
            <a:off x="5943600" y="2914650"/>
            <a:ext cx="38100" cy="95250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61" name="TextBox 61"/>
          <p:cNvSpPr txBox="1"/>
          <p:nvPr/>
        </p:nvSpPr>
        <p:spPr>
          <a:xfrm>
            <a:off x="6141720" y="2988945"/>
            <a:ext cx="397478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00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铁律 2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6133148" y="3163729"/>
            <a:ext cx="1730716" cy="3200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没测试不写代码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6139815" y="3439478"/>
            <a:ext cx="2020252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先写失败测试，再写最小实现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6141720" y="3646170"/>
            <a:ext cx="2290286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0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AI 最擅长偷懒——不立规矩就不会回头补</a:t>
            </a:r>
          </a:p>
        </p:txBody>
      </p:sp>
      <p:sp>
        <p:nvSpPr>
          <p:cNvPr id="65" name="Rectangle 65"/>
          <p:cNvSpPr/>
          <p:nvPr/>
        </p:nvSpPr>
        <p:spPr>
          <a:xfrm>
            <a:off x="5943600" y="3943350"/>
            <a:ext cx="5505450" cy="9525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>
            <a:noFill/>
          </a:ln>
        </p:spPr>
      </p:sp>
      <p:sp>
        <p:nvSpPr>
          <p:cNvPr id="66" name="Rectangle 66"/>
          <p:cNvSpPr/>
          <p:nvPr/>
        </p:nvSpPr>
        <p:spPr>
          <a:xfrm>
            <a:off x="5943600" y="3943350"/>
            <a:ext cx="38100" cy="95250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67" name="TextBox 67"/>
          <p:cNvSpPr txBox="1"/>
          <p:nvPr/>
        </p:nvSpPr>
        <p:spPr>
          <a:xfrm>
            <a:off x="6141720" y="4017645"/>
            <a:ext cx="397478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00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铁律 3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6133148" y="4192429"/>
            <a:ext cx="1730716" cy="3200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没验证不说完成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6139815" y="4468178"/>
            <a:ext cx="295570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跑命令，给出新鲜证据，而非"感觉没问题"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6141720" y="4674870"/>
            <a:ext cx="238887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0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上个月通过不等于现在通过，必须当下跑</a:t>
            </a:r>
          </a:p>
        </p:txBody>
      </p:sp>
      <p:sp>
        <p:nvSpPr>
          <p:cNvPr id="71" name="Rectangle 71"/>
          <p:cNvSpPr/>
          <p:nvPr/>
        </p:nvSpPr>
        <p:spPr>
          <a:xfrm>
            <a:off x="5943600" y="4953000"/>
            <a:ext cx="5505450" cy="704850"/>
          </a:xfrm>
          <a:prstGeom prst="roundRect">
            <a:avLst>
              <a:gd name="adj" fmla="val 13514"/>
            </a:avLst>
          </a:prstGeom>
          <a:solidFill>
            <a:srgbClr val="1E1E1E"/>
          </a:solidFill>
          <a:ln>
            <a:noFill/>
          </a:ln>
        </p:spPr>
      </p:sp>
      <p:sp>
        <p:nvSpPr>
          <p:cNvPr id="72" name="Freeform 72"/>
          <p:cNvSpPr/>
          <p:nvPr/>
        </p:nvSpPr>
        <p:spPr>
          <a:xfrm>
            <a:off x="6179344" y="5074444"/>
            <a:ext cx="157162" cy="165894"/>
          </a:xfrm>
          <a:custGeom>
            <a:avLst/>
            <a:gdLst/>
            <a:ahLst/>
            <a:cxnLst/>
            <a:rect l="l" t="t" r="r" b="b"/>
            <a:pathLst>
              <a:path w="157162" h="165894">
                <a:moveTo>
                  <a:pt x="148431" y="113506"/>
                </a:moveTo>
                <a:cubicBezTo>
                  <a:pt x="153253" y="113506"/>
                  <a:pt x="157162" y="117415"/>
                  <a:pt x="157162" y="122238"/>
                </a:cubicBezTo>
                <a:lnTo>
                  <a:pt x="157162" y="139700"/>
                </a:lnTo>
                <a:cubicBezTo>
                  <a:pt x="157162" y="154166"/>
                  <a:pt x="145435" y="165894"/>
                  <a:pt x="130969" y="165894"/>
                </a:cubicBezTo>
                <a:lnTo>
                  <a:pt x="26194" y="165894"/>
                </a:lnTo>
                <a:cubicBezTo>
                  <a:pt x="11727" y="165894"/>
                  <a:pt x="0" y="154166"/>
                  <a:pt x="0" y="139700"/>
                </a:cubicBezTo>
                <a:lnTo>
                  <a:pt x="0" y="122238"/>
                </a:lnTo>
                <a:cubicBezTo>
                  <a:pt x="0" y="117415"/>
                  <a:pt x="3909" y="113506"/>
                  <a:pt x="8731" y="113506"/>
                </a:cubicBezTo>
                <a:cubicBezTo>
                  <a:pt x="13553" y="113506"/>
                  <a:pt x="17463" y="117415"/>
                  <a:pt x="17463" y="122238"/>
                </a:cubicBezTo>
                <a:lnTo>
                  <a:pt x="17463" y="139700"/>
                </a:lnTo>
                <a:cubicBezTo>
                  <a:pt x="17463" y="144522"/>
                  <a:pt x="21372" y="148431"/>
                  <a:pt x="26194" y="148431"/>
                </a:cubicBezTo>
                <a:lnTo>
                  <a:pt x="130969" y="148431"/>
                </a:lnTo>
                <a:cubicBezTo>
                  <a:pt x="135791" y="148431"/>
                  <a:pt x="139700" y="144522"/>
                  <a:pt x="139700" y="139700"/>
                </a:cubicBezTo>
                <a:lnTo>
                  <a:pt x="139700" y="122238"/>
                </a:lnTo>
                <a:cubicBezTo>
                  <a:pt x="139700" y="117415"/>
                  <a:pt x="143609" y="113506"/>
                  <a:pt x="148431" y="113506"/>
                </a:cubicBezTo>
                <a:moveTo>
                  <a:pt x="78581" y="0"/>
                </a:moveTo>
                <a:cubicBezTo>
                  <a:pt x="83403" y="0"/>
                  <a:pt x="87312" y="3909"/>
                  <a:pt x="87312" y="8731"/>
                </a:cubicBezTo>
                <a:lnTo>
                  <a:pt x="87312" y="92420"/>
                </a:lnTo>
                <a:lnTo>
                  <a:pt x="116065" y="63677"/>
                </a:lnTo>
                <a:cubicBezTo>
                  <a:pt x="119490" y="60368"/>
                  <a:pt x="124936" y="60415"/>
                  <a:pt x="128304" y="63783"/>
                </a:cubicBezTo>
                <a:cubicBezTo>
                  <a:pt x="131672" y="67151"/>
                  <a:pt x="131719" y="72597"/>
                  <a:pt x="128410" y="76023"/>
                </a:cubicBezTo>
                <a:lnTo>
                  <a:pt x="84754" y="119679"/>
                </a:lnTo>
                <a:cubicBezTo>
                  <a:pt x="84507" y="119928"/>
                  <a:pt x="84244" y="120161"/>
                  <a:pt x="83968" y="120378"/>
                </a:cubicBezTo>
                <a:lnTo>
                  <a:pt x="84754" y="119679"/>
                </a:lnTo>
                <a:cubicBezTo>
                  <a:pt x="83187" y="121245"/>
                  <a:pt x="81083" y="122156"/>
                  <a:pt x="78869" y="122229"/>
                </a:cubicBezTo>
                <a:lnTo>
                  <a:pt x="78581" y="122238"/>
                </a:lnTo>
                <a:lnTo>
                  <a:pt x="78302" y="122238"/>
                </a:lnTo>
                <a:lnTo>
                  <a:pt x="77830" y="122203"/>
                </a:lnTo>
                <a:lnTo>
                  <a:pt x="78581" y="122238"/>
                </a:lnTo>
                <a:cubicBezTo>
                  <a:pt x="76628" y="122238"/>
                  <a:pt x="74731" y="121583"/>
                  <a:pt x="73194" y="120378"/>
                </a:cubicBezTo>
                <a:cubicBezTo>
                  <a:pt x="72918" y="120161"/>
                  <a:pt x="72656" y="119928"/>
                  <a:pt x="72408" y="119679"/>
                </a:cubicBezTo>
                <a:lnTo>
                  <a:pt x="28752" y="76023"/>
                </a:lnTo>
                <a:cubicBezTo>
                  <a:pt x="25443" y="72597"/>
                  <a:pt x="25490" y="67151"/>
                  <a:pt x="28858" y="63783"/>
                </a:cubicBezTo>
                <a:cubicBezTo>
                  <a:pt x="32226" y="60415"/>
                  <a:pt x="37672" y="60368"/>
                  <a:pt x="41098" y="63677"/>
                </a:cubicBezTo>
                <a:lnTo>
                  <a:pt x="69850" y="92420"/>
                </a:lnTo>
                <a:lnTo>
                  <a:pt x="69850" y="8731"/>
                </a:lnTo>
                <a:cubicBezTo>
                  <a:pt x="69850" y="3909"/>
                  <a:pt x="73759" y="0"/>
                  <a:pt x="78581" y="0"/>
                </a:cubicBezTo>
              </a:path>
            </a:pathLst>
          </a:custGeom>
          <a:solidFill>
            <a:srgbClr val="C96133"/>
          </a:solidFill>
          <a:ln>
            <a:noFill/>
          </a:ln>
        </p:spPr>
      </p:sp>
      <p:sp>
        <p:nvSpPr>
          <p:cNvPr id="73" name="TextBox 73"/>
          <p:cNvSpPr txBox="1"/>
          <p:nvPr/>
        </p:nvSpPr>
        <p:spPr>
          <a:xfrm>
            <a:off x="6426518" y="5095399"/>
            <a:ext cx="1854589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安装（Claude Code 里运行）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6140768" y="5333524"/>
            <a:ext cx="3000899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/plugin marketplace add obra/superpowers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6140768" y="5504974"/>
            <a:ext cx="2886980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/plugin install superpowers@superpowers</a:t>
            </a:r>
          </a:p>
        </p:txBody>
      </p:sp>
      <p:sp>
        <p:nvSpPr>
          <p:cNvPr id="76" name="Line 76"/>
          <p:cNvSpPr/>
          <p:nvPr/>
        </p:nvSpPr>
        <p:spPr>
          <a:xfrm>
            <a:off x="571500" y="600075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77" name="TextBox 77"/>
          <p:cNvSpPr txBox="1"/>
          <p:nvPr/>
        </p:nvSpPr>
        <p:spPr>
          <a:xfrm>
            <a:off x="5264825" y="6085999"/>
            <a:ext cx="166235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从零上手 Claude · 第二节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8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47625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4" name="Rectangle 4"/>
          <p:cNvSpPr/>
          <p:nvPr/>
        </p:nvSpPr>
        <p:spPr>
          <a:xfrm>
            <a:off x="571500" y="342900"/>
            <a:ext cx="47625" cy="41910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746760" y="394335"/>
            <a:ext cx="2428675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ppt-master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66762" y="792956"/>
            <a:ext cx="4103370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AI 驱动的 PPT 生成工具 · 今天这份 PPT 就是用它生成的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447726" y="507682"/>
            <a:ext cx="193729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650" b="1" dirty="0">
                <a:solidFill>
                  <a:srgbClr val="C96133">
                    <a:alphaMod val="20000"/>
                  </a:srgbClr>
                </a:solidFill>
                <a:latin typeface="Arial"/>
                <a:ea typeface="Microsoft YaHei"/>
                <a:cs typeface="Arial"/>
              </a:rPr>
              <a:t>11</a:t>
            </a:r>
          </a:p>
        </p:txBody>
      </p:sp>
      <p:sp>
        <p:nvSpPr>
          <p:cNvPr id="8" name="Line 8"/>
          <p:cNvSpPr/>
          <p:nvPr/>
        </p:nvSpPr>
        <p:spPr>
          <a:xfrm>
            <a:off x="571500" y="108585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9" name="Rectangle 9"/>
          <p:cNvSpPr/>
          <p:nvPr/>
        </p:nvSpPr>
        <p:spPr>
          <a:xfrm>
            <a:off x="571500" y="1200150"/>
            <a:ext cx="5219700" cy="4572000"/>
          </a:xfrm>
          <a:prstGeom prst="roundRect">
            <a:avLst>
              <a:gd name="adj" fmla="val 2917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</p:sp>
      <p:sp>
        <p:nvSpPr>
          <p:cNvPr id="10" name="Rectangle 10"/>
          <p:cNvSpPr/>
          <p:nvPr/>
        </p:nvSpPr>
        <p:spPr>
          <a:xfrm>
            <a:off x="571500" y="1200150"/>
            <a:ext cx="5219700" cy="590550"/>
          </a:xfrm>
          <a:prstGeom prst="roundRect">
            <a:avLst>
              <a:gd name="adj" fmla="val 22581"/>
            </a:avLst>
          </a:prstGeom>
          <a:solidFill>
            <a:srgbClr val="1E1E1E"/>
          </a:solidFill>
          <a:ln>
            <a:noFill/>
          </a:ln>
        </p:spPr>
      </p:sp>
      <p:sp>
        <p:nvSpPr>
          <p:cNvPr id="11" name="Rectangle 11"/>
          <p:cNvSpPr/>
          <p:nvPr/>
        </p:nvSpPr>
        <p:spPr>
          <a:xfrm>
            <a:off x="571500" y="1581150"/>
            <a:ext cx="5219700" cy="209550"/>
          </a:xfrm>
          <a:prstGeom prst="rect">
            <a:avLst/>
          </a:prstGeom>
          <a:solidFill>
            <a:srgbClr val="1E1E1E"/>
          </a:solidFill>
          <a:ln>
            <a:noFill/>
          </a:ln>
        </p:spPr>
      </p:sp>
      <p:grpSp>
        <p:nvGrpSpPr>
          <p:cNvPr id="14" name="Group 14"/>
          <p:cNvGrpSpPr/>
          <p:nvPr/>
        </p:nvGrpSpPr>
        <p:grpSpPr>
          <a:xfrm>
            <a:off x="881062" y="1395412"/>
            <a:ext cx="257176" cy="257175"/>
            <a:chOff x="881062" y="1395412"/>
            <a:chExt cx="257176" cy="257175"/>
          </a:xfrm>
        </p:grpSpPr>
        <p:sp>
          <p:nvSpPr>
            <p:cNvPr id="12" name="Freeform 12"/>
            <p:cNvSpPr/>
            <p:nvPr/>
          </p:nvSpPr>
          <p:spPr>
            <a:xfrm>
              <a:off x="881062" y="1395412"/>
              <a:ext cx="114300" cy="257175"/>
            </a:xfrm>
            <a:custGeom>
              <a:avLst/>
              <a:gdLst/>
              <a:ahLst/>
              <a:cxnLst/>
              <a:rect l="l" t="t" r="r" b="b"/>
              <a:pathLst>
                <a:path w="114300" h="257175">
                  <a:moveTo>
                    <a:pt x="71438" y="0"/>
                  </a:moveTo>
                  <a:cubicBezTo>
                    <a:pt x="95110" y="0"/>
                    <a:pt x="114300" y="19190"/>
                    <a:pt x="114300" y="42862"/>
                  </a:cubicBezTo>
                  <a:lnTo>
                    <a:pt x="114300" y="214312"/>
                  </a:lnTo>
                  <a:cubicBezTo>
                    <a:pt x="114300" y="237985"/>
                    <a:pt x="95110" y="257175"/>
                    <a:pt x="71438" y="257175"/>
                  </a:cubicBezTo>
                  <a:lnTo>
                    <a:pt x="42862" y="257175"/>
                  </a:lnTo>
                  <a:cubicBezTo>
                    <a:pt x="19190" y="257175"/>
                    <a:pt x="0" y="237985"/>
                    <a:pt x="0" y="214312"/>
                  </a:cubicBezTo>
                  <a:lnTo>
                    <a:pt x="0" y="42862"/>
                  </a:lnTo>
                  <a:cubicBezTo>
                    <a:pt x="0" y="19190"/>
                    <a:pt x="19190" y="0"/>
                    <a:pt x="42862" y="0"/>
                  </a:cubicBezTo>
                  <a:close/>
                </a:path>
              </a:pathLst>
            </a:custGeom>
            <a:solidFill>
              <a:srgbClr val="C96133"/>
            </a:solidFill>
            <a:ln>
              <a:noFill/>
            </a:ln>
          </p:spPr>
        </p:sp>
        <p:sp>
          <p:nvSpPr>
            <p:cNvPr id="13" name="Freeform 13"/>
            <p:cNvSpPr/>
            <p:nvPr/>
          </p:nvSpPr>
          <p:spPr>
            <a:xfrm>
              <a:off x="1023938" y="1395412"/>
              <a:ext cx="114300" cy="171450"/>
            </a:xfrm>
            <a:custGeom>
              <a:avLst/>
              <a:gdLst/>
              <a:ahLst/>
              <a:cxnLst/>
              <a:rect l="l" t="t" r="r" b="b"/>
              <a:pathLst>
                <a:path w="114300" h="171450">
                  <a:moveTo>
                    <a:pt x="71438" y="0"/>
                  </a:moveTo>
                  <a:cubicBezTo>
                    <a:pt x="95110" y="0"/>
                    <a:pt x="114300" y="19190"/>
                    <a:pt x="114300" y="42862"/>
                  </a:cubicBezTo>
                  <a:lnTo>
                    <a:pt x="114300" y="128588"/>
                  </a:lnTo>
                  <a:cubicBezTo>
                    <a:pt x="114300" y="152260"/>
                    <a:pt x="95110" y="171450"/>
                    <a:pt x="71438" y="171450"/>
                  </a:cubicBezTo>
                  <a:lnTo>
                    <a:pt x="42862" y="171450"/>
                  </a:lnTo>
                  <a:cubicBezTo>
                    <a:pt x="19190" y="171450"/>
                    <a:pt x="0" y="152260"/>
                    <a:pt x="0" y="128588"/>
                  </a:cubicBezTo>
                  <a:lnTo>
                    <a:pt x="0" y="42862"/>
                  </a:lnTo>
                  <a:cubicBezTo>
                    <a:pt x="0" y="19190"/>
                    <a:pt x="19190" y="0"/>
                    <a:pt x="42862" y="0"/>
                  </a:cubicBezTo>
                  <a:close/>
                </a:path>
              </a:pathLst>
            </a:custGeom>
            <a:solidFill>
              <a:srgbClr val="C96133"/>
            </a:solidFill>
            <a:ln>
              <a:noFill/>
            </a:ln>
          </p:spPr>
        </p:sp>
      </p:grpSp>
      <p:sp>
        <p:nvSpPr>
          <p:cNvPr id="15" name="TextBox 15"/>
          <p:cNvSpPr txBox="1"/>
          <p:nvPr/>
        </p:nvSpPr>
        <p:spPr>
          <a:xfrm>
            <a:off x="1278255" y="1425892"/>
            <a:ext cx="655368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是什么</a:t>
            </a:r>
          </a:p>
        </p:txBody>
      </p:sp>
      <p:sp>
        <p:nvSpPr>
          <p:cNvPr id="16" name="Rectangle 16"/>
          <p:cNvSpPr/>
          <p:nvPr/>
        </p:nvSpPr>
        <p:spPr>
          <a:xfrm>
            <a:off x="762000" y="1943100"/>
            <a:ext cx="4838700" cy="495300"/>
          </a:xfrm>
          <a:prstGeom prst="roundRect">
            <a:avLst>
              <a:gd name="adj" fmla="val 19231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17" name="TextBox 17"/>
          <p:cNvSpPr txBox="1"/>
          <p:nvPr/>
        </p:nvSpPr>
        <p:spPr>
          <a:xfrm>
            <a:off x="1402537" y="1893570"/>
            <a:ext cx="1385926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2400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19,000+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3221355" y="2006918"/>
            <a:ext cx="2232708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GitHub Stars · MIT 开源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820525" y="2256949"/>
            <a:ext cx="1769150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17 个示例项目 · 229 页样例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821055" y="2635568"/>
            <a:ext cx="2829139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真正可编辑的 PPTX，不是图片</a:t>
            </a:r>
          </a:p>
        </p:txBody>
      </p:sp>
      <p:sp>
        <p:nvSpPr>
          <p:cNvPr id="21" name="Line 21"/>
          <p:cNvSpPr/>
          <p:nvPr/>
        </p:nvSpPr>
        <p:spPr>
          <a:xfrm>
            <a:off x="838200" y="2914650"/>
            <a:ext cx="4781550" cy="9525"/>
          </a:xfrm>
          <a:custGeom>
            <a:avLst/>
            <a:gdLst/>
            <a:ahLst/>
            <a:cxnLst/>
            <a:rect l="l" t="t" r="r" b="b"/>
            <a:pathLst>
              <a:path w="4781550" h="9525">
                <a:moveTo>
                  <a:pt x="0" y="0"/>
                </a:moveTo>
                <a:lnTo>
                  <a:pt x="478155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22" name="TextBox 22"/>
          <p:cNvSpPr txBox="1"/>
          <p:nvPr/>
        </p:nvSpPr>
        <p:spPr>
          <a:xfrm>
            <a:off x="822960" y="3089910"/>
            <a:ext cx="4490847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· DrawingML 原生形状 — 在 PowerPoint 里直接点击修改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822960" y="3356610"/>
            <a:ext cx="4648581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· 浏览器实时预览 localhost:5050，点击元素提交修改意见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822960" y="3623310"/>
            <a:ext cx="3842385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· 支持动画、页面转场，导出 MP4 视频带 AI 配音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822960" y="3966210"/>
            <a:ext cx="1134618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支持输入格式</a:t>
            </a:r>
          </a:p>
        </p:txBody>
      </p:sp>
      <p:sp>
        <p:nvSpPr>
          <p:cNvPr id="26" name="Rectangle 26"/>
          <p:cNvSpPr/>
          <p:nvPr/>
        </p:nvSpPr>
        <p:spPr>
          <a:xfrm>
            <a:off x="838200" y="4191000"/>
            <a:ext cx="857250" cy="247650"/>
          </a:xfrm>
          <a:prstGeom prst="roundRect">
            <a:avLst>
              <a:gd name="adj" fmla="val 23077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27" name="TextBox 27"/>
          <p:cNvSpPr txBox="1"/>
          <p:nvPr/>
        </p:nvSpPr>
        <p:spPr>
          <a:xfrm>
            <a:off x="1136964" y="4247674"/>
            <a:ext cx="259723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PDF</a:t>
            </a:r>
          </a:p>
        </p:txBody>
      </p:sp>
      <p:sp>
        <p:nvSpPr>
          <p:cNvPr id="28" name="Rectangle 28"/>
          <p:cNvSpPr/>
          <p:nvPr/>
        </p:nvSpPr>
        <p:spPr>
          <a:xfrm>
            <a:off x="1771650" y="4191000"/>
            <a:ext cx="857250" cy="247650"/>
          </a:xfrm>
          <a:prstGeom prst="roundRect">
            <a:avLst>
              <a:gd name="adj" fmla="val 23077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29" name="TextBox 29"/>
          <p:cNvSpPr txBox="1"/>
          <p:nvPr/>
        </p:nvSpPr>
        <p:spPr>
          <a:xfrm>
            <a:off x="2017014" y="4247674"/>
            <a:ext cx="366522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DOCX</a:t>
            </a:r>
          </a:p>
        </p:txBody>
      </p:sp>
      <p:sp>
        <p:nvSpPr>
          <p:cNvPr id="30" name="Rectangle 30"/>
          <p:cNvSpPr/>
          <p:nvPr/>
        </p:nvSpPr>
        <p:spPr>
          <a:xfrm>
            <a:off x="2705100" y="4191000"/>
            <a:ext cx="857250" cy="247650"/>
          </a:xfrm>
          <a:prstGeom prst="roundRect">
            <a:avLst>
              <a:gd name="adj" fmla="val 23077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31" name="TextBox 31"/>
          <p:cNvSpPr txBox="1"/>
          <p:nvPr/>
        </p:nvSpPr>
        <p:spPr>
          <a:xfrm>
            <a:off x="3003864" y="4247674"/>
            <a:ext cx="259723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URL</a:t>
            </a:r>
          </a:p>
        </p:txBody>
      </p:sp>
      <p:sp>
        <p:nvSpPr>
          <p:cNvPr id="32" name="Rectangle 32"/>
          <p:cNvSpPr/>
          <p:nvPr/>
        </p:nvSpPr>
        <p:spPr>
          <a:xfrm>
            <a:off x="3638550" y="4191000"/>
            <a:ext cx="1047750" cy="247650"/>
          </a:xfrm>
          <a:prstGeom prst="roundRect">
            <a:avLst>
              <a:gd name="adj" fmla="val 23077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33" name="TextBox 33"/>
          <p:cNvSpPr txBox="1"/>
          <p:nvPr/>
        </p:nvSpPr>
        <p:spPr>
          <a:xfrm>
            <a:off x="3808286" y="4247674"/>
            <a:ext cx="708279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Markdown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825818" y="4485799"/>
            <a:ext cx="3392495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· 支持自定义 PPTX 模板，生成内容自动套用品牌风格</a:t>
            </a:r>
          </a:p>
        </p:txBody>
      </p:sp>
      <p:sp>
        <p:nvSpPr>
          <p:cNvPr id="35" name="Rectangle 35"/>
          <p:cNvSpPr/>
          <p:nvPr/>
        </p:nvSpPr>
        <p:spPr>
          <a:xfrm>
            <a:off x="762000" y="4762500"/>
            <a:ext cx="4838700" cy="914400"/>
          </a:xfrm>
          <a:prstGeom prst="roundRect">
            <a:avLst>
              <a:gd name="adj" fmla="val 10417"/>
            </a:avLst>
          </a:prstGeom>
          <a:solidFill>
            <a:srgbClr val="1E1E1E"/>
          </a:solidFill>
          <a:ln>
            <a:noFill/>
          </a:ln>
        </p:spPr>
      </p:sp>
      <p:grpSp>
        <p:nvGrpSpPr>
          <p:cNvPr id="39" name="Group 39"/>
          <p:cNvGrpSpPr/>
          <p:nvPr/>
        </p:nvGrpSpPr>
        <p:grpSpPr>
          <a:xfrm>
            <a:off x="971025" y="4963587"/>
            <a:ext cx="218538" cy="207426"/>
            <a:chOff x="971025" y="4963587"/>
            <a:chExt cx="218538" cy="207426"/>
          </a:xfrm>
        </p:grpSpPr>
        <p:sp>
          <p:nvSpPr>
            <p:cNvPr id="36" name="Freeform 36"/>
            <p:cNvSpPr/>
            <p:nvPr/>
          </p:nvSpPr>
          <p:spPr>
            <a:xfrm>
              <a:off x="1119188" y="5096937"/>
              <a:ext cx="70375" cy="74076"/>
            </a:xfrm>
            <a:custGeom>
              <a:avLst/>
              <a:gdLst/>
              <a:ahLst/>
              <a:cxnLst/>
              <a:rect l="l" t="t" r="r" b="b"/>
              <a:pathLst>
                <a:path w="70375" h="74076">
                  <a:moveTo>
                    <a:pt x="11113" y="48150"/>
                  </a:moveTo>
                  <a:cubicBezTo>
                    <a:pt x="4975" y="48150"/>
                    <a:pt x="0" y="43175"/>
                    <a:pt x="0" y="37038"/>
                  </a:cubicBezTo>
                  <a:cubicBezTo>
                    <a:pt x="0" y="30901"/>
                    <a:pt x="4975" y="25925"/>
                    <a:pt x="11113" y="25925"/>
                  </a:cubicBezTo>
                  <a:cubicBezTo>
                    <a:pt x="17250" y="25925"/>
                    <a:pt x="22225" y="20950"/>
                    <a:pt x="22225" y="14813"/>
                  </a:cubicBezTo>
                  <a:cubicBezTo>
                    <a:pt x="22225" y="0"/>
                    <a:pt x="44450" y="0"/>
                    <a:pt x="44450" y="14813"/>
                  </a:cubicBezTo>
                  <a:cubicBezTo>
                    <a:pt x="44450" y="20950"/>
                    <a:pt x="49425" y="25925"/>
                    <a:pt x="55563" y="25925"/>
                  </a:cubicBezTo>
                  <a:cubicBezTo>
                    <a:pt x="70375" y="25925"/>
                    <a:pt x="70375" y="48150"/>
                    <a:pt x="55563" y="48150"/>
                  </a:cubicBezTo>
                  <a:cubicBezTo>
                    <a:pt x="49425" y="48150"/>
                    <a:pt x="44450" y="53126"/>
                    <a:pt x="44450" y="59263"/>
                  </a:cubicBezTo>
                  <a:cubicBezTo>
                    <a:pt x="44450" y="74076"/>
                    <a:pt x="22225" y="74076"/>
                    <a:pt x="22225" y="59263"/>
                  </a:cubicBezTo>
                  <a:cubicBezTo>
                    <a:pt x="22225" y="53126"/>
                    <a:pt x="17250" y="48150"/>
                    <a:pt x="11113" y="48150"/>
                  </a:cubicBezTo>
                </a:path>
              </a:pathLst>
            </a:custGeom>
            <a:solidFill>
              <a:srgbClr val="C96133"/>
            </a:solidFill>
            <a:ln>
              <a:noFill/>
            </a:ln>
          </p:spPr>
        </p:sp>
        <p:sp>
          <p:nvSpPr>
            <p:cNvPr id="37" name="Freeform 37"/>
            <p:cNvSpPr/>
            <p:nvPr/>
          </p:nvSpPr>
          <p:spPr>
            <a:xfrm>
              <a:off x="971025" y="4985812"/>
              <a:ext cx="162976" cy="159275"/>
            </a:xfrm>
            <a:custGeom>
              <a:avLst/>
              <a:gdLst/>
              <a:ahLst/>
              <a:cxnLst/>
              <a:rect l="l" t="t" r="r" b="b"/>
              <a:pathLst>
                <a:path w="162976" h="159275">
                  <a:moveTo>
                    <a:pt x="14813" y="70375"/>
                  </a:moveTo>
                  <a:cubicBezTo>
                    <a:pt x="45499" y="70375"/>
                    <a:pt x="70375" y="45499"/>
                    <a:pt x="70375" y="14813"/>
                  </a:cubicBezTo>
                  <a:cubicBezTo>
                    <a:pt x="70375" y="0"/>
                    <a:pt x="92600" y="0"/>
                    <a:pt x="92600" y="14813"/>
                  </a:cubicBezTo>
                  <a:cubicBezTo>
                    <a:pt x="92600" y="45499"/>
                    <a:pt x="117477" y="70375"/>
                    <a:pt x="148163" y="70375"/>
                  </a:cubicBezTo>
                  <a:cubicBezTo>
                    <a:pt x="162976" y="70375"/>
                    <a:pt x="162976" y="92600"/>
                    <a:pt x="148163" y="92600"/>
                  </a:cubicBezTo>
                  <a:cubicBezTo>
                    <a:pt x="117477" y="92600"/>
                    <a:pt x="92600" y="117477"/>
                    <a:pt x="92600" y="148163"/>
                  </a:cubicBezTo>
                  <a:cubicBezTo>
                    <a:pt x="92600" y="154300"/>
                    <a:pt x="87625" y="159275"/>
                    <a:pt x="81488" y="159275"/>
                  </a:cubicBezTo>
                  <a:cubicBezTo>
                    <a:pt x="75351" y="159275"/>
                    <a:pt x="70375" y="154300"/>
                    <a:pt x="70375" y="148163"/>
                  </a:cubicBezTo>
                  <a:cubicBezTo>
                    <a:pt x="70375" y="117477"/>
                    <a:pt x="45499" y="92600"/>
                    <a:pt x="14813" y="92600"/>
                  </a:cubicBezTo>
                  <a:cubicBezTo>
                    <a:pt x="0" y="92600"/>
                    <a:pt x="0" y="70375"/>
                    <a:pt x="14813" y="70375"/>
                  </a:cubicBezTo>
                </a:path>
              </a:pathLst>
            </a:custGeom>
            <a:solidFill>
              <a:srgbClr val="C96133"/>
            </a:solidFill>
            <a:ln>
              <a:noFill/>
            </a:ln>
          </p:spPr>
        </p:sp>
        <p:sp>
          <p:nvSpPr>
            <p:cNvPr id="38" name="Freeform 38"/>
            <p:cNvSpPr/>
            <p:nvPr/>
          </p:nvSpPr>
          <p:spPr>
            <a:xfrm>
              <a:off x="1119188" y="4963587"/>
              <a:ext cx="70375" cy="74076"/>
            </a:xfrm>
            <a:custGeom>
              <a:avLst/>
              <a:gdLst/>
              <a:ahLst/>
              <a:cxnLst/>
              <a:rect l="l" t="t" r="r" b="b"/>
              <a:pathLst>
                <a:path w="70375" h="74076">
                  <a:moveTo>
                    <a:pt x="11113" y="48150"/>
                  </a:moveTo>
                  <a:cubicBezTo>
                    <a:pt x="4975" y="48150"/>
                    <a:pt x="0" y="43175"/>
                    <a:pt x="0" y="37038"/>
                  </a:cubicBezTo>
                  <a:cubicBezTo>
                    <a:pt x="0" y="30901"/>
                    <a:pt x="4975" y="25925"/>
                    <a:pt x="11113" y="25925"/>
                  </a:cubicBezTo>
                  <a:cubicBezTo>
                    <a:pt x="17250" y="25925"/>
                    <a:pt x="22225" y="20950"/>
                    <a:pt x="22225" y="14813"/>
                  </a:cubicBezTo>
                  <a:cubicBezTo>
                    <a:pt x="22225" y="0"/>
                    <a:pt x="44450" y="0"/>
                    <a:pt x="44450" y="14813"/>
                  </a:cubicBezTo>
                  <a:cubicBezTo>
                    <a:pt x="44450" y="20950"/>
                    <a:pt x="49425" y="25925"/>
                    <a:pt x="55563" y="25925"/>
                  </a:cubicBezTo>
                  <a:cubicBezTo>
                    <a:pt x="70375" y="25925"/>
                    <a:pt x="70375" y="48150"/>
                    <a:pt x="55563" y="48150"/>
                  </a:cubicBezTo>
                  <a:cubicBezTo>
                    <a:pt x="49425" y="48150"/>
                    <a:pt x="44450" y="53126"/>
                    <a:pt x="44450" y="59263"/>
                  </a:cubicBezTo>
                  <a:cubicBezTo>
                    <a:pt x="44450" y="74076"/>
                    <a:pt x="22225" y="74076"/>
                    <a:pt x="22225" y="59263"/>
                  </a:cubicBezTo>
                  <a:cubicBezTo>
                    <a:pt x="22225" y="53126"/>
                    <a:pt x="17250" y="48150"/>
                    <a:pt x="11113" y="48150"/>
                  </a:cubicBezTo>
                </a:path>
              </a:pathLst>
            </a:custGeom>
            <a:solidFill>
              <a:srgbClr val="C96133"/>
            </a:solidFill>
            <a:ln>
              <a:noFill/>
            </a:ln>
          </p:spPr>
        </p:sp>
      </p:grpSp>
      <p:sp>
        <p:nvSpPr>
          <p:cNvPr id="40" name="TextBox 40"/>
          <p:cNvSpPr txBox="1"/>
          <p:nvPr/>
        </p:nvSpPr>
        <p:spPr>
          <a:xfrm>
            <a:off x="1319212" y="4926806"/>
            <a:ext cx="1400121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今天这份课程 PPT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320165" y="5144452"/>
            <a:ext cx="208159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就是用 ppt-master 生成的——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1320165" y="5354002"/>
            <a:ext cx="293270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22 页 DrawingML，全程 Claude Code 完成</a:t>
            </a:r>
          </a:p>
        </p:txBody>
      </p:sp>
      <p:sp>
        <p:nvSpPr>
          <p:cNvPr id="43" name="Rectangle 43"/>
          <p:cNvSpPr/>
          <p:nvPr/>
        </p:nvSpPr>
        <p:spPr>
          <a:xfrm>
            <a:off x="6019800" y="1200150"/>
            <a:ext cx="5600700" cy="4572000"/>
          </a:xfrm>
          <a:prstGeom prst="roundRect">
            <a:avLst>
              <a:gd name="adj" fmla="val 2917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44" name="Rectangle 44"/>
          <p:cNvSpPr/>
          <p:nvPr/>
        </p:nvSpPr>
        <p:spPr>
          <a:xfrm>
            <a:off x="6019800" y="1200150"/>
            <a:ext cx="5600700" cy="590550"/>
          </a:xfrm>
          <a:prstGeom prst="roundRect">
            <a:avLst>
              <a:gd name="adj" fmla="val 22581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45" name="Rectangle 45"/>
          <p:cNvSpPr/>
          <p:nvPr/>
        </p:nvSpPr>
        <p:spPr>
          <a:xfrm>
            <a:off x="6019800" y="1581150"/>
            <a:ext cx="5600700" cy="209550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46" name="Freeform 46"/>
          <p:cNvSpPr/>
          <p:nvPr/>
        </p:nvSpPr>
        <p:spPr>
          <a:xfrm>
            <a:off x="6372224" y="1394699"/>
            <a:ext cx="214321" cy="258602"/>
          </a:xfrm>
          <a:custGeom>
            <a:avLst/>
            <a:gdLst/>
            <a:ahLst/>
            <a:cxnLst/>
            <a:rect l="l" t="t" r="r" b="b"/>
            <a:pathLst>
              <a:path w="214321" h="258602">
                <a:moveTo>
                  <a:pt x="1" y="15001"/>
                </a:moveTo>
                <a:lnTo>
                  <a:pt x="1" y="243601"/>
                </a:lnTo>
                <a:cubicBezTo>
                  <a:pt x="0" y="248778"/>
                  <a:pt x="2799" y="253550"/>
                  <a:pt x="7317" y="256076"/>
                </a:cubicBezTo>
                <a:cubicBezTo>
                  <a:pt x="11835" y="258602"/>
                  <a:pt x="17367" y="258486"/>
                  <a:pt x="21776" y="255774"/>
                </a:cubicBezTo>
                <a:lnTo>
                  <a:pt x="207513" y="141474"/>
                </a:lnTo>
                <a:cubicBezTo>
                  <a:pt x="211743" y="138875"/>
                  <a:pt x="214321" y="134266"/>
                  <a:pt x="214321" y="129301"/>
                </a:cubicBezTo>
                <a:cubicBezTo>
                  <a:pt x="214321" y="124336"/>
                  <a:pt x="211743" y="119727"/>
                  <a:pt x="207513" y="117128"/>
                </a:cubicBezTo>
                <a:lnTo>
                  <a:pt x="21776" y="2828"/>
                </a:lnTo>
                <a:cubicBezTo>
                  <a:pt x="17367" y="116"/>
                  <a:pt x="11835" y="0"/>
                  <a:pt x="7317" y="2526"/>
                </a:cubicBezTo>
                <a:cubicBezTo>
                  <a:pt x="2799" y="5052"/>
                  <a:pt x="0" y="9824"/>
                  <a:pt x="1" y="15001"/>
                </a:cubicBezTo>
                <a:close/>
              </a:path>
            </a:pathLst>
          </a:custGeom>
          <a:solidFill>
            <a:srgbClr val="FAFAF8"/>
          </a:solidFill>
          <a:ln>
            <a:noFill/>
          </a:ln>
        </p:spPr>
      </p:sp>
      <p:sp>
        <p:nvSpPr>
          <p:cNvPr id="47" name="TextBox 47"/>
          <p:cNvSpPr txBox="1"/>
          <p:nvPr/>
        </p:nvSpPr>
        <p:spPr>
          <a:xfrm>
            <a:off x="6726555" y="1425892"/>
            <a:ext cx="655368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怎么用</a:t>
            </a:r>
          </a:p>
        </p:txBody>
      </p:sp>
      <p:sp>
        <p:nvSpPr>
          <p:cNvPr id="48" name="Ellipse 48"/>
          <p:cNvSpPr/>
          <p:nvPr/>
        </p:nvSpPr>
        <p:spPr>
          <a:xfrm>
            <a:off x="6229350" y="2019300"/>
            <a:ext cx="342900" cy="342900"/>
          </a:xfrm>
          <a:prstGeom prst="ellipse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49" name="TextBox 49"/>
          <p:cNvSpPr txBox="1"/>
          <p:nvPr/>
        </p:nvSpPr>
        <p:spPr>
          <a:xfrm>
            <a:off x="6363312" y="2134552"/>
            <a:ext cx="74976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1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6670358" y="2015014"/>
            <a:ext cx="2378678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把素材放进 sources/ 目录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6673215" y="2248852"/>
            <a:ext cx="227328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PDF / wiki / Markdown，都可以</a:t>
            </a:r>
          </a:p>
        </p:txBody>
      </p:sp>
      <p:sp>
        <p:nvSpPr>
          <p:cNvPr id="52" name="Line 52"/>
          <p:cNvSpPr/>
          <p:nvPr/>
        </p:nvSpPr>
        <p:spPr>
          <a:xfrm>
            <a:off x="6400800" y="2400300"/>
            <a:ext cx="9525" cy="285750"/>
          </a:xfrm>
          <a:custGeom>
            <a:avLst/>
            <a:gdLst/>
            <a:ahLst/>
            <a:cxnLst/>
            <a:rect l="l" t="t" r="r" b="b"/>
            <a:pathLst>
              <a:path w="9525" h="285750">
                <a:moveTo>
                  <a:pt x="0" y="0"/>
                </a:moveTo>
                <a:lnTo>
                  <a:pt x="0" y="285750"/>
                </a:lnTo>
              </a:path>
            </a:pathLst>
          </a:custGeom>
          <a:noFill/>
          <a:ln w="19050">
            <a:solidFill>
              <a:srgbClr val="C96133"/>
            </a:solidFill>
            <a:custDash>
              <a:ds d="150000" sp="150000"/>
            </a:custDash>
          </a:ln>
        </p:spPr>
      </p:sp>
      <p:sp>
        <p:nvSpPr>
          <p:cNvPr id="53" name="Ellipse 53"/>
          <p:cNvSpPr/>
          <p:nvPr/>
        </p:nvSpPr>
        <p:spPr>
          <a:xfrm>
            <a:off x="6229350" y="2647950"/>
            <a:ext cx="342900" cy="342900"/>
          </a:xfrm>
          <a:prstGeom prst="ellipse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54" name="TextBox 54"/>
          <p:cNvSpPr txBox="1"/>
          <p:nvPr/>
        </p:nvSpPr>
        <p:spPr>
          <a:xfrm>
            <a:off x="6343184" y="2763202"/>
            <a:ext cx="11523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2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6670358" y="2643664"/>
            <a:ext cx="1704119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启动 /ppt-master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6673215" y="2877502"/>
            <a:ext cx="270267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AI 确认设计规格（页数 / 配色 / 风格）</a:t>
            </a:r>
          </a:p>
        </p:txBody>
      </p:sp>
      <p:sp>
        <p:nvSpPr>
          <p:cNvPr id="57" name="Line 57"/>
          <p:cNvSpPr/>
          <p:nvPr/>
        </p:nvSpPr>
        <p:spPr>
          <a:xfrm>
            <a:off x="6400800" y="3028950"/>
            <a:ext cx="9525" cy="285750"/>
          </a:xfrm>
          <a:custGeom>
            <a:avLst/>
            <a:gdLst/>
            <a:ahLst/>
            <a:cxnLst/>
            <a:rect l="l" t="t" r="r" b="b"/>
            <a:pathLst>
              <a:path w="9525" h="285750">
                <a:moveTo>
                  <a:pt x="0" y="0"/>
                </a:moveTo>
                <a:lnTo>
                  <a:pt x="0" y="285750"/>
                </a:lnTo>
              </a:path>
            </a:pathLst>
          </a:custGeom>
          <a:noFill/>
          <a:ln w="19050">
            <a:solidFill>
              <a:srgbClr val="C96133"/>
            </a:solidFill>
            <a:custDash>
              <a:ds d="150000" sp="150000"/>
            </a:custDash>
          </a:ln>
        </p:spPr>
      </p:sp>
      <p:sp>
        <p:nvSpPr>
          <p:cNvPr id="58" name="Ellipse 58"/>
          <p:cNvSpPr/>
          <p:nvPr/>
        </p:nvSpPr>
        <p:spPr>
          <a:xfrm>
            <a:off x="6229350" y="3276600"/>
            <a:ext cx="342900" cy="342900"/>
          </a:xfrm>
          <a:prstGeom prst="ellipse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59" name="TextBox 59"/>
          <p:cNvSpPr txBox="1"/>
          <p:nvPr/>
        </p:nvSpPr>
        <p:spPr>
          <a:xfrm>
            <a:off x="6343184" y="3391852"/>
            <a:ext cx="11523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3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6670358" y="3272314"/>
            <a:ext cx="2016958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全自动生成 + 实时预览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6673215" y="3506152"/>
            <a:ext cx="2472642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SVG 逐页生成，浏览器同步显示效果</a:t>
            </a:r>
          </a:p>
        </p:txBody>
      </p:sp>
      <p:sp>
        <p:nvSpPr>
          <p:cNvPr id="62" name="Line 62"/>
          <p:cNvSpPr/>
          <p:nvPr/>
        </p:nvSpPr>
        <p:spPr>
          <a:xfrm>
            <a:off x="6400800" y="3657600"/>
            <a:ext cx="9525" cy="285750"/>
          </a:xfrm>
          <a:custGeom>
            <a:avLst/>
            <a:gdLst/>
            <a:ahLst/>
            <a:cxnLst/>
            <a:rect l="l" t="t" r="r" b="b"/>
            <a:pathLst>
              <a:path w="9525" h="285750">
                <a:moveTo>
                  <a:pt x="0" y="0"/>
                </a:moveTo>
                <a:lnTo>
                  <a:pt x="0" y="285750"/>
                </a:lnTo>
              </a:path>
            </a:pathLst>
          </a:custGeom>
          <a:noFill/>
          <a:ln w="19050">
            <a:solidFill>
              <a:srgbClr val="C96133"/>
            </a:solidFill>
            <a:custDash>
              <a:ds d="150000" sp="150000"/>
            </a:custDash>
          </a:ln>
        </p:spPr>
      </p:sp>
      <p:sp>
        <p:nvSpPr>
          <p:cNvPr id="63" name="Ellipse 63"/>
          <p:cNvSpPr/>
          <p:nvPr/>
        </p:nvSpPr>
        <p:spPr>
          <a:xfrm>
            <a:off x="6229350" y="3905250"/>
            <a:ext cx="342900" cy="342900"/>
          </a:xfrm>
          <a:prstGeom prst="ellipse">
            <a:avLst/>
          </a:prstGeom>
          <a:solidFill>
            <a:srgbClr val="3A9E6A"/>
          </a:solidFill>
          <a:ln>
            <a:noFill/>
          </a:ln>
        </p:spPr>
      </p:sp>
      <p:sp>
        <p:nvSpPr>
          <p:cNvPr id="64" name="TextBox 64"/>
          <p:cNvSpPr txBox="1"/>
          <p:nvPr/>
        </p:nvSpPr>
        <p:spPr>
          <a:xfrm>
            <a:off x="6343184" y="4020502"/>
            <a:ext cx="11523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4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6670358" y="3900964"/>
            <a:ext cx="1498818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导出可编辑 PPTX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6673215" y="4134802"/>
            <a:ext cx="2902029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exports/ 里直接用 PowerPoint 打开微调</a:t>
            </a:r>
          </a:p>
        </p:txBody>
      </p:sp>
      <p:sp>
        <p:nvSpPr>
          <p:cNvPr id="67" name="Rectangle 67"/>
          <p:cNvSpPr/>
          <p:nvPr/>
        </p:nvSpPr>
        <p:spPr>
          <a:xfrm>
            <a:off x="6210300" y="4476750"/>
            <a:ext cx="5219700" cy="1257300"/>
          </a:xfrm>
          <a:prstGeom prst="roundRect">
            <a:avLst>
              <a:gd name="adj" fmla="val 9091"/>
            </a:avLst>
          </a:prstGeom>
          <a:solidFill>
            <a:srgbClr val="1E1E1E"/>
          </a:solidFill>
          <a:ln>
            <a:noFill/>
          </a:ln>
        </p:spPr>
      </p:sp>
      <p:sp>
        <p:nvSpPr>
          <p:cNvPr id="68" name="Freeform 68"/>
          <p:cNvSpPr/>
          <p:nvPr/>
        </p:nvSpPr>
        <p:spPr>
          <a:xfrm>
            <a:off x="6446044" y="4636294"/>
            <a:ext cx="157162" cy="165894"/>
          </a:xfrm>
          <a:custGeom>
            <a:avLst/>
            <a:gdLst/>
            <a:ahLst/>
            <a:cxnLst/>
            <a:rect l="l" t="t" r="r" b="b"/>
            <a:pathLst>
              <a:path w="157162" h="165894">
                <a:moveTo>
                  <a:pt x="148431" y="113506"/>
                </a:moveTo>
                <a:cubicBezTo>
                  <a:pt x="153253" y="113506"/>
                  <a:pt x="157162" y="117415"/>
                  <a:pt x="157162" y="122237"/>
                </a:cubicBezTo>
                <a:lnTo>
                  <a:pt x="157162" y="139700"/>
                </a:lnTo>
                <a:cubicBezTo>
                  <a:pt x="157162" y="154166"/>
                  <a:pt x="145435" y="165894"/>
                  <a:pt x="130969" y="165894"/>
                </a:cubicBezTo>
                <a:lnTo>
                  <a:pt x="26194" y="165894"/>
                </a:lnTo>
                <a:cubicBezTo>
                  <a:pt x="11727" y="165894"/>
                  <a:pt x="0" y="154166"/>
                  <a:pt x="0" y="139700"/>
                </a:cubicBezTo>
                <a:lnTo>
                  <a:pt x="0" y="122237"/>
                </a:lnTo>
                <a:cubicBezTo>
                  <a:pt x="0" y="117415"/>
                  <a:pt x="3909" y="113506"/>
                  <a:pt x="8731" y="113506"/>
                </a:cubicBezTo>
                <a:cubicBezTo>
                  <a:pt x="13553" y="113506"/>
                  <a:pt x="17463" y="117415"/>
                  <a:pt x="17463" y="122237"/>
                </a:cubicBezTo>
                <a:lnTo>
                  <a:pt x="17463" y="139700"/>
                </a:lnTo>
                <a:cubicBezTo>
                  <a:pt x="17463" y="144522"/>
                  <a:pt x="21372" y="148431"/>
                  <a:pt x="26194" y="148431"/>
                </a:cubicBezTo>
                <a:lnTo>
                  <a:pt x="130969" y="148431"/>
                </a:lnTo>
                <a:cubicBezTo>
                  <a:pt x="135791" y="148431"/>
                  <a:pt x="139700" y="144522"/>
                  <a:pt x="139700" y="139700"/>
                </a:cubicBezTo>
                <a:lnTo>
                  <a:pt x="139700" y="122237"/>
                </a:lnTo>
                <a:cubicBezTo>
                  <a:pt x="139700" y="117415"/>
                  <a:pt x="143609" y="113506"/>
                  <a:pt x="148431" y="113506"/>
                </a:cubicBezTo>
                <a:moveTo>
                  <a:pt x="78581" y="0"/>
                </a:moveTo>
                <a:cubicBezTo>
                  <a:pt x="83403" y="0"/>
                  <a:pt x="87312" y="3909"/>
                  <a:pt x="87312" y="8731"/>
                </a:cubicBezTo>
                <a:lnTo>
                  <a:pt x="87312" y="92420"/>
                </a:lnTo>
                <a:lnTo>
                  <a:pt x="116065" y="63677"/>
                </a:lnTo>
                <a:cubicBezTo>
                  <a:pt x="119490" y="60368"/>
                  <a:pt x="124936" y="60415"/>
                  <a:pt x="128304" y="63783"/>
                </a:cubicBezTo>
                <a:cubicBezTo>
                  <a:pt x="131672" y="67151"/>
                  <a:pt x="131719" y="72597"/>
                  <a:pt x="128410" y="76023"/>
                </a:cubicBezTo>
                <a:lnTo>
                  <a:pt x="84754" y="119679"/>
                </a:lnTo>
                <a:cubicBezTo>
                  <a:pt x="84507" y="119928"/>
                  <a:pt x="84244" y="120161"/>
                  <a:pt x="83968" y="120378"/>
                </a:cubicBezTo>
                <a:lnTo>
                  <a:pt x="84754" y="119679"/>
                </a:lnTo>
                <a:cubicBezTo>
                  <a:pt x="83187" y="121245"/>
                  <a:pt x="81083" y="122156"/>
                  <a:pt x="78869" y="122229"/>
                </a:cubicBezTo>
                <a:lnTo>
                  <a:pt x="78581" y="122237"/>
                </a:lnTo>
                <a:lnTo>
                  <a:pt x="78302" y="122237"/>
                </a:lnTo>
                <a:lnTo>
                  <a:pt x="77830" y="122203"/>
                </a:lnTo>
                <a:lnTo>
                  <a:pt x="78581" y="122237"/>
                </a:lnTo>
                <a:cubicBezTo>
                  <a:pt x="76628" y="122238"/>
                  <a:pt x="74731" y="121583"/>
                  <a:pt x="73194" y="120378"/>
                </a:cubicBezTo>
                <a:cubicBezTo>
                  <a:pt x="72918" y="120161"/>
                  <a:pt x="72656" y="119928"/>
                  <a:pt x="72408" y="119679"/>
                </a:cubicBezTo>
                <a:lnTo>
                  <a:pt x="28752" y="76023"/>
                </a:lnTo>
                <a:cubicBezTo>
                  <a:pt x="25443" y="72597"/>
                  <a:pt x="25490" y="67151"/>
                  <a:pt x="28858" y="63783"/>
                </a:cubicBezTo>
                <a:cubicBezTo>
                  <a:pt x="32226" y="60415"/>
                  <a:pt x="37672" y="60368"/>
                  <a:pt x="41098" y="63677"/>
                </a:cubicBezTo>
                <a:lnTo>
                  <a:pt x="69850" y="92420"/>
                </a:lnTo>
                <a:lnTo>
                  <a:pt x="69850" y="8731"/>
                </a:lnTo>
                <a:cubicBezTo>
                  <a:pt x="69850" y="3909"/>
                  <a:pt x="73759" y="0"/>
                  <a:pt x="78581" y="0"/>
                </a:cubicBezTo>
              </a:path>
            </a:pathLst>
          </a:custGeom>
          <a:solidFill>
            <a:srgbClr val="C96133"/>
          </a:solidFill>
          <a:ln>
            <a:noFill/>
          </a:ln>
        </p:spPr>
      </p:sp>
      <p:sp>
        <p:nvSpPr>
          <p:cNvPr id="69" name="TextBox 69"/>
          <p:cNvSpPr txBox="1"/>
          <p:nvPr/>
        </p:nvSpPr>
        <p:spPr>
          <a:xfrm>
            <a:off x="6712268" y="4657249"/>
            <a:ext cx="1854589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安装（Claude Code 里运行）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6407468" y="4885849"/>
            <a:ext cx="3157538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/plugin marketplace add hugohe3/ppt-master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6407468" y="5076349"/>
            <a:ext cx="273034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/plugin install ppt-master@ppt-master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6408420" y="5332095"/>
            <a:ext cx="791813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00" dirty="0">
                <a:solidFill>
                  <a:srgbClr val="5A5A5A"/>
                </a:solidFill>
                <a:latin typeface="Consolas"/>
                <a:ea typeface="Microsoft YaHei"/>
                <a:cs typeface="Consolas"/>
              </a:rPr>
              <a:t># 或源码安装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6408420" y="5503545"/>
            <a:ext cx="3565303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00" dirty="0">
                <a:solidFill>
                  <a:srgbClr val="9E9E9E"/>
                </a:solidFill>
                <a:latin typeface="Consolas"/>
                <a:ea typeface="Microsoft YaHei"/>
                <a:cs typeface="Consolas"/>
              </a:rPr>
              <a:t>git clone https://github.com/hugohe3/ppt-master.git</a:t>
            </a:r>
          </a:p>
        </p:txBody>
      </p:sp>
      <p:sp>
        <p:nvSpPr>
          <p:cNvPr id="74" name="Line 74"/>
          <p:cNvSpPr/>
          <p:nvPr/>
        </p:nvSpPr>
        <p:spPr>
          <a:xfrm>
            <a:off x="571500" y="596265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75" name="TextBox 75"/>
          <p:cNvSpPr txBox="1"/>
          <p:nvPr/>
        </p:nvSpPr>
        <p:spPr>
          <a:xfrm>
            <a:off x="5264825" y="6066949"/>
            <a:ext cx="166235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从零上手 Claude · 第二节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8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47625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4" name="Rectangle 4"/>
          <p:cNvSpPr/>
          <p:nvPr/>
        </p:nvSpPr>
        <p:spPr>
          <a:xfrm>
            <a:off x="571500" y="342900"/>
            <a:ext cx="47625" cy="41910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746760" y="394335"/>
            <a:ext cx="3919261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自建 Skill：领域定制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66762" y="792956"/>
            <a:ext cx="3101102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理论：Skills · 有什么场景，就造什么工具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384468" y="507682"/>
            <a:ext cx="256987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650" b="1" dirty="0">
                <a:solidFill>
                  <a:srgbClr val="C96133">
                    <a:alphaMod val="20000"/>
                  </a:srgbClr>
                </a:solidFill>
                <a:latin typeface="Arial"/>
                <a:ea typeface="Microsoft YaHei"/>
                <a:cs typeface="Arial"/>
              </a:rPr>
              <a:t>12</a:t>
            </a:r>
          </a:p>
        </p:txBody>
      </p:sp>
      <p:sp>
        <p:nvSpPr>
          <p:cNvPr id="8" name="Line 8"/>
          <p:cNvSpPr/>
          <p:nvPr/>
        </p:nvSpPr>
        <p:spPr>
          <a:xfrm>
            <a:off x="571500" y="108585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9" name="Rectangle 9"/>
          <p:cNvSpPr/>
          <p:nvPr/>
        </p:nvSpPr>
        <p:spPr>
          <a:xfrm>
            <a:off x="571500" y="1219200"/>
            <a:ext cx="5334000" cy="5029200"/>
          </a:xfrm>
          <a:prstGeom prst="roundRect">
            <a:avLst>
              <a:gd name="adj" fmla="val 2652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10" name="Rectangle 10"/>
          <p:cNvSpPr/>
          <p:nvPr/>
        </p:nvSpPr>
        <p:spPr>
          <a:xfrm>
            <a:off x="571500" y="1219200"/>
            <a:ext cx="5334000" cy="685800"/>
          </a:xfrm>
          <a:prstGeom prst="roundRect">
            <a:avLst>
              <a:gd name="adj" fmla="val 19444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11" name="Rectangle 11"/>
          <p:cNvSpPr/>
          <p:nvPr/>
        </p:nvSpPr>
        <p:spPr>
          <a:xfrm>
            <a:off x="571500" y="1638300"/>
            <a:ext cx="5334000" cy="266700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grpSp>
        <p:nvGrpSpPr>
          <p:cNvPr id="15" name="Group 15"/>
          <p:cNvGrpSpPr/>
          <p:nvPr/>
        </p:nvGrpSpPr>
        <p:grpSpPr>
          <a:xfrm>
            <a:off x="847724" y="1403350"/>
            <a:ext cx="285751" cy="317500"/>
            <a:chOff x="847724" y="1403350"/>
            <a:chExt cx="285751" cy="317500"/>
          </a:xfrm>
        </p:grpSpPr>
        <p:sp>
          <p:nvSpPr>
            <p:cNvPr id="12" name="Freeform 12"/>
            <p:cNvSpPr/>
            <p:nvPr/>
          </p:nvSpPr>
          <p:spPr>
            <a:xfrm>
              <a:off x="847725" y="1621330"/>
              <a:ext cx="285750" cy="99520"/>
            </a:xfrm>
            <a:custGeom>
              <a:avLst/>
              <a:gdLst/>
              <a:ahLst/>
              <a:cxnLst/>
              <a:rect l="l" t="t" r="r" b="b"/>
              <a:pathLst>
                <a:path w="285750" h="99520">
                  <a:moveTo>
                    <a:pt x="0" y="0"/>
                  </a:moveTo>
                  <a:cubicBezTo>
                    <a:pt x="31242" y="23924"/>
                    <a:pt x="83090" y="36020"/>
                    <a:pt x="142875" y="36020"/>
                  </a:cubicBezTo>
                  <a:cubicBezTo>
                    <a:pt x="202565" y="36020"/>
                    <a:pt x="254397" y="23955"/>
                    <a:pt x="285750" y="270"/>
                  </a:cubicBezTo>
                  <a:lnTo>
                    <a:pt x="285750" y="36020"/>
                  </a:lnTo>
                  <a:cubicBezTo>
                    <a:pt x="285750" y="74517"/>
                    <a:pt x="223917" y="98504"/>
                    <a:pt x="147749" y="99489"/>
                  </a:cubicBezTo>
                  <a:lnTo>
                    <a:pt x="142875" y="99520"/>
                  </a:lnTo>
                  <a:cubicBezTo>
                    <a:pt x="64484" y="99520"/>
                    <a:pt x="0" y="75343"/>
                    <a:pt x="0" y="36020"/>
                  </a:cubicBezTo>
                  <a:close/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  <p:sp>
          <p:nvSpPr>
            <p:cNvPr id="13" name="Freeform 13"/>
            <p:cNvSpPr/>
            <p:nvPr/>
          </p:nvSpPr>
          <p:spPr>
            <a:xfrm>
              <a:off x="847725" y="1526080"/>
              <a:ext cx="285750" cy="99520"/>
            </a:xfrm>
            <a:custGeom>
              <a:avLst/>
              <a:gdLst/>
              <a:ahLst/>
              <a:cxnLst/>
              <a:rect l="l" t="t" r="r" b="b"/>
              <a:pathLst>
                <a:path w="285750" h="99520">
                  <a:moveTo>
                    <a:pt x="0" y="0"/>
                  </a:moveTo>
                  <a:cubicBezTo>
                    <a:pt x="31242" y="23924"/>
                    <a:pt x="83090" y="36020"/>
                    <a:pt x="142875" y="36020"/>
                  </a:cubicBezTo>
                  <a:cubicBezTo>
                    <a:pt x="202565" y="36020"/>
                    <a:pt x="254397" y="23955"/>
                    <a:pt x="285750" y="270"/>
                  </a:cubicBezTo>
                  <a:lnTo>
                    <a:pt x="285750" y="36020"/>
                  </a:lnTo>
                  <a:cubicBezTo>
                    <a:pt x="285750" y="75343"/>
                    <a:pt x="221266" y="99520"/>
                    <a:pt x="142875" y="99520"/>
                  </a:cubicBezTo>
                  <a:cubicBezTo>
                    <a:pt x="66707" y="99520"/>
                    <a:pt x="3651" y="76692"/>
                    <a:pt x="333" y="39275"/>
                  </a:cubicBezTo>
                  <a:lnTo>
                    <a:pt x="79" y="37671"/>
                  </a:lnTo>
                  <a:lnTo>
                    <a:pt x="0" y="36020"/>
                  </a:lnTo>
                  <a:close/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  <p:sp>
          <p:nvSpPr>
            <p:cNvPr id="14" name="Freeform 14"/>
            <p:cNvSpPr/>
            <p:nvPr/>
          </p:nvSpPr>
          <p:spPr>
            <a:xfrm>
              <a:off x="847724" y="1403350"/>
              <a:ext cx="285751" cy="127000"/>
            </a:xfrm>
            <a:custGeom>
              <a:avLst/>
              <a:gdLst/>
              <a:ahLst/>
              <a:cxnLst/>
              <a:rect l="l" t="t" r="r" b="b"/>
              <a:pathLst>
                <a:path w="285751" h="127000">
                  <a:moveTo>
                    <a:pt x="142876" y="0"/>
                  </a:moveTo>
                  <a:cubicBezTo>
                    <a:pt x="159402" y="0"/>
                    <a:pt x="175325" y="1079"/>
                    <a:pt x="190136" y="3143"/>
                  </a:cubicBezTo>
                  <a:lnTo>
                    <a:pt x="197581" y="4270"/>
                  </a:lnTo>
                  <a:cubicBezTo>
                    <a:pt x="206471" y="5752"/>
                    <a:pt x="214864" y="7594"/>
                    <a:pt x="222759" y="9795"/>
                  </a:cubicBezTo>
                  <a:lnTo>
                    <a:pt x="229744" y="11875"/>
                  </a:lnTo>
                  <a:lnTo>
                    <a:pt x="230935" y="12255"/>
                  </a:lnTo>
                  <a:cubicBezTo>
                    <a:pt x="235255" y="13676"/>
                    <a:pt x="239518" y="15265"/>
                    <a:pt x="243714" y="17018"/>
                  </a:cubicBezTo>
                  <a:lnTo>
                    <a:pt x="246873" y="18383"/>
                  </a:lnTo>
                  <a:cubicBezTo>
                    <a:pt x="252535" y="20944"/>
                    <a:pt x="257652" y="23749"/>
                    <a:pt x="262224" y="26797"/>
                  </a:cubicBezTo>
                  <a:cubicBezTo>
                    <a:pt x="263971" y="27961"/>
                    <a:pt x="265627" y="29152"/>
                    <a:pt x="267193" y="30369"/>
                  </a:cubicBezTo>
                  <a:cubicBezTo>
                    <a:pt x="271161" y="33448"/>
                    <a:pt x="274729" y="37010"/>
                    <a:pt x="277814" y="40973"/>
                  </a:cubicBezTo>
                  <a:lnTo>
                    <a:pt x="279258" y="43005"/>
                  </a:lnTo>
                  <a:cubicBezTo>
                    <a:pt x="279999" y="44117"/>
                    <a:pt x="280682" y="45233"/>
                    <a:pt x="281306" y="46355"/>
                  </a:cubicBezTo>
                  <a:lnTo>
                    <a:pt x="282417" y="48562"/>
                  </a:lnTo>
                  <a:cubicBezTo>
                    <a:pt x="284143" y="52266"/>
                    <a:pt x="285201" y="56129"/>
                    <a:pt x="285592" y="60150"/>
                  </a:cubicBezTo>
                  <a:lnTo>
                    <a:pt x="285751" y="63500"/>
                  </a:lnTo>
                  <a:cubicBezTo>
                    <a:pt x="285751" y="102822"/>
                    <a:pt x="221267" y="127000"/>
                    <a:pt x="142876" y="127000"/>
                  </a:cubicBezTo>
                  <a:cubicBezTo>
                    <a:pt x="66708" y="127000"/>
                    <a:pt x="3652" y="104172"/>
                    <a:pt x="335" y="66754"/>
                  </a:cubicBezTo>
                  <a:cubicBezTo>
                    <a:pt x="112" y="65684"/>
                    <a:pt x="0" y="64593"/>
                    <a:pt x="1" y="63500"/>
                  </a:cubicBezTo>
                  <a:lnTo>
                    <a:pt x="81" y="61849"/>
                  </a:lnTo>
                  <a:lnTo>
                    <a:pt x="335" y="60261"/>
                  </a:lnTo>
                  <a:cubicBezTo>
                    <a:pt x="3589" y="23654"/>
                    <a:pt x="63993" y="1000"/>
                    <a:pt x="137923" y="32"/>
                  </a:cubicBezTo>
                  <a:close/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</p:grpSp>
      <p:sp>
        <p:nvSpPr>
          <p:cNvPr id="16" name="TextBox 16"/>
          <p:cNvSpPr txBox="1"/>
          <p:nvPr/>
        </p:nvSpPr>
        <p:spPr>
          <a:xfrm>
            <a:off x="1312545" y="1403032"/>
            <a:ext cx="2116769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FAFAF8"/>
                </a:solidFill>
                <a:latin typeface="Consolas"/>
                <a:ea typeface="Microsoft YaHei"/>
                <a:cs typeface="Consolas"/>
              </a:rPr>
              <a:t>/wealth-extract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320165" y="1715452"/>
            <a:ext cx="94678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F0EDE8"/>
                </a:solidFill>
                <a:latin typeface="Arial"/>
                <a:ea typeface="Microsoft YaHei"/>
                <a:cs typeface="Arial"/>
              </a:rPr>
              <a:t>知识提炼工具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839152" y="2246471"/>
            <a:ext cx="2877050" cy="2895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42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用法：接收关键词，自动建库</a:t>
            </a:r>
          </a:p>
        </p:txBody>
      </p:sp>
      <p:sp>
        <p:nvSpPr>
          <p:cNvPr id="19" name="Line 19"/>
          <p:cNvSpPr/>
          <p:nvPr/>
        </p:nvSpPr>
        <p:spPr>
          <a:xfrm>
            <a:off x="857250" y="2514600"/>
            <a:ext cx="4857750" cy="9525"/>
          </a:xfrm>
          <a:custGeom>
            <a:avLst/>
            <a:gdLst/>
            <a:ahLst/>
            <a:cxnLst/>
            <a:rect l="l" t="t" r="r" b="b"/>
            <a:pathLst>
              <a:path w="4857750" h="9525">
                <a:moveTo>
                  <a:pt x="0" y="0"/>
                </a:moveTo>
                <a:lnTo>
                  <a:pt x="485775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20" name="Rectangle 20"/>
          <p:cNvSpPr/>
          <p:nvPr/>
        </p:nvSpPr>
        <p:spPr>
          <a:xfrm>
            <a:off x="857250" y="2647950"/>
            <a:ext cx="4762500" cy="495300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>
            <a:noFill/>
          </a:ln>
        </p:spPr>
      </p:sp>
      <p:sp>
        <p:nvSpPr>
          <p:cNvPr id="21" name="TextBox 21"/>
          <p:cNvSpPr txBox="1"/>
          <p:nvPr/>
        </p:nvSpPr>
        <p:spPr>
          <a:xfrm>
            <a:off x="1408605" y="2725102"/>
            <a:ext cx="99279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输入：关键词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454741" y="2923699"/>
            <a:ext cx="900517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5A5A5A"/>
                </a:solidFill>
                <a:latin typeface="Consolas"/>
                <a:ea typeface="Microsoft YaHei"/>
                <a:cs typeface="Consolas"/>
              </a:rPr>
              <a:t>401K rollover</a:t>
            </a:r>
          </a:p>
        </p:txBody>
      </p:sp>
      <p:sp>
        <p:nvSpPr>
          <p:cNvPr id="23" name="Line 23"/>
          <p:cNvSpPr/>
          <p:nvPr/>
        </p:nvSpPr>
        <p:spPr>
          <a:xfrm>
            <a:off x="3238500" y="2895600"/>
            <a:ext cx="9525" cy="438150"/>
          </a:xfrm>
          <a:custGeom>
            <a:avLst/>
            <a:gdLst/>
            <a:ahLst/>
            <a:cxnLst/>
            <a:rect l="l" t="t" r="r" b="b"/>
            <a:pathLst>
              <a:path w="9525" h="438150">
                <a:moveTo>
                  <a:pt x="0" y="0"/>
                </a:moveTo>
                <a:lnTo>
                  <a:pt x="0" y="438150"/>
                </a:lnTo>
              </a:path>
            </a:pathLst>
          </a:custGeom>
          <a:noFill/>
          <a:ln w="19050">
            <a:solidFill>
              <a:srgbClr val="C96133"/>
            </a:solidFill>
          </a:ln>
        </p:spPr>
      </p:sp>
      <p:sp>
        <p:nvSpPr>
          <p:cNvPr id="24" name="Polygon 24"/>
          <p:cNvSpPr/>
          <p:nvPr/>
        </p:nvSpPr>
        <p:spPr>
          <a:xfrm>
            <a:off x="3124200" y="3314700"/>
            <a:ext cx="228600" cy="114300"/>
          </a:xfrm>
          <a:custGeom>
            <a:avLst/>
            <a:gdLst/>
            <a:ahLst/>
            <a:cxnLst/>
            <a:rect l="l" t="t" r="r" b="b"/>
            <a:pathLst>
              <a:path w="228600" h="114300">
                <a:moveTo>
                  <a:pt x="114300" y="114300"/>
                </a:moveTo>
                <a:lnTo>
                  <a:pt x="0" y="0"/>
                </a:lnTo>
                <a:lnTo>
                  <a:pt x="228600" y="0"/>
                </a:lnTo>
                <a:close/>
              </a:path>
            </a:pathLst>
          </a:custGeom>
          <a:solidFill>
            <a:srgbClr val="C96133"/>
          </a:solidFill>
          <a:ln>
            <a:noFill/>
          </a:ln>
        </p:spPr>
      </p:sp>
      <p:sp>
        <p:nvSpPr>
          <p:cNvPr id="25" name="Rectangle 25"/>
          <p:cNvSpPr/>
          <p:nvPr/>
        </p:nvSpPr>
        <p:spPr>
          <a:xfrm>
            <a:off x="857250" y="3505200"/>
            <a:ext cx="4762500" cy="495300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>
            <a:noFill/>
          </a:ln>
        </p:spPr>
      </p:sp>
      <p:sp>
        <p:nvSpPr>
          <p:cNvPr id="26" name="TextBox 26"/>
          <p:cNvSpPr txBox="1"/>
          <p:nvPr/>
        </p:nvSpPr>
        <p:spPr>
          <a:xfrm>
            <a:off x="1896749" y="3582352"/>
            <a:ext cx="2683502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搜索权威信息源 → 存 raw_material/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2453604" y="3780949"/>
            <a:ext cx="156979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5A5A5A"/>
                </a:solidFill>
                <a:latin typeface="Consolas"/>
                <a:ea typeface="Microsoft YaHei"/>
                <a:cs typeface="Consolas"/>
              </a:rPr>
              <a:t>IRS.gov · Investopedia</a:t>
            </a:r>
          </a:p>
        </p:txBody>
      </p:sp>
      <p:sp>
        <p:nvSpPr>
          <p:cNvPr id="28" name="Line 28"/>
          <p:cNvSpPr/>
          <p:nvPr/>
        </p:nvSpPr>
        <p:spPr>
          <a:xfrm>
            <a:off x="3238500" y="4000500"/>
            <a:ext cx="9525" cy="438150"/>
          </a:xfrm>
          <a:custGeom>
            <a:avLst/>
            <a:gdLst/>
            <a:ahLst/>
            <a:cxnLst/>
            <a:rect l="l" t="t" r="r" b="b"/>
            <a:pathLst>
              <a:path w="9525" h="438150">
                <a:moveTo>
                  <a:pt x="0" y="0"/>
                </a:moveTo>
                <a:lnTo>
                  <a:pt x="0" y="438150"/>
                </a:lnTo>
              </a:path>
            </a:pathLst>
          </a:custGeom>
          <a:noFill/>
          <a:ln w="19050">
            <a:solidFill>
              <a:srgbClr val="C96133"/>
            </a:solidFill>
          </a:ln>
        </p:spPr>
      </p:sp>
      <p:sp>
        <p:nvSpPr>
          <p:cNvPr id="29" name="Polygon 29"/>
          <p:cNvSpPr/>
          <p:nvPr/>
        </p:nvSpPr>
        <p:spPr>
          <a:xfrm>
            <a:off x="3124200" y="4419600"/>
            <a:ext cx="228600" cy="114300"/>
          </a:xfrm>
          <a:custGeom>
            <a:avLst/>
            <a:gdLst/>
            <a:ahLst/>
            <a:cxnLst/>
            <a:rect l="l" t="t" r="r" b="b"/>
            <a:pathLst>
              <a:path w="228600" h="114300">
                <a:moveTo>
                  <a:pt x="114300" y="114300"/>
                </a:moveTo>
                <a:lnTo>
                  <a:pt x="0" y="0"/>
                </a:lnTo>
                <a:lnTo>
                  <a:pt x="228600" y="0"/>
                </a:lnTo>
                <a:close/>
              </a:path>
            </a:pathLst>
          </a:custGeom>
          <a:solidFill>
            <a:srgbClr val="C96133"/>
          </a:solidFill>
          <a:ln>
            <a:noFill/>
          </a:ln>
        </p:spPr>
      </p:sp>
      <p:sp>
        <p:nvSpPr>
          <p:cNvPr id="30" name="Rectangle 30"/>
          <p:cNvSpPr/>
          <p:nvPr/>
        </p:nvSpPr>
        <p:spPr>
          <a:xfrm>
            <a:off x="857250" y="4610100"/>
            <a:ext cx="4762500" cy="495300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>
            <a:noFill/>
          </a:ln>
        </p:spPr>
      </p:sp>
      <p:sp>
        <p:nvSpPr>
          <p:cNvPr id="31" name="TextBox 31"/>
          <p:cNvSpPr txBox="1"/>
          <p:nvPr/>
        </p:nvSpPr>
        <p:spPr>
          <a:xfrm>
            <a:off x="2186585" y="4687252"/>
            <a:ext cx="210383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提炼结构化条目 → 写入 wiki/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2464284" y="4885849"/>
            <a:ext cx="1548432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5A5A5A"/>
                </a:solidFill>
                <a:latin typeface="Consolas"/>
                <a:ea typeface="Microsoft YaHei"/>
                <a:cs typeface="Consolas"/>
              </a:rPr>
              <a:t>wiki/401k-rollover.md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842010" y="5490210"/>
            <a:ext cx="318516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每次调用自动扩充知识库，知识越用越多</a:t>
            </a:r>
          </a:p>
        </p:txBody>
      </p:sp>
      <p:sp>
        <p:nvSpPr>
          <p:cNvPr id="34" name="Rectangle 34"/>
          <p:cNvSpPr/>
          <p:nvPr/>
        </p:nvSpPr>
        <p:spPr>
          <a:xfrm>
            <a:off x="6286500" y="1219200"/>
            <a:ext cx="5334000" cy="5029200"/>
          </a:xfrm>
          <a:prstGeom prst="roundRect">
            <a:avLst>
              <a:gd name="adj" fmla="val 2652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</p:sp>
      <p:sp>
        <p:nvSpPr>
          <p:cNvPr id="35" name="Rectangle 35"/>
          <p:cNvSpPr/>
          <p:nvPr/>
        </p:nvSpPr>
        <p:spPr>
          <a:xfrm>
            <a:off x="6286500" y="1219200"/>
            <a:ext cx="5334000" cy="685800"/>
          </a:xfrm>
          <a:prstGeom prst="roundRect">
            <a:avLst>
              <a:gd name="adj" fmla="val 19444"/>
            </a:avLst>
          </a:prstGeom>
          <a:solidFill>
            <a:srgbClr val="3D7DE4"/>
          </a:solidFill>
          <a:ln>
            <a:noFill/>
          </a:ln>
        </p:spPr>
      </p:sp>
      <p:sp>
        <p:nvSpPr>
          <p:cNvPr id="36" name="Rectangle 36"/>
          <p:cNvSpPr/>
          <p:nvPr/>
        </p:nvSpPr>
        <p:spPr>
          <a:xfrm>
            <a:off x="6286500" y="1638300"/>
            <a:ext cx="5334000" cy="266700"/>
          </a:xfrm>
          <a:prstGeom prst="rect">
            <a:avLst/>
          </a:prstGeom>
          <a:solidFill>
            <a:srgbClr val="3D7DE4"/>
          </a:solidFill>
          <a:ln>
            <a:noFill/>
          </a:ln>
        </p:spPr>
      </p:sp>
      <p:sp>
        <p:nvSpPr>
          <p:cNvPr id="37" name="Freeform 37"/>
          <p:cNvSpPr/>
          <p:nvPr/>
        </p:nvSpPr>
        <p:spPr>
          <a:xfrm>
            <a:off x="6546850" y="1419225"/>
            <a:ext cx="317500" cy="302368"/>
          </a:xfrm>
          <a:custGeom>
            <a:avLst/>
            <a:gdLst/>
            <a:ahLst/>
            <a:cxnLst/>
            <a:rect l="l" t="t" r="r" b="b"/>
            <a:pathLst>
              <a:path w="317500" h="302368">
                <a:moveTo>
                  <a:pt x="254000" y="0"/>
                </a:moveTo>
                <a:cubicBezTo>
                  <a:pt x="289070" y="0"/>
                  <a:pt x="317500" y="28430"/>
                  <a:pt x="317500" y="63500"/>
                </a:cubicBezTo>
                <a:lnTo>
                  <a:pt x="317500" y="190500"/>
                </a:lnTo>
                <a:cubicBezTo>
                  <a:pt x="317500" y="225570"/>
                  <a:pt x="289070" y="254000"/>
                  <a:pt x="254000" y="254000"/>
                </a:cubicBezTo>
                <a:lnTo>
                  <a:pt x="179006" y="254000"/>
                </a:lnTo>
                <a:lnTo>
                  <a:pt x="103410" y="299355"/>
                </a:lnTo>
                <a:cubicBezTo>
                  <a:pt x="98784" y="302131"/>
                  <a:pt x="93064" y="302368"/>
                  <a:pt x="88225" y="299983"/>
                </a:cubicBezTo>
                <a:cubicBezTo>
                  <a:pt x="83385" y="297599"/>
                  <a:pt x="80088" y="292919"/>
                  <a:pt x="79470" y="287560"/>
                </a:cubicBezTo>
                <a:lnTo>
                  <a:pt x="79375" y="285750"/>
                </a:lnTo>
                <a:lnTo>
                  <a:pt x="79375" y="254000"/>
                </a:lnTo>
                <a:lnTo>
                  <a:pt x="63500" y="254000"/>
                </a:lnTo>
                <a:cubicBezTo>
                  <a:pt x="29664" y="254000"/>
                  <a:pt x="1771" y="227469"/>
                  <a:pt x="79" y="193675"/>
                </a:cubicBezTo>
                <a:lnTo>
                  <a:pt x="0" y="190500"/>
                </a:lnTo>
                <a:lnTo>
                  <a:pt x="0" y="63500"/>
                </a:lnTo>
                <a:cubicBezTo>
                  <a:pt x="0" y="28430"/>
                  <a:pt x="28430" y="0"/>
                  <a:pt x="63500" y="0"/>
                </a:cubicBezTo>
                <a:close/>
                <a:moveTo>
                  <a:pt x="209550" y="147415"/>
                </a:moveTo>
                <a:cubicBezTo>
                  <a:pt x="203290" y="141279"/>
                  <a:pt x="193240" y="141378"/>
                  <a:pt x="187103" y="147638"/>
                </a:cubicBezTo>
                <a:cubicBezTo>
                  <a:pt x="179638" y="155259"/>
                  <a:pt x="169418" y="159554"/>
                  <a:pt x="158750" y="159554"/>
                </a:cubicBezTo>
                <a:cubicBezTo>
                  <a:pt x="148082" y="159554"/>
                  <a:pt x="137862" y="155259"/>
                  <a:pt x="130397" y="147638"/>
                </a:cubicBezTo>
                <a:cubicBezTo>
                  <a:pt x="124233" y="141527"/>
                  <a:pt x="114305" y="141500"/>
                  <a:pt x="108108" y="147576"/>
                </a:cubicBezTo>
                <a:cubicBezTo>
                  <a:pt x="101910" y="153652"/>
                  <a:pt x="101741" y="163579"/>
                  <a:pt x="107728" y="169863"/>
                </a:cubicBezTo>
                <a:cubicBezTo>
                  <a:pt x="121164" y="183573"/>
                  <a:pt x="139553" y="191300"/>
                  <a:pt x="158750" y="191300"/>
                </a:cubicBezTo>
                <a:cubicBezTo>
                  <a:pt x="177947" y="191300"/>
                  <a:pt x="196336" y="183573"/>
                  <a:pt x="209772" y="169863"/>
                </a:cubicBezTo>
                <a:cubicBezTo>
                  <a:pt x="215909" y="163602"/>
                  <a:pt x="215809" y="153553"/>
                  <a:pt x="209550" y="147415"/>
                </a:cubicBezTo>
                <a:moveTo>
                  <a:pt x="119221" y="79375"/>
                </a:moveTo>
                <a:lnTo>
                  <a:pt x="119062" y="79375"/>
                </a:lnTo>
                <a:cubicBezTo>
                  <a:pt x="110295" y="79375"/>
                  <a:pt x="103187" y="86482"/>
                  <a:pt x="103187" y="95250"/>
                </a:cubicBezTo>
                <a:cubicBezTo>
                  <a:pt x="103187" y="104018"/>
                  <a:pt x="110295" y="111125"/>
                  <a:pt x="119062" y="111125"/>
                </a:cubicBezTo>
                <a:lnTo>
                  <a:pt x="119221" y="111125"/>
                </a:lnTo>
                <a:cubicBezTo>
                  <a:pt x="127989" y="111125"/>
                  <a:pt x="135096" y="104018"/>
                  <a:pt x="135096" y="95250"/>
                </a:cubicBezTo>
                <a:cubicBezTo>
                  <a:pt x="135096" y="86482"/>
                  <a:pt x="127989" y="79375"/>
                  <a:pt x="119221" y="79375"/>
                </a:cubicBezTo>
                <a:moveTo>
                  <a:pt x="198596" y="79375"/>
                </a:moveTo>
                <a:lnTo>
                  <a:pt x="198437" y="79375"/>
                </a:lnTo>
                <a:cubicBezTo>
                  <a:pt x="189670" y="79375"/>
                  <a:pt x="182562" y="86482"/>
                  <a:pt x="182562" y="95250"/>
                </a:cubicBezTo>
                <a:cubicBezTo>
                  <a:pt x="182562" y="104018"/>
                  <a:pt x="189670" y="111125"/>
                  <a:pt x="198437" y="111125"/>
                </a:cubicBezTo>
                <a:lnTo>
                  <a:pt x="198596" y="111125"/>
                </a:lnTo>
                <a:cubicBezTo>
                  <a:pt x="207364" y="111125"/>
                  <a:pt x="214471" y="104018"/>
                  <a:pt x="214471" y="95250"/>
                </a:cubicBezTo>
                <a:cubicBezTo>
                  <a:pt x="214471" y="86482"/>
                  <a:pt x="207364" y="79375"/>
                  <a:pt x="198596" y="79375"/>
                </a:cubicBezTo>
              </a:path>
            </a:pathLst>
          </a:custGeom>
          <a:solidFill>
            <a:srgbClr val="FAFAF8"/>
          </a:solidFill>
          <a:ln>
            <a:noFill/>
          </a:ln>
        </p:spPr>
      </p:sp>
      <p:sp>
        <p:nvSpPr>
          <p:cNvPr id="38" name="TextBox 38"/>
          <p:cNvSpPr txBox="1"/>
          <p:nvPr/>
        </p:nvSpPr>
        <p:spPr>
          <a:xfrm>
            <a:off x="7027545" y="1403032"/>
            <a:ext cx="2268588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FAFAF8"/>
                </a:solidFill>
                <a:latin typeface="Consolas"/>
                <a:ea typeface="Microsoft YaHei"/>
                <a:cs typeface="Consolas"/>
              </a:rPr>
              <a:t>/wealth-client-qa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7035165" y="1715452"/>
            <a:ext cx="94678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E0D8D0"/>
                </a:solidFill>
                <a:latin typeface="Arial"/>
                <a:ea typeface="Microsoft YaHei"/>
                <a:cs typeface="Arial"/>
              </a:rPr>
              <a:t>客户问答工具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6554152" y="2246471"/>
            <a:ext cx="3095577" cy="2895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42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用法：3 轮提问 → 自动生成方案</a:t>
            </a:r>
          </a:p>
        </p:txBody>
      </p:sp>
      <p:sp>
        <p:nvSpPr>
          <p:cNvPr id="41" name="Line 41"/>
          <p:cNvSpPr/>
          <p:nvPr/>
        </p:nvSpPr>
        <p:spPr>
          <a:xfrm>
            <a:off x="6572250" y="2514600"/>
            <a:ext cx="4857750" cy="9525"/>
          </a:xfrm>
          <a:custGeom>
            <a:avLst/>
            <a:gdLst/>
            <a:ahLst/>
            <a:cxnLst/>
            <a:rect l="l" t="t" r="r" b="b"/>
            <a:pathLst>
              <a:path w="4857750" h="9525">
                <a:moveTo>
                  <a:pt x="0" y="0"/>
                </a:moveTo>
                <a:lnTo>
                  <a:pt x="485775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42" name="Rectangle 42"/>
          <p:cNvSpPr/>
          <p:nvPr/>
        </p:nvSpPr>
        <p:spPr>
          <a:xfrm>
            <a:off x="6572250" y="2647950"/>
            <a:ext cx="4762500" cy="495300"/>
          </a:xfrm>
          <a:prstGeom prst="roundRect">
            <a:avLst>
              <a:gd name="adj" fmla="val 15385"/>
            </a:avLst>
          </a:prstGeom>
          <a:solidFill>
            <a:srgbClr val="EDF2FC"/>
          </a:solidFill>
          <a:ln>
            <a:noFill/>
          </a:ln>
        </p:spPr>
      </p:sp>
      <p:sp>
        <p:nvSpPr>
          <p:cNvPr id="43" name="TextBox 43"/>
          <p:cNvSpPr txBox="1"/>
          <p:nvPr/>
        </p:nvSpPr>
        <p:spPr>
          <a:xfrm>
            <a:off x="8066631" y="2725102"/>
            <a:ext cx="1773738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3D7DE4"/>
                </a:solidFill>
                <a:latin typeface="Arial"/>
                <a:ea typeface="Microsoft YaHei"/>
                <a:cs typeface="Arial"/>
              </a:rPr>
              <a:t>读 client-template.md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8157924" y="2923699"/>
            <a:ext cx="159115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了解要收集哪些客户信息</a:t>
            </a:r>
          </a:p>
        </p:txBody>
      </p:sp>
      <p:sp>
        <p:nvSpPr>
          <p:cNvPr id="45" name="Line 45"/>
          <p:cNvSpPr/>
          <p:nvPr/>
        </p:nvSpPr>
        <p:spPr>
          <a:xfrm>
            <a:off x="8953500" y="3143250"/>
            <a:ext cx="9525" cy="381000"/>
          </a:xfrm>
          <a:custGeom>
            <a:avLst/>
            <a:gdLst/>
            <a:ahLst/>
            <a:cxnLst/>
            <a:rect l="l" t="t" r="r" b="b"/>
            <a:pathLst>
              <a:path w="9525" h="381000">
                <a:moveTo>
                  <a:pt x="0" y="0"/>
                </a:moveTo>
                <a:lnTo>
                  <a:pt x="0" y="381000"/>
                </a:lnTo>
              </a:path>
            </a:pathLst>
          </a:custGeom>
          <a:noFill/>
          <a:ln w="19050">
            <a:solidFill>
              <a:srgbClr val="3D7DE4"/>
            </a:solidFill>
          </a:ln>
        </p:spPr>
      </p:sp>
      <p:sp>
        <p:nvSpPr>
          <p:cNvPr id="46" name="Polygon 46"/>
          <p:cNvSpPr/>
          <p:nvPr/>
        </p:nvSpPr>
        <p:spPr>
          <a:xfrm>
            <a:off x="8839200" y="3505200"/>
            <a:ext cx="228600" cy="114300"/>
          </a:xfrm>
          <a:custGeom>
            <a:avLst/>
            <a:gdLst/>
            <a:ahLst/>
            <a:cxnLst/>
            <a:rect l="l" t="t" r="r" b="b"/>
            <a:pathLst>
              <a:path w="228600" h="114300">
                <a:moveTo>
                  <a:pt x="114300" y="114300"/>
                </a:moveTo>
                <a:lnTo>
                  <a:pt x="0" y="0"/>
                </a:lnTo>
                <a:lnTo>
                  <a:pt x="228600" y="0"/>
                </a:lnTo>
                <a:close/>
              </a:path>
            </a:pathLst>
          </a:custGeom>
          <a:solidFill>
            <a:srgbClr val="3D7DE4"/>
          </a:solidFill>
          <a:ln>
            <a:noFill/>
          </a:ln>
        </p:spPr>
      </p:sp>
      <p:sp>
        <p:nvSpPr>
          <p:cNvPr id="47" name="Rectangle 47"/>
          <p:cNvSpPr/>
          <p:nvPr/>
        </p:nvSpPr>
        <p:spPr>
          <a:xfrm>
            <a:off x="6572250" y="3695700"/>
            <a:ext cx="4762500" cy="495300"/>
          </a:xfrm>
          <a:prstGeom prst="roundRect">
            <a:avLst>
              <a:gd name="adj" fmla="val 15385"/>
            </a:avLst>
          </a:prstGeom>
          <a:solidFill>
            <a:srgbClr val="EDF2FC"/>
          </a:solidFill>
          <a:ln>
            <a:noFill/>
          </a:ln>
        </p:spPr>
      </p:sp>
      <p:sp>
        <p:nvSpPr>
          <p:cNvPr id="48" name="TextBox 48"/>
          <p:cNvSpPr txBox="1"/>
          <p:nvPr/>
        </p:nvSpPr>
        <p:spPr>
          <a:xfrm>
            <a:off x="8147141" y="3772852"/>
            <a:ext cx="1612718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3D7DE4"/>
                </a:solidFill>
                <a:latin typeface="Arial"/>
                <a:ea typeface="Microsoft YaHei"/>
                <a:cs typeface="Arial"/>
              </a:rPr>
              <a:t>3 轮提问收集客户情况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8207764" y="3971449"/>
            <a:ext cx="1491472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年龄 / 持仓 / 核心问题</a:t>
            </a:r>
          </a:p>
        </p:txBody>
      </p:sp>
      <p:sp>
        <p:nvSpPr>
          <p:cNvPr id="50" name="Line 50"/>
          <p:cNvSpPr/>
          <p:nvPr/>
        </p:nvSpPr>
        <p:spPr>
          <a:xfrm>
            <a:off x="8953500" y="4191000"/>
            <a:ext cx="9525" cy="381000"/>
          </a:xfrm>
          <a:custGeom>
            <a:avLst/>
            <a:gdLst/>
            <a:ahLst/>
            <a:cxnLst/>
            <a:rect l="l" t="t" r="r" b="b"/>
            <a:pathLst>
              <a:path w="9525" h="381000">
                <a:moveTo>
                  <a:pt x="0" y="0"/>
                </a:moveTo>
                <a:lnTo>
                  <a:pt x="0" y="381000"/>
                </a:lnTo>
              </a:path>
            </a:pathLst>
          </a:custGeom>
          <a:noFill/>
          <a:ln w="19050">
            <a:solidFill>
              <a:srgbClr val="3D7DE4"/>
            </a:solidFill>
          </a:ln>
        </p:spPr>
      </p:sp>
      <p:sp>
        <p:nvSpPr>
          <p:cNvPr id="51" name="Polygon 51"/>
          <p:cNvSpPr/>
          <p:nvPr/>
        </p:nvSpPr>
        <p:spPr>
          <a:xfrm>
            <a:off x="8839200" y="4552950"/>
            <a:ext cx="228600" cy="114300"/>
          </a:xfrm>
          <a:custGeom>
            <a:avLst/>
            <a:gdLst/>
            <a:ahLst/>
            <a:cxnLst/>
            <a:rect l="l" t="t" r="r" b="b"/>
            <a:pathLst>
              <a:path w="228600" h="114300">
                <a:moveTo>
                  <a:pt x="114300" y="114300"/>
                </a:moveTo>
                <a:lnTo>
                  <a:pt x="0" y="0"/>
                </a:lnTo>
                <a:lnTo>
                  <a:pt x="228600" y="0"/>
                </a:lnTo>
                <a:close/>
              </a:path>
            </a:pathLst>
          </a:custGeom>
          <a:solidFill>
            <a:srgbClr val="3D7DE4"/>
          </a:solidFill>
          <a:ln>
            <a:noFill/>
          </a:ln>
        </p:spPr>
      </p:sp>
      <p:sp>
        <p:nvSpPr>
          <p:cNvPr id="52" name="Rectangle 52"/>
          <p:cNvSpPr/>
          <p:nvPr/>
        </p:nvSpPr>
        <p:spPr>
          <a:xfrm>
            <a:off x="6572250" y="4743450"/>
            <a:ext cx="4762500" cy="495300"/>
          </a:xfrm>
          <a:prstGeom prst="roundRect">
            <a:avLst>
              <a:gd name="adj" fmla="val 15385"/>
            </a:avLst>
          </a:prstGeom>
          <a:solidFill>
            <a:srgbClr val="EDF2FC"/>
          </a:solidFill>
          <a:ln>
            <a:noFill/>
          </a:ln>
        </p:spPr>
      </p:sp>
      <p:sp>
        <p:nvSpPr>
          <p:cNvPr id="53" name="TextBox 53"/>
          <p:cNvSpPr txBox="1"/>
          <p:nvPr/>
        </p:nvSpPr>
        <p:spPr>
          <a:xfrm>
            <a:off x="8336340" y="4820602"/>
            <a:ext cx="123432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3D7DE4"/>
                </a:solidFill>
                <a:latin typeface="Arial"/>
                <a:ea typeface="Microsoft YaHei"/>
                <a:cs typeface="Arial"/>
              </a:rPr>
              <a:t>从 wiki 提取答案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8108085" y="5019199"/>
            <a:ext cx="1690830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5A5A5A"/>
                </a:solidFill>
                <a:latin typeface="Consolas"/>
                <a:ea typeface="Microsoft YaHei"/>
                <a:cs typeface="Consolas"/>
              </a:rPr>
              <a:t>output/李女士/ 自动生成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6557010" y="5509260"/>
            <a:ext cx="3894963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今天 Step 7 演示：/wealth-client-qa 1，现场跑</a:t>
            </a:r>
          </a:p>
        </p:txBody>
      </p:sp>
      <p:sp>
        <p:nvSpPr>
          <p:cNvPr id="56" name="Line 56"/>
          <p:cNvSpPr/>
          <p:nvPr/>
        </p:nvSpPr>
        <p:spPr>
          <a:xfrm>
            <a:off x="571500" y="659130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57" name="TextBox 57"/>
          <p:cNvSpPr txBox="1"/>
          <p:nvPr/>
        </p:nvSpPr>
        <p:spPr>
          <a:xfrm>
            <a:off x="5264825" y="6657499"/>
            <a:ext cx="166235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从零上手 Claude · 第二节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8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47625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4" name="Rectangle 4"/>
          <p:cNvSpPr/>
          <p:nvPr/>
        </p:nvSpPr>
        <p:spPr>
          <a:xfrm>
            <a:off x="571500" y="342900"/>
            <a:ext cx="47625" cy="41910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746760" y="394335"/>
            <a:ext cx="2200947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MCP 是什么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66762" y="792956"/>
            <a:ext cx="3043595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理论：MCP · Claude 连接外部工具的协议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384468" y="507682"/>
            <a:ext cx="256987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650" b="1" dirty="0">
                <a:solidFill>
                  <a:srgbClr val="C96133">
                    <a:alphaMod val="20000"/>
                  </a:srgbClr>
                </a:solidFill>
                <a:latin typeface="Arial"/>
                <a:ea typeface="Microsoft YaHei"/>
                <a:cs typeface="Arial"/>
              </a:rPr>
              <a:t>13</a:t>
            </a:r>
          </a:p>
        </p:txBody>
      </p:sp>
      <p:sp>
        <p:nvSpPr>
          <p:cNvPr id="8" name="Line 8"/>
          <p:cNvSpPr/>
          <p:nvPr/>
        </p:nvSpPr>
        <p:spPr>
          <a:xfrm>
            <a:off x="571500" y="108585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9" name="Line 9"/>
          <p:cNvSpPr/>
          <p:nvPr/>
        </p:nvSpPr>
        <p:spPr>
          <a:xfrm>
            <a:off x="1104900" y="1238250"/>
            <a:ext cx="9525" cy="4914900"/>
          </a:xfrm>
          <a:custGeom>
            <a:avLst/>
            <a:gdLst/>
            <a:ahLst/>
            <a:cxnLst/>
            <a:rect l="l" t="t" r="r" b="b"/>
            <a:pathLst>
              <a:path w="9525" h="4914900">
                <a:moveTo>
                  <a:pt x="0" y="0"/>
                </a:moveTo>
                <a:lnTo>
                  <a:pt x="0" y="4914900"/>
                </a:lnTo>
              </a:path>
            </a:pathLst>
          </a:custGeom>
          <a:noFill/>
          <a:ln w="23812">
            <a:solidFill>
              <a:srgbClr val="E0D8D0"/>
            </a:solidFill>
          </a:ln>
        </p:spPr>
      </p:sp>
      <p:sp>
        <p:nvSpPr>
          <p:cNvPr id="10" name="Rectangle 10"/>
          <p:cNvSpPr/>
          <p:nvPr/>
        </p:nvSpPr>
        <p:spPr>
          <a:xfrm>
            <a:off x="1409700" y="1219200"/>
            <a:ext cx="10210800" cy="1200150"/>
          </a:xfrm>
          <a:prstGeom prst="roundRect">
            <a:avLst>
              <a:gd name="adj" fmla="val 9524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11" name="Rectangle 11"/>
          <p:cNvSpPr/>
          <p:nvPr/>
        </p:nvSpPr>
        <p:spPr>
          <a:xfrm>
            <a:off x="1409700" y="1219200"/>
            <a:ext cx="47625" cy="120015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12" name="Ellipse 12"/>
          <p:cNvSpPr/>
          <p:nvPr/>
        </p:nvSpPr>
        <p:spPr>
          <a:xfrm>
            <a:off x="857250" y="1571625"/>
            <a:ext cx="495300" cy="495300"/>
          </a:xfrm>
          <a:prstGeom prst="ellipse">
            <a:avLst/>
          </a:prstGeom>
          <a:solidFill>
            <a:srgbClr val="C96133"/>
          </a:solidFill>
          <a:ln>
            <a:noFill/>
          </a:ln>
        </p:spPr>
      </p:sp>
      <p:grpSp>
        <p:nvGrpSpPr>
          <p:cNvPr id="16" name="Group 16"/>
          <p:cNvGrpSpPr/>
          <p:nvPr/>
        </p:nvGrpSpPr>
        <p:grpSpPr>
          <a:xfrm>
            <a:off x="933443" y="1647798"/>
            <a:ext cx="354052" cy="354005"/>
            <a:chOff x="933443" y="1647798"/>
            <a:chExt cx="354052" cy="354005"/>
          </a:xfrm>
        </p:grpSpPr>
        <p:sp>
          <p:nvSpPr>
            <p:cNvPr id="13" name="Freeform 13"/>
            <p:cNvSpPr/>
            <p:nvPr/>
          </p:nvSpPr>
          <p:spPr>
            <a:xfrm>
              <a:off x="1027343" y="1741220"/>
              <a:ext cx="155612" cy="155612"/>
            </a:xfrm>
            <a:custGeom>
              <a:avLst/>
              <a:gdLst/>
              <a:ahLst/>
              <a:cxnLst/>
              <a:rect l="l" t="t" r="r" b="b"/>
              <a:pathLst>
                <a:path w="155612" h="155612">
                  <a:moveTo>
                    <a:pt x="148175" y="7437"/>
                  </a:moveTo>
                  <a:cubicBezTo>
                    <a:pt x="155612" y="14876"/>
                    <a:pt x="155612" y="26934"/>
                    <a:pt x="148175" y="34373"/>
                  </a:cubicBezTo>
                  <a:lnTo>
                    <a:pt x="33875" y="148673"/>
                  </a:lnTo>
                  <a:cubicBezTo>
                    <a:pt x="29092" y="153626"/>
                    <a:pt x="22009" y="155612"/>
                    <a:pt x="15349" y="153868"/>
                  </a:cubicBezTo>
                  <a:cubicBezTo>
                    <a:pt x="8688" y="152125"/>
                    <a:pt x="3487" y="146923"/>
                    <a:pt x="1743" y="140263"/>
                  </a:cubicBezTo>
                  <a:cubicBezTo>
                    <a:pt x="0" y="133603"/>
                    <a:pt x="1986" y="126520"/>
                    <a:pt x="6938" y="121737"/>
                  </a:cubicBezTo>
                  <a:lnTo>
                    <a:pt x="121238" y="7437"/>
                  </a:lnTo>
                  <a:cubicBezTo>
                    <a:pt x="128677" y="0"/>
                    <a:pt x="140736" y="0"/>
                    <a:pt x="148175" y="7437"/>
                  </a:cubicBezTo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  <p:sp>
          <p:nvSpPr>
            <p:cNvPr id="14" name="Freeform 14"/>
            <p:cNvSpPr/>
            <p:nvPr/>
          </p:nvSpPr>
          <p:spPr>
            <a:xfrm>
              <a:off x="1065614" y="1647798"/>
              <a:ext cx="221881" cy="211811"/>
            </a:xfrm>
            <a:custGeom>
              <a:avLst/>
              <a:gdLst/>
              <a:ahLst/>
              <a:cxnLst/>
              <a:rect l="l" t="t" r="r" b="b"/>
              <a:pathLst>
                <a:path w="221881" h="211811">
                  <a:moveTo>
                    <a:pt x="177246" y="33498"/>
                  </a:moveTo>
                  <a:cubicBezTo>
                    <a:pt x="221881" y="78151"/>
                    <a:pt x="221861" y="150522"/>
                    <a:pt x="176256" y="196070"/>
                  </a:cubicBezTo>
                  <a:lnTo>
                    <a:pt x="166083" y="204910"/>
                  </a:lnTo>
                  <a:cubicBezTo>
                    <a:pt x="158140" y="211811"/>
                    <a:pt x="146105" y="210967"/>
                    <a:pt x="139204" y="203024"/>
                  </a:cubicBezTo>
                  <a:cubicBezTo>
                    <a:pt x="132302" y="195080"/>
                    <a:pt x="133146" y="183046"/>
                    <a:pt x="141089" y="176144"/>
                  </a:cubicBezTo>
                  <a:lnTo>
                    <a:pt x="150291" y="168219"/>
                  </a:lnTo>
                  <a:cubicBezTo>
                    <a:pt x="164582" y="153929"/>
                    <a:pt x="172610" y="134546"/>
                    <a:pt x="172610" y="114336"/>
                  </a:cubicBezTo>
                  <a:cubicBezTo>
                    <a:pt x="172610" y="94126"/>
                    <a:pt x="164582" y="74744"/>
                    <a:pt x="150291" y="60453"/>
                  </a:cubicBezTo>
                  <a:cubicBezTo>
                    <a:pt x="120535" y="30678"/>
                    <a:pt x="72281" y="30678"/>
                    <a:pt x="43477" y="59425"/>
                  </a:cubicBezTo>
                  <a:lnTo>
                    <a:pt x="34657" y="69635"/>
                  </a:lnTo>
                  <a:cubicBezTo>
                    <a:pt x="30206" y="74788"/>
                    <a:pt x="23345" y="77174"/>
                    <a:pt x="16657" y="75895"/>
                  </a:cubicBezTo>
                  <a:cubicBezTo>
                    <a:pt x="9970" y="74616"/>
                    <a:pt x="4473" y="69867"/>
                    <a:pt x="2236" y="63436"/>
                  </a:cubicBezTo>
                  <a:cubicBezTo>
                    <a:pt x="0" y="57005"/>
                    <a:pt x="1364" y="49870"/>
                    <a:pt x="5815" y="44718"/>
                  </a:cubicBezTo>
                  <a:lnTo>
                    <a:pt x="15588" y="33479"/>
                  </a:lnTo>
                  <a:cubicBezTo>
                    <a:pt x="37027" y="12042"/>
                    <a:pt x="66104" y="0"/>
                    <a:pt x="96421" y="4"/>
                  </a:cubicBezTo>
                  <a:cubicBezTo>
                    <a:pt x="126739" y="7"/>
                    <a:pt x="155813" y="12056"/>
                    <a:pt x="177246" y="33498"/>
                  </a:cubicBezTo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  <p:sp>
          <p:nvSpPr>
            <p:cNvPr id="15" name="Freeform 15"/>
            <p:cNvSpPr/>
            <p:nvPr/>
          </p:nvSpPr>
          <p:spPr>
            <a:xfrm>
              <a:off x="933443" y="1778996"/>
              <a:ext cx="210706" cy="222807"/>
            </a:xfrm>
            <a:custGeom>
              <a:avLst/>
              <a:gdLst/>
              <a:ahLst/>
              <a:cxnLst/>
              <a:rect l="l" t="t" r="r" b="b"/>
              <a:pathLst>
                <a:path w="210706" h="222807">
                  <a:moveTo>
                    <a:pt x="71444" y="8618"/>
                  </a:moveTo>
                  <a:cubicBezTo>
                    <a:pt x="78400" y="16505"/>
                    <a:pt x="77650" y="28536"/>
                    <a:pt x="69768" y="35498"/>
                  </a:cubicBezTo>
                  <a:lnTo>
                    <a:pt x="60566" y="43594"/>
                  </a:lnTo>
                  <a:cubicBezTo>
                    <a:pt x="46181" y="57803"/>
                    <a:pt x="38084" y="77181"/>
                    <a:pt x="38084" y="97401"/>
                  </a:cubicBezTo>
                  <a:cubicBezTo>
                    <a:pt x="38084" y="117621"/>
                    <a:pt x="46181" y="136998"/>
                    <a:pt x="60566" y="151207"/>
                  </a:cubicBezTo>
                  <a:cubicBezTo>
                    <a:pt x="90446" y="180773"/>
                    <a:pt x="138459" y="181095"/>
                    <a:pt x="168732" y="151931"/>
                  </a:cubicBezTo>
                  <a:lnTo>
                    <a:pt x="175209" y="143206"/>
                  </a:lnTo>
                  <a:cubicBezTo>
                    <a:pt x="179273" y="137741"/>
                    <a:pt x="185943" y="134859"/>
                    <a:pt x="192707" y="135645"/>
                  </a:cubicBezTo>
                  <a:cubicBezTo>
                    <a:pt x="199472" y="136431"/>
                    <a:pt x="205303" y="140767"/>
                    <a:pt x="208004" y="147018"/>
                  </a:cubicBezTo>
                  <a:cubicBezTo>
                    <a:pt x="210706" y="153269"/>
                    <a:pt x="209867" y="160487"/>
                    <a:pt x="205804" y="165952"/>
                  </a:cubicBezTo>
                  <a:lnTo>
                    <a:pt x="198241" y="176125"/>
                  </a:lnTo>
                  <a:lnTo>
                    <a:pt x="196336" y="178297"/>
                  </a:lnTo>
                  <a:cubicBezTo>
                    <a:pt x="151292" y="222807"/>
                    <a:pt x="78826" y="222807"/>
                    <a:pt x="33782" y="178297"/>
                  </a:cubicBezTo>
                  <a:cubicBezTo>
                    <a:pt x="12163" y="156926"/>
                    <a:pt x="0" y="127790"/>
                    <a:pt x="7" y="97391"/>
                  </a:cubicBezTo>
                  <a:cubicBezTo>
                    <a:pt x="7" y="67006"/>
                    <a:pt x="12160" y="37879"/>
                    <a:pt x="34563" y="15781"/>
                  </a:cubicBezTo>
                  <a:lnTo>
                    <a:pt x="44545" y="6961"/>
                  </a:lnTo>
                  <a:cubicBezTo>
                    <a:pt x="52427" y="0"/>
                    <a:pt x="64458" y="742"/>
                    <a:pt x="71425" y="8618"/>
                  </a:cubicBezTo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</p:grpSp>
      <p:sp>
        <p:nvSpPr>
          <p:cNvPr id="17" name="TextBox 17"/>
          <p:cNvSpPr txBox="1"/>
          <p:nvPr/>
        </p:nvSpPr>
        <p:spPr>
          <a:xfrm>
            <a:off x="1656398" y="1487329"/>
            <a:ext cx="3699187" cy="3200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Model Context Protocol（MCP）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660208" y="1843564"/>
            <a:ext cx="6028468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Claude 连接外部工具的协议——把 Claude 的能力从"聊天"延伸到真实系统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662112" y="2126456"/>
            <a:ext cx="3290054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Notion · GitHub · Slack · Google Drive ···</a:t>
            </a:r>
          </a:p>
        </p:txBody>
      </p:sp>
      <p:sp>
        <p:nvSpPr>
          <p:cNvPr id="20" name="Rectangle 20"/>
          <p:cNvSpPr/>
          <p:nvPr/>
        </p:nvSpPr>
        <p:spPr>
          <a:xfrm>
            <a:off x="1409700" y="2571750"/>
            <a:ext cx="10210800" cy="1200150"/>
          </a:xfrm>
          <a:prstGeom prst="roundRect">
            <a:avLst>
              <a:gd name="adj" fmla="val 9524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</p:sp>
      <p:sp>
        <p:nvSpPr>
          <p:cNvPr id="21" name="Rectangle 21"/>
          <p:cNvSpPr/>
          <p:nvPr/>
        </p:nvSpPr>
        <p:spPr>
          <a:xfrm>
            <a:off x="1409700" y="2571750"/>
            <a:ext cx="47625" cy="1200150"/>
          </a:xfrm>
          <a:prstGeom prst="roundRect">
            <a:avLst>
              <a:gd name="adj" fmla="val 50000"/>
            </a:avLst>
          </a:prstGeom>
          <a:solidFill>
            <a:srgbClr val="3D7DE4"/>
          </a:solidFill>
          <a:ln>
            <a:noFill/>
          </a:ln>
        </p:spPr>
      </p:sp>
      <p:sp>
        <p:nvSpPr>
          <p:cNvPr id="22" name="Ellipse 22"/>
          <p:cNvSpPr/>
          <p:nvPr/>
        </p:nvSpPr>
        <p:spPr>
          <a:xfrm>
            <a:off x="857250" y="2924175"/>
            <a:ext cx="495300" cy="495300"/>
          </a:xfrm>
          <a:prstGeom prst="ellipse">
            <a:avLst/>
          </a:prstGeom>
          <a:solidFill>
            <a:srgbClr val="3D7DE4"/>
          </a:solidFill>
          <a:ln>
            <a:noFill/>
          </a:ln>
        </p:spPr>
      </p:sp>
      <p:sp>
        <p:nvSpPr>
          <p:cNvPr id="23" name="Freeform 23"/>
          <p:cNvSpPr/>
          <p:nvPr/>
        </p:nvSpPr>
        <p:spPr>
          <a:xfrm>
            <a:off x="933450" y="3000375"/>
            <a:ext cx="342900" cy="342900"/>
          </a:xfrm>
          <a:custGeom>
            <a:avLst/>
            <a:gdLst/>
            <a:ahLst/>
            <a:cxnLst/>
            <a:rect l="l" t="t" r="r" b="b"/>
            <a:pathLst>
              <a:path w="342900" h="342900">
                <a:moveTo>
                  <a:pt x="171450" y="38100"/>
                </a:moveTo>
                <a:cubicBezTo>
                  <a:pt x="181971" y="38100"/>
                  <a:pt x="190500" y="46629"/>
                  <a:pt x="190500" y="57150"/>
                </a:cubicBezTo>
                <a:cubicBezTo>
                  <a:pt x="190500" y="67671"/>
                  <a:pt x="181971" y="76200"/>
                  <a:pt x="171450" y="76200"/>
                </a:cubicBezTo>
                <a:lnTo>
                  <a:pt x="57150" y="76200"/>
                </a:lnTo>
                <a:cubicBezTo>
                  <a:pt x="46629" y="76200"/>
                  <a:pt x="38100" y="84729"/>
                  <a:pt x="38100" y="95250"/>
                </a:cubicBezTo>
                <a:lnTo>
                  <a:pt x="38100" y="285750"/>
                </a:lnTo>
                <a:cubicBezTo>
                  <a:pt x="38100" y="296271"/>
                  <a:pt x="46629" y="304800"/>
                  <a:pt x="57150" y="304800"/>
                </a:cubicBezTo>
                <a:lnTo>
                  <a:pt x="247650" y="304800"/>
                </a:lnTo>
                <a:cubicBezTo>
                  <a:pt x="258171" y="304800"/>
                  <a:pt x="266700" y="296271"/>
                  <a:pt x="266700" y="285750"/>
                </a:cubicBezTo>
                <a:lnTo>
                  <a:pt x="266700" y="171450"/>
                </a:lnTo>
                <a:cubicBezTo>
                  <a:pt x="266700" y="160929"/>
                  <a:pt x="275229" y="152400"/>
                  <a:pt x="285750" y="152400"/>
                </a:cubicBezTo>
                <a:cubicBezTo>
                  <a:pt x="296271" y="152400"/>
                  <a:pt x="304800" y="160929"/>
                  <a:pt x="304800" y="171450"/>
                </a:cubicBezTo>
                <a:lnTo>
                  <a:pt x="304800" y="285750"/>
                </a:lnTo>
                <a:cubicBezTo>
                  <a:pt x="304800" y="317313"/>
                  <a:pt x="279213" y="342900"/>
                  <a:pt x="247650" y="342900"/>
                </a:cubicBezTo>
                <a:lnTo>
                  <a:pt x="57150" y="342900"/>
                </a:lnTo>
                <a:cubicBezTo>
                  <a:pt x="25587" y="342900"/>
                  <a:pt x="0" y="317313"/>
                  <a:pt x="0" y="285750"/>
                </a:cubicBezTo>
                <a:lnTo>
                  <a:pt x="0" y="95250"/>
                </a:lnTo>
                <a:cubicBezTo>
                  <a:pt x="0" y="63687"/>
                  <a:pt x="25587" y="38100"/>
                  <a:pt x="57150" y="38100"/>
                </a:cubicBezTo>
                <a:close/>
                <a:moveTo>
                  <a:pt x="228600" y="0"/>
                </a:moveTo>
                <a:lnTo>
                  <a:pt x="323850" y="0"/>
                </a:lnTo>
                <a:lnTo>
                  <a:pt x="325279" y="57"/>
                </a:lnTo>
                <a:lnTo>
                  <a:pt x="327679" y="381"/>
                </a:lnTo>
                <a:lnTo>
                  <a:pt x="329794" y="953"/>
                </a:lnTo>
                <a:lnTo>
                  <a:pt x="331908" y="1791"/>
                </a:lnTo>
                <a:lnTo>
                  <a:pt x="333775" y="2781"/>
                </a:lnTo>
                <a:lnTo>
                  <a:pt x="335604" y="4058"/>
                </a:lnTo>
                <a:lnTo>
                  <a:pt x="337318" y="5582"/>
                </a:lnTo>
                <a:cubicBezTo>
                  <a:pt x="338004" y="6255"/>
                  <a:pt x="338620" y="6966"/>
                  <a:pt x="339166" y="7715"/>
                </a:cubicBezTo>
                <a:lnTo>
                  <a:pt x="340519" y="9811"/>
                </a:lnTo>
                <a:lnTo>
                  <a:pt x="341547" y="11982"/>
                </a:lnTo>
                <a:lnTo>
                  <a:pt x="342214" y="13983"/>
                </a:lnTo>
                <a:lnTo>
                  <a:pt x="342786" y="16802"/>
                </a:lnTo>
                <a:lnTo>
                  <a:pt x="342900" y="19050"/>
                </a:lnTo>
                <a:lnTo>
                  <a:pt x="342900" y="114300"/>
                </a:lnTo>
                <a:cubicBezTo>
                  <a:pt x="342900" y="124821"/>
                  <a:pt x="334371" y="133350"/>
                  <a:pt x="323850" y="133350"/>
                </a:cubicBezTo>
                <a:cubicBezTo>
                  <a:pt x="313329" y="133350"/>
                  <a:pt x="304800" y="124821"/>
                  <a:pt x="304800" y="114300"/>
                </a:cubicBezTo>
                <a:lnTo>
                  <a:pt x="304800" y="65037"/>
                </a:lnTo>
                <a:lnTo>
                  <a:pt x="165868" y="203968"/>
                </a:lnTo>
                <a:cubicBezTo>
                  <a:pt x="158394" y="211188"/>
                  <a:pt x="146512" y="211085"/>
                  <a:pt x="139164" y="203736"/>
                </a:cubicBezTo>
                <a:cubicBezTo>
                  <a:pt x="131815" y="196388"/>
                  <a:pt x="131712" y="184506"/>
                  <a:pt x="138932" y="177032"/>
                </a:cubicBezTo>
                <a:lnTo>
                  <a:pt x="277825" y="38100"/>
                </a:lnTo>
                <a:lnTo>
                  <a:pt x="228600" y="38100"/>
                </a:lnTo>
                <a:cubicBezTo>
                  <a:pt x="218079" y="38100"/>
                  <a:pt x="209550" y="29571"/>
                  <a:pt x="209550" y="19050"/>
                </a:cubicBezTo>
                <a:cubicBezTo>
                  <a:pt x="209550" y="8529"/>
                  <a:pt x="218079" y="0"/>
                  <a:pt x="228600" y="0"/>
                </a:cubicBezTo>
              </a:path>
            </a:pathLst>
          </a:custGeom>
          <a:solidFill>
            <a:srgbClr val="FAFAF8"/>
          </a:solidFill>
          <a:ln>
            <a:noFill/>
          </a:ln>
        </p:spPr>
      </p:sp>
      <p:sp>
        <p:nvSpPr>
          <p:cNvPr id="24" name="TextBox 24"/>
          <p:cNvSpPr txBox="1"/>
          <p:nvPr/>
        </p:nvSpPr>
        <p:spPr>
          <a:xfrm>
            <a:off x="1656398" y="2820829"/>
            <a:ext cx="2503613" cy="3200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典型例子：Notion MCP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660208" y="3196114"/>
            <a:ext cx="7127129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Claude 可以直接在你的 Notion 数据库里建记录、更新状态——不是只读，而是真正操作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661160" y="3470910"/>
            <a:ext cx="5507355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演示：在"客户管理"数据库新建王先生 / 李女士的档案，状态实时更新</a:t>
            </a:r>
          </a:p>
        </p:txBody>
      </p:sp>
      <p:sp>
        <p:nvSpPr>
          <p:cNvPr id="27" name="Rectangle 27"/>
          <p:cNvSpPr/>
          <p:nvPr/>
        </p:nvSpPr>
        <p:spPr>
          <a:xfrm>
            <a:off x="1409700" y="3924300"/>
            <a:ext cx="10210800" cy="1123950"/>
          </a:xfrm>
          <a:prstGeom prst="roundRect">
            <a:avLst>
              <a:gd name="adj" fmla="val 10169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</p:sp>
      <p:sp>
        <p:nvSpPr>
          <p:cNvPr id="28" name="Rectangle 28"/>
          <p:cNvSpPr/>
          <p:nvPr/>
        </p:nvSpPr>
        <p:spPr>
          <a:xfrm>
            <a:off x="1409700" y="3924300"/>
            <a:ext cx="47625" cy="1123950"/>
          </a:xfrm>
          <a:prstGeom prst="roundRect">
            <a:avLst>
              <a:gd name="adj" fmla="val 50000"/>
            </a:avLst>
          </a:prstGeom>
          <a:solidFill>
            <a:srgbClr val="3A9E6A"/>
          </a:solidFill>
          <a:ln>
            <a:noFill/>
          </a:ln>
        </p:spPr>
      </p:sp>
      <p:sp>
        <p:nvSpPr>
          <p:cNvPr id="29" name="Ellipse 29"/>
          <p:cNvSpPr/>
          <p:nvPr/>
        </p:nvSpPr>
        <p:spPr>
          <a:xfrm>
            <a:off x="857250" y="4238625"/>
            <a:ext cx="495300" cy="495300"/>
          </a:xfrm>
          <a:prstGeom prst="ellipse">
            <a:avLst/>
          </a:prstGeom>
          <a:solidFill>
            <a:srgbClr val="3A9E6A"/>
          </a:solidFill>
          <a:ln>
            <a:noFill/>
          </a:ln>
        </p:spPr>
      </p:sp>
      <p:sp>
        <p:nvSpPr>
          <p:cNvPr id="30" name="Freeform 30"/>
          <p:cNvSpPr/>
          <p:nvPr/>
        </p:nvSpPr>
        <p:spPr>
          <a:xfrm>
            <a:off x="951637" y="4295775"/>
            <a:ext cx="306525" cy="388068"/>
          </a:xfrm>
          <a:custGeom>
            <a:avLst/>
            <a:gdLst/>
            <a:ahLst/>
            <a:cxnLst/>
            <a:rect l="l" t="t" r="r" b="b"/>
            <a:pathLst>
              <a:path w="306525" h="388068">
                <a:moveTo>
                  <a:pt x="172313" y="0"/>
                </a:moveTo>
                <a:lnTo>
                  <a:pt x="172655" y="19"/>
                </a:lnTo>
                <a:lnTo>
                  <a:pt x="172960" y="38"/>
                </a:lnTo>
                <a:lnTo>
                  <a:pt x="174541" y="133"/>
                </a:lnTo>
                <a:lnTo>
                  <a:pt x="174751" y="171"/>
                </a:lnTo>
                <a:lnTo>
                  <a:pt x="174960" y="171"/>
                </a:lnTo>
                <a:lnTo>
                  <a:pt x="175684" y="343"/>
                </a:lnTo>
                <a:lnTo>
                  <a:pt x="176675" y="495"/>
                </a:lnTo>
                <a:lnTo>
                  <a:pt x="176980" y="610"/>
                </a:lnTo>
                <a:lnTo>
                  <a:pt x="177189" y="629"/>
                </a:lnTo>
                <a:lnTo>
                  <a:pt x="177742" y="838"/>
                </a:lnTo>
                <a:lnTo>
                  <a:pt x="178732" y="1105"/>
                </a:lnTo>
                <a:lnTo>
                  <a:pt x="179094" y="1276"/>
                </a:lnTo>
                <a:lnTo>
                  <a:pt x="179380" y="1353"/>
                </a:lnTo>
                <a:lnTo>
                  <a:pt x="179913" y="1619"/>
                </a:lnTo>
                <a:lnTo>
                  <a:pt x="180675" y="1943"/>
                </a:lnTo>
                <a:lnTo>
                  <a:pt x="181076" y="2172"/>
                </a:lnTo>
                <a:lnTo>
                  <a:pt x="181495" y="2362"/>
                </a:lnTo>
                <a:lnTo>
                  <a:pt x="181933" y="2648"/>
                </a:lnTo>
                <a:lnTo>
                  <a:pt x="182523" y="2972"/>
                </a:lnTo>
                <a:lnTo>
                  <a:pt x="183171" y="3429"/>
                </a:lnTo>
                <a:lnTo>
                  <a:pt x="183514" y="3639"/>
                </a:lnTo>
                <a:lnTo>
                  <a:pt x="183762" y="3867"/>
                </a:lnTo>
                <a:lnTo>
                  <a:pt x="184219" y="4191"/>
                </a:lnTo>
                <a:lnTo>
                  <a:pt x="184943" y="4839"/>
                </a:lnTo>
                <a:lnTo>
                  <a:pt x="185362" y="5163"/>
                </a:lnTo>
                <a:lnTo>
                  <a:pt x="185514" y="5353"/>
                </a:lnTo>
                <a:lnTo>
                  <a:pt x="185781" y="5582"/>
                </a:lnTo>
                <a:lnTo>
                  <a:pt x="186467" y="6363"/>
                </a:lnTo>
                <a:lnTo>
                  <a:pt x="186962" y="6877"/>
                </a:lnTo>
                <a:lnTo>
                  <a:pt x="187076" y="7049"/>
                </a:lnTo>
                <a:cubicBezTo>
                  <a:pt x="189362" y="9849"/>
                  <a:pt x="190810" y="13183"/>
                  <a:pt x="191229" y="16821"/>
                </a:cubicBezTo>
                <a:lnTo>
                  <a:pt x="191248" y="17050"/>
                </a:lnTo>
                <a:lnTo>
                  <a:pt x="191286" y="17831"/>
                </a:lnTo>
                <a:lnTo>
                  <a:pt x="191363" y="19050"/>
                </a:lnTo>
                <a:lnTo>
                  <a:pt x="191363" y="133350"/>
                </a:lnTo>
                <a:lnTo>
                  <a:pt x="286613" y="133350"/>
                </a:lnTo>
                <a:cubicBezTo>
                  <a:pt x="293407" y="133348"/>
                  <a:pt x="299689" y="136966"/>
                  <a:pt x="303097" y="142844"/>
                </a:cubicBezTo>
                <a:cubicBezTo>
                  <a:pt x="306506" y="148723"/>
                  <a:pt x="306525" y="155971"/>
                  <a:pt x="303148" y="161868"/>
                </a:cubicBezTo>
                <a:lnTo>
                  <a:pt x="302005" y="163601"/>
                </a:lnTo>
                <a:lnTo>
                  <a:pt x="149605" y="373151"/>
                </a:lnTo>
                <a:cubicBezTo>
                  <a:pt x="138785" y="388068"/>
                  <a:pt x="115163" y="380390"/>
                  <a:pt x="115163" y="361950"/>
                </a:cubicBezTo>
                <a:lnTo>
                  <a:pt x="115163" y="247650"/>
                </a:lnTo>
                <a:lnTo>
                  <a:pt x="19913" y="247650"/>
                </a:lnTo>
                <a:cubicBezTo>
                  <a:pt x="13118" y="247652"/>
                  <a:pt x="6836" y="244034"/>
                  <a:pt x="3428" y="238156"/>
                </a:cubicBezTo>
                <a:cubicBezTo>
                  <a:pt x="19" y="232277"/>
                  <a:pt x="0" y="225029"/>
                  <a:pt x="3377" y="219132"/>
                </a:cubicBezTo>
                <a:lnTo>
                  <a:pt x="4520" y="217399"/>
                </a:lnTo>
                <a:lnTo>
                  <a:pt x="156920" y="7849"/>
                </a:lnTo>
                <a:lnTo>
                  <a:pt x="157111" y="7601"/>
                </a:lnTo>
                <a:lnTo>
                  <a:pt x="157454" y="7144"/>
                </a:lnTo>
                <a:lnTo>
                  <a:pt x="158082" y="6420"/>
                </a:lnTo>
                <a:lnTo>
                  <a:pt x="158425" y="6001"/>
                </a:lnTo>
                <a:lnTo>
                  <a:pt x="158597" y="5848"/>
                </a:lnTo>
                <a:lnTo>
                  <a:pt x="158844" y="5582"/>
                </a:lnTo>
                <a:lnTo>
                  <a:pt x="159606" y="4896"/>
                </a:lnTo>
                <a:lnTo>
                  <a:pt x="160140" y="4401"/>
                </a:lnTo>
                <a:lnTo>
                  <a:pt x="160292" y="4286"/>
                </a:lnTo>
                <a:cubicBezTo>
                  <a:pt x="162525" y="2459"/>
                  <a:pt x="165143" y="1163"/>
                  <a:pt x="167950" y="495"/>
                </a:cubicBezTo>
                <a:lnTo>
                  <a:pt x="168160" y="476"/>
                </a:lnTo>
                <a:lnTo>
                  <a:pt x="168674" y="381"/>
                </a:lnTo>
                <a:lnTo>
                  <a:pt x="170084" y="133"/>
                </a:lnTo>
                <a:lnTo>
                  <a:pt x="170293" y="114"/>
                </a:lnTo>
                <a:lnTo>
                  <a:pt x="171074" y="76"/>
                </a:lnTo>
                <a:close/>
              </a:path>
            </a:pathLst>
          </a:custGeom>
          <a:solidFill>
            <a:srgbClr val="FAFAF8"/>
          </a:solidFill>
          <a:ln>
            <a:noFill/>
          </a:ln>
        </p:spPr>
      </p:sp>
      <p:sp>
        <p:nvSpPr>
          <p:cNvPr id="31" name="TextBox 31"/>
          <p:cNvSpPr txBox="1"/>
          <p:nvPr/>
        </p:nvSpPr>
        <p:spPr>
          <a:xfrm>
            <a:off x="1656398" y="4135279"/>
            <a:ext cx="2346618" cy="3200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和 Connector 的区别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661160" y="4537710"/>
            <a:ext cx="5454777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Connector：官方预置、点几下即用 → MCP：开放协议、接万物可扩展</a:t>
            </a:r>
          </a:p>
        </p:txBody>
      </p:sp>
      <p:sp>
        <p:nvSpPr>
          <p:cNvPr id="33" name="Rectangle 33"/>
          <p:cNvSpPr/>
          <p:nvPr/>
        </p:nvSpPr>
        <p:spPr>
          <a:xfrm>
            <a:off x="1676400" y="4781550"/>
            <a:ext cx="6667500" cy="209550"/>
          </a:xfrm>
          <a:prstGeom prst="roundRect">
            <a:avLst>
              <a:gd name="adj" fmla="val 18182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34" name="TextBox 34"/>
          <p:cNvSpPr txBox="1"/>
          <p:nvPr/>
        </p:nvSpPr>
        <p:spPr>
          <a:xfrm>
            <a:off x="2829747" y="4828699"/>
            <a:ext cx="4360807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Connector = 即插即用 · 选择少 ｜ MCP = 自由扩展 · 接什么都行</a:t>
            </a:r>
          </a:p>
        </p:txBody>
      </p:sp>
      <p:sp>
        <p:nvSpPr>
          <p:cNvPr id="35" name="Rectangle 35"/>
          <p:cNvSpPr/>
          <p:nvPr/>
        </p:nvSpPr>
        <p:spPr>
          <a:xfrm>
            <a:off x="1409700" y="5200650"/>
            <a:ext cx="10210800" cy="952500"/>
          </a:xfrm>
          <a:prstGeom prst="roundRect">
            <a:avLst>
              <a:gd name="adj" fmla="val 12000"/>
            </a:avLst>
          </a:prstGeom>
          <a:solidFill>
            <a:srgbClr val="1E1E1E"/>
          </a:solidFill>
          <a:ln>
            <a:noFill/>
          </a:ln>
        </p:spPr>
      </p:sp>
      <p:sp>
        <p:nvSpPr>
          <p:cNvPr id="36" name="Rectangle 36"/>
          <p:cNvSpPr/>
          <p:nvPr/>
        </p:nvSpPr>
        <p:spPr>
          <a:xfrm>
            <a:off x="1409700" y="5200650"/>
            <a:ext cx="47625" cy="95250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37" name="Ellipse 37"/>
          <p:cNvSpPr/>
          <p:nvPr/>
        </p:nvSpPr>
        <p:spPr>
          <a:xfrm>
            <a:off x="857250" y="5429250"/>
            <a:ext cx="495300" cy="495300"/>
          </a:xfrm>
          <a:prstGeom prst="ellipse">
            <a:avLst/>
          </a:prstGeom>
          <a:solidFill>
            <a:srgbClr val="C96133"/>
          </a:solidFill>
          <a:ln>
            <a:noFill/>
          </a:ln>
        </p:spPr>
      </p:sp>
      <p:grpSp>
        <p:nvGrpSpPr>
          <p:cNvPr id="41" name="Group 41"/>
          <p:cNvGrpSpPr/>
          <p:nvPr/>
        </p:nvGrpSpPr>
        <p:grpSpPr>
          <a:xfrm>
            <a:off x="921058" y="5486400"/>
            <a:ext cx="367489" cy="379633"/>
            <a:chOff x="921058" y="5486400"/>
            <a:chExt cx="367489" cy="379633"/>
          </a:xfrm>
        </p:grpSpPr>
        <p:sp>
          <p:nvSpPr>
            <p:cNvPr id="38" name="Freeform 38"/>
            <p:cNvSpPr/>
            <p:nvPr/>
          </p:nvSpPr>
          <p:spPr>
            <a:xfrm>
              <a:off x="1115682" y="5714676"/>
              <a:ext cx="172865" cy="151357"/>
            </a:xfrm>
            <a:custGeom>
              <a:avLst/>
              <a:gdLst/>
              <a:ahLst/>
              <a:cxnLst/>
              <a:rect l="l" t="t" r="r" b="b"/>
              <a:pathLst>
                <a:path w="172865" h="151357">
                  <a:moveTo>
                    <a:pt x="132016" y="0"/>
                  </a:moveTo>
                  <a:lnTo>
                    <a:pt x="169469" y="64884"/>
                  </a:lnTo>
                  <a:cubicBezTo>
                    <a:pt x="172597" y="70307"/>
                    <a:pt x="172865" y="76920"/>
                    <a:pt x="170184" y="82578"/>
                  </a:cubicBezTo>
                  <a:cubicBezTo>
                    <a:pt x="167503" y="88236"/>
                    <a:pt x="162217" y="92217"/>
                    <a:pt x="156039" y="93231"/>
                  </a:cubicBezTo>
                  <a:lnTo>
                    <a:pt x="153886" y="93440"/>
                  </a:lnTo>
                  <a:lnTo>
                    <a:pt x="151752" y="93421"/>
                  </a:lnTo>
                  <a:lnTo>
                    <a:pt x="95879" y="89802"/>
                  </a:lnTo>
                  <a:lnTo>
                    <a:pt x="71057" y="140017"/>
                  </a:lnTo>
                  <a:cubicBezTo>
                    <a:pt x="68322" y="145534"/>
                    <a:pt x="63093" y="149391"/>
                    <a:pt x="57014" y="150374"/>
                  </a:cubicBezTo>
                  <a:cubicBezTo>
                    <a:pt x="50936" y="151357"/>
                    <a:pt x="44758" y="149345"/>
                    <a:pt x="40424" y="144971"/>
                  </a:cubicBezTo>
                  <a:lnTo>
                    <a:pt x="38862" y="143180"/>
                  </a:lnTo>
                  <a:lnTo>
                    <a:pt x="37490" y="141084"/>
                  </a:lnTo>
                  <a:lnTo>
                    <a:pt x="0" y="76181"/>
                  </a:lnTo>
                  <a:cubicBezTo>
                    <a:pt x="53500" y="72837"/>
                    <a:pt x="102351" y="44647"/>
                    <a:pt x="132017" y="0"/>
                  </a:cubicBezTo>
                  <a:close/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  <p:sp>
          <p:nvSpPr>
            <p:cNvPr id="39" name="Freeform 39"/>
            <p:cNvSpPr/>
            <p:nvPr/>
          </p:nvSpPr>
          <p:spPr>
            <a:xfrm>
              <a:off x="921058" y="5714657"/>
              <a:ext cx="172983" cy="151166"/>
            </a:xfrm>
            <a:custGeom>
              <a:avLst/>
              <a:gdLst/>
              <a:ahLst/>
              <a:cxnLst/>
              <a:rect l="l" t="t" r="r" b="b"/>
              <a:pathLst>
                <a:path w="172983" h="151166">
                  <a:moveTo>
                    <a:pt x="172983" y="76200"/>
                  </a:moveTo>
                  <a:lnTo>
                    <a:pt x="135531" y="141122"/>
                  </a:lnTo>
                  <a:cubicBezTo>
                    <a:pt x="132452" y="146459"/>
                    <a:pt x="126984" y="149979"/>
                    <a:pt x="120851" y="150573"/>
                  </a:cubicBezTo>
                  <a:cubicBezTo>
                    <a:pt x="114719" y="151166"/>
                    <a:pt x="108677" y="148760"/>
                    <a:pt x="104632" y="144113"/>
                  </a:cubicBezTo>
                  <a:lnTo>
                    <a:pt x="103184" y="142208"/>
                  </a:lnTo>
                  <a:lnTo>
                    <a:pt x="101965" y="140037"/>
                  </a:lnTo>
                  <a:lnTo>
                    <a:pt x="77124" y="89840"/>
                  </a:lnTo>
                  <a:lnTo>
                    <a:pt x="21288" y="93459"/>
                  </a:lnTo>
                  <a:cubicBezTo>
                    <a:pt x="15045" y="93861"/>
                    <a:pt x="9002" y="91175"/>
                    <a:pt x="5117" y="86271"/>
                  </a:cubicBezTo>
                  <a:cubicBezTo>
                    <a:pt x="1233" y="81368"/>
                    <a:pt x="0" y="74870"/>
                    <a:pt x="1819" y="68885"/>
                  </a:cubicBezTo>
                  <a:lnTo>
                    <a:pt x="2581" y="66846"/>
                  </a:lnTo>
                  <a:lnTo>
                    <a:pt x="3534" y="64941"/>
                  </a:lnTo>
                  <a:lnTo>
                    <a:pt x="41024" y="0"/>
                  </a:lnTo>
                  <a:cubicBezTo>
                    <a:pt x="70669" y="44646"/>
                    <a:pt x="119497" y="72849"/>
                    <a:pt x="172983" y="76219"/>
                  </a:cubicBezTo>
                  <a:close/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  <p:sp>
          <p:nvSpPr>
            <p:cNvPr id="40" name="Freeform 40"/>
            <p:cNvSpPr/>
            <p:nvPr/>
          </p:nvSpPr>
          <p:spPr>
            <a:xfrm>
              <a:off x="971549" y="5486400"/>
              <a:ext cx="266702" cy="266814"/>
            </a:xfrm>
            <a:custGeom>
              <a:avLst/>
              <a:gdLst/>
              <a:ahLst/>
              <a:cxnLst/>
              <a:rect l="l" t="t" r="r" b="b"/>
              <a:pathLst>
                <a:path w="266702" h="266814">
                  <a:moveTo>
                    <a:pt x="133351" y="0"/>
                  </a:moveTo>
                  <a:lnTo>
                    <a:pt x="137923" y="76"/>
                  </a:lnTo>
                  <a:cubicBezTo>
                    <a:pt x="209749" y="2540"/>
                    <a:pt x="266702" y="61482"/>
                    <a:pt x="266701" y="133350"/>
                  </a:cubicBezTo>
                  <a:lnTo>
                    <a:pt x="266644" y="137027"/>
                  </a:lnTo>
                  <a:lnTo>
                    <a:pt x="266511" y="140684"/>
                  </a:lnTo>
                  <a:lnTo>
                    <a:pt x="266168" y="145351"/>
                  </a:lnTo>
                  <a:lnTo>
                    <a:pt x="265672" y="149962"/>
                  </a:lnTo>
                  <a:lnTo>
                    <a:pt x="265215" y="153353"/>
                  </a:lnTo>
                  <a:cubicBezTo>
                    <a:pt x="263962" y="161575"/>
                    <a:pt x="261940" y="169663"/>
                    <a:pt x="259176" y="177508"/>
                  </a:cubicBezTo>
                  <a:lnTo>
                    <a:pt x="256967" y="183375"/>
                  </a:lnTo>
                  <a:lnTo>
                    <a:pt x="254052" y="190005"/>
                  </a:lnTo>
                  <a:cubicBezTo>
                    <a:pt x="232034" y="236908"/>
                    <a:pt x="184843" y="266814"/>
                    <a:pt x="133029" y="266700"/>
                  </a:cubicBezTo>
                  <a:cubicBezTo>
                    <a:pt x="81215" y="266586"/>
                    <a:pt x="34156" y="236472"/>
                    <a:pt x="12346" y="189471"/>
                  </a:cubicBezTo>
                  <a:lnTo>
                    <a:pt x="9869" y="183813"/>
                  </a:lnTo>
                  <a:lnTo>
                    <a:pt x="8878" y="181280"/>
                  </a:lnTo>
                  <a:lnTo>
                    <a:pt x="7354" y="177146"/>
                  </a:lnTo>
                  <a:lnTo>
                    <a:pt x="5545" y="171545"/>
                  </a:lnTo>
                  <a:cubicBezTo>
                    <a:pt x="4898" y="169376"/>
                    <a:pt x="4308" y="167191"/>
                    <a:pt x="3773" y="164992"/>
                  </a:cubicBezTo>
                  <a:lnTo>
                    <a:pt x="2630" y="159829"/>
                  </a:lnTo>
                  <a:lnTo>
                    <a:pt x="1697" y="154667"/>
                  </a:lnTo>
                  <a:lnTo>
                    <a:pt x="1316" y="152019"/>
                  </a:lnTo>
                  <a:lnTo>
                    <a:pt x="573" y="145866"/>
                  </a:lnTo>
                  <a:lnTo>
                    <a:pt x="115" y="138913"/>
                  </a:lnTo>
                  <a:lnTo>
                    <a:pt x="1" y="133350"/>
                  </a:lnTo>
                  <a:cubicBezTo>
                    <a:pt x="0" y="61482"/>
                    <a:pt x="56953" y="2540"/>
                    <a:pt x="128779" y="76"/>
                  </a:cubicBezTo>
                  <a:lnTo>
                    <a:pt x="133351" y="0"/>
                  </a:lnTo>
                  <a:close/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</p:grpSp>
      <p:sp>
        <p:nvSpPr>
          <p:cNvPr id="42" name="TextBox 42"/>
          <p:cNvSpPr txBox="1"/>
          <p:nvPr/>
        </p:nvSpPr>
        <p:spPr>
          <a:xfrm>
            <a:off x="1656398" y="5373529"/>
            <a:ext cx="2455307" cy="3200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75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今天彩蛋（时间允许）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660208" y="5748814"/>
            <a:ext cx="5590865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演示 Notion MCP：用一条指令新建客户档案，Notion 表格实时更新</a:t>
            </a:r>
          </a:p>
        </p:txBody>
      </p:sp>
      <p:sp>
        <p:nvSpPr>
          <p:cNvPr id="44" name="Line 44"/>
          <p:cNvSpPr/>
          <p:nvPr/>
        </p:nvSpPr>
        <p:spPr>
          <a:xfrm>
            <a:off x="571500" y="659130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45" name="TextBox 45"/>
          <p:cNvSpPr txBox="1"/>
          <p:nvPr/>
        </p:nvSpPr>
        <p:spPr>
          <a:xfrm>
            <a:off x="5264825" y="6657499"/>
            <a:ext cx="166235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从零上手 Claude · 第二节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8"/>
          </a:solidFill>
          <a:ln>
            <a:noFill/>
          </a:ln>
        </p:spPr>
        <p:txBody>
          <a:bodyPr/>
          <a:p/>
        </p:txBody>
      </p:sp>
      <p:sp>
        <p:nvSpPr>
          <p:cNvPr id="3" name="Rectangle 3"/>
          <p:cNvSpPr/>
          <p:nvPr/>
        </p:nvSpPr>
        <p:spPr>
          <a:xfrm>
            <a:off x="0" y="0"/>
            <a:ext cx="12192000" cy="47625"/>
          </a:xfrm>
          <a:prstGeom prst="rect">
            <a:avLst/>
          </a:prstGeom>
          <a:solidFill>
            <a:srgbClr val="C96133"/>
          </a:solidFill>
          <a:ln>
            <a:noFill/>
          </a:ln>
        </p:spPr>
        <p:txBody>
          <a:bodyPr/>
          <a:p/>
        </p:txBody>
      </p:sp>
      <p:sp>
        <p:nvSpPr>
          <p:cNvPr id="4" name="Rectangle 4"/>
          <p:cNvSpPr/>
          <p:nvPr/>
        </p:nvSpPr>
        <p:spPr>
          <a:xfrm>
            <a:off x="0" y="47625"/>
            <a:ext cx="12192000" cy="1104900"/>
          </a:xfrm>
          <a:prstGeom prst="rect">
            <a:avLst/>
          </a:prstGeom>
          <a:solidFill>
            <a:srgbClr val="F0EDE8"/>
          </a:solidFill>
          <a:ln>
            <a:noFill/>
          </a:ln>
        </p:spPr>
        <p:txBody>
          <a:bodyPr/>
          <a:p/>
        </p:txBody>
      </p:sp>
      <p:sp>
        <p:nvSpPr>
          <p:cNvPr id="5" name="Freeform 5"/>
          <p:cNvSpPr/>
          <p:nvPr/>
        </p:nvSpPr>
        <p:spPr>
          <a:xfrm>
            <a:off x="714373" y="336948"/>
            <a:ext cx="357201" cy="431003"/>
          </a:xfrm>
          <a:custGeom>
            <a:avLst/>
            <a:gdLst/>
            <a:ahLst/>
            <a:cxnLst/>
            <a:rect l="l" t="t" r="r" b="b"/>
            <a:pathLst>
              <a:path w="357201" h="431003">
                <a:moveTo>
                  <a:pt x="2" y="25002"/>
                </a:moveTo>
                <a:lnTo>
                  <a:pt x="2" y="406002"/>
                </a:lnTo>
                <a:cubicBezTo>
                  <a:pt x="0" y="414629"/>
                  <a:pt x="4664" y="422583"/>
                  <a:pt x="12195" y="426793"/>
                </a:cubicBezTo>
                <a:cubicBezTo>
                  <a:pt x="19726" y="431003"/>
                  <a:pt x="28944" y="430811"/>
                  <a:pt x="36293" y="426290"/>
                </a:cubicBezTo>
                <a:lnTo>
                  <a:pt x="345855" y="235790"/>
                </a:lnTo>
                <a:cubicBezTo>
                  <a:pt x="352905" y="231458"/>
                  <a:pt x="357201" y="223776"/>
                  <a:pt x="357201" y="215502"/>
                </a:cubicBezTo>
                <a:cubicBezTo>
                  <a:pt x="357201" y="207227"/>
                  <a:pt x="352905" y="199546"/>
                  <a:pt x="345855" y="195213"/>
                </a:cubicBezTo>
                <a:lnTo>
                  <a:pt x="36293" y="4713"/>
                </a:lnTo>
                <a:cubicBezTo>
                  <a:pt x="28944" y="193"/>
                  <a:pt x="19726" y="0"/>
                  <a:pt x="12195" y="4210"/>
                </a:cubicBezTo>
                <a:cubicBezTo>
                  <a:pt x="4664" y="8420"/>
                  <a:pt x="0" y="16374"/>
                  <a:pt x="2" y="25002"/>
                </a:cubicBezTo>
                <a:close/>
              </a:path>
            </a:pathLst>
          </a:custGeom>
          <a:solidFill>
            <a:srgbClr val="C96133"/>
          </a:solidFill>
          <a:ln>
            <a:noFill/>
          </a:ln>
        </p:spPr>
        <p:txBody>
          <a:bodyPr/>
          <a:p/>
        </p:txBody>
      </p:sp>
      <p:sp>
        <p:nvSpPr>
          <p:cNvPr id="6" name="TextBox 6"/>
          <p:cNvSpPr txBox="1"/>
          <p:nvPr/>
        </p:nvSpPr>
        <p:spPr>
          <a:xfrm>
            <a:off x="1297305" y="282892"/>
            <a:ext cx="3896618" cy="579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8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演示入口 1 — 建武器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314450" y="771525"/>
            <a:ext cx="4978241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Claude Code 建北美华人理财知识库（约 20 分钟）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9466631" y="321945"/>
            <a:ext cx="2012899" cy="7924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3900" b="1" dirty="0">
                <a:solidFill>
                  <a:srgbClr val="C96133">
                    <a:alphaMod val="7000"/>
                  </a:srgbClr>
                </a:solidFill>
                <a:latin typeface="Arial"/>
                <a:ea typeface="Microsoft YaHei"/>
                <a:cs typeface="Arial"/>
              </a:rPr>
              <a:t>DEMO 1</a:t>
            </a:r>
          </a:p>
        </p:txBody>
      </p:sp>
      <p:sp>
        <p:nvSpPr>
          <p:cNvPr id="9" name="Line 9"/>
          <p:cNvSpPr/>
          <p:nvPr/>
        </p:nvSpPr>
        <p:spPr>
          <a:xfrm>
            <a:off x="0" y="1152525"/>
            <a:ext cx="12192000" cy="9525"/>
          </a:xfrm>
          <a:custGeom>
            <a:avLst/>
            <a:gdLst/>
            <a:ahLst/>
            <a:cxnLst/>
            <a:rect l="l" t="t" r="r" b="b"/>
            <a:pathLst>
              <a:path w="12192000" h="9525">
                <a:moveTo>
                  <a:pt x="0" y="0"/>
                </a:moveTo>
                <a:lnTo>
                  <a:pt x="12192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  <p:txBody>
          <a:bodyPr/>
          <a:p/>
        </p:txBody>
      </p:sp>
      <p:sp>
        <p:nvSpPr>
          <p:cNvPr id="10" name="Rectangle 10"/>
          <p:cNvSpPr/>
          <p:nvPr/>
        </p:nvSpPr>
        <p:spPr>
          <a:xfrm>
            <a:off x="571500" y="1295400"/>
            <a:ext cx="5391150" cy="2438400"/>
          </a:xfrm>
          <a:prstGeom prst="roundRect">
            <a:avLst>
              <a:gd name="adj" fmla="val 5469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  <p:txBody>
          <a:bodyPr/>
          <a:p/>
        </p:txBody>
      </p:sp>
      <p:sp>
        <p:nvSpPr>
          <p:cNvPr id="11" name="Rectangle 11"/>
          <p:cNvSpPr/>
          <p:nvPr/>
        </p:nvSpPr>
        <p:spPr>
          <a:xfrm>
            <a:off x="571500" y="1295400"/>
            <a:ext cx="5391150" cy="47625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  <p:txBody>
          <a:bodyPr/>
          <a:p/>
        </p:txBody>
      </p:sp>
      <p:sp>
        <p:nvSpPr>
          <p:cNvPr id="12" name="Ellipse 12"/>
          <p:cNvSpPr/>
          <p:nvPr/>
        </p:nvSpPr>
        <p:spPr>
          <a:xfrm>
            <a:off x="781050" y="1504950"/>
            <a:ext cx="533400" cy="533400"/>
          </a:xfrm>
          <a:prstGeom prst="ellipse">
            <a:avLst/>
          </a:prstGeom>
          <a:solidFill>
            <a:srgbClr val="C96133"/>
          </a:solidFill>
          <a:ln>
            <a:noFill/>
          </a:ln>
        </p:spPr>
        <p:txBody>
          <a:bodyPr/>
          <a:p/>
        </p:txBody>
      </p:sp>
      <p:sp>
        <p:nvSpPr>
          <p:cNvPr id="13" name="TextBox 13"/>
          <p:cNvSpPr txBox="1"/>
          <p:nvPr/>
        </p:nvSpPr>
        <p:spPr>
          <a:xfrm>
            <a:off x="988840" y="1679258"/>
            <a:ext cx="117819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1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465898" y="1544479"/>
            <a:ext cx="1006126" cy="3200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工具全景</a:t>
            </a:r>
          </a:p>
        </p:txBody>
      </p:sp>
      <p:sp>
        <p:nvSpPr>
          <p:cNvPr id="15" name="Rectangle 15"/>
          <p:cNvSpPr/>
          <p:nvPr/>
        </p:nvSpPr>
        <p:spPr>
          <a:xfrm>
            <a:off x="1485900" y="1790700"/>
            <a:ext cx="1066800" cy="209550"/>
          </a:xfrm>
          <a:prstGeom prst="roundRect">
            <a:avLst>
              <a:gd name="adj" fmla="val 27273"/>
            </a:avLst>
          </a:prstGeom>
          <a:solidFill>
            <a:srgbClr val="F0EDE8"/>
          </a:solidFill>
          <a:ln>
            <a:noFill/>
          </a:ln>
        </p:spPr>
        <p:txBody>
          <a:bodyPr/>
          <a:p/>
        </p:txBody>
      </p:sp>
      <p:sp>
        <p:nvSpPr>
          <p:cNvPr id="16" name="TextBox 16"/>
          <p:cNvSpPr txBox="1"/>
          <p:nvPr/>
        </p:nvSpPr>
        <p:spPr>
          <a:xfrm>
            <a:off x="1811195" y="1845945"/>
            <a:ext cx="416209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00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5 分钟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841058" y="2224564"/>
            <a:ext cx="2043493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Claude Code · Obsidian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841058" y="2481739"/>
            <a:ext cx="2639377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三工具各一句话，分工一目了然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842962" y="3326606"/>
            <a:ext cx="1203365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终端 + 知识图谱</a:t>
            </a:r>
          </a:p>
        </p:txBody>
      </p:sp>
      <p:sp>
        <p:nvSpPr>
          <p:cNvPr id="20" name="Rectangle 20"/>
          <p:cNvSpPr/>
          <p:nvPr/>
        </p:nvSpPr>
        <p:spPr>
          <a:xfrm>
            <a:off x="6229350" y="1295400"/>
            <a:ext cx="5391150" cy="2438400"/>
          </a:xfrm>
          <a:prstGeom prst="roundRect">
            <a:avLst>
              <a:gd name="adj" fmla="val 5469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  <p:txBody>
          <a:bodyPr/>
          <a:p/>
        </p:txBody>
      </p:sp>
      <p:sp>
        <p:nvSpPr>
          <p:cNvPr id="21" name="Rectangle 21"/>
          <p:cNvSpPr/>
          <p:nvPr/>
        </p:nvSpPr>
        <p:spPr>
          <a:xfrm>
            <a:off x="6229350" y="1295400"/>
            <a:ext cx="5391150" cy="47625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  <p:txBody>
          <a:bodyPr/>
          <a:p/>
        </p:txBody>
      </p:sp>
      <p:sp>
        <p:nvSpPr>
          <p:cNvPr id="22" name="Ellipse 22"/>
          <p:cNvSpPr/>
          <p:nvPr/>
        </p:nvSpPr>
        <p:spPr>
          <a:xfrm>
            <a:off x="6438900" y="1504950"/>
            <a:ext cx="533400" cy="533400"/>
          </a:xfrm>
          <a:prstGeom prst="ellipse">
            <a:avLst/>
          </a:prstGeom>
          <a:solidFill>
            <a:srgbClr val="C96133"/>
          </a:solidFill>
          <a:ln>
            <a:noFill/>
          </a:ln>
        </p:spPr>
        <p:txBody>
          <a:bodyPr/>
          <a:p/>
        </p:txBody>
      </p:sp>
      <p:sp>
        <p:nvSpPr>
          <p:cNvPr id="23" name="TextBox 23"/>
          <p:cNvSpPr txBox="1"/>
          <p:nvPr/>
        </p:nvSpPr>
        <p:spPr>
          <a:xfrm>
            <a:off x="6615061" y="1679258"/>
            <a:ext cx="181077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2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7123748" y="1544479"/>
            <a:ext cx="1066508" cy="3200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Live 建库</a:t>
            </a:r>
          </a:p>
        </p:txBody>
      </p:sp>
      <p:sp>
        <p:nvSpPr>
          <p:cNvPr id="25" name="Rectangle 25"/>
          <p:cNvSpPr/>
          <p:nvPr/>
        </p:nvSpPr>
        <p:spPr>
          <a:xfrm>
            <a:off x="7143750" y="1790700"/>
            <a:ext cx="1066800" cy="209550"/>
          </a:xfrm>
          <a:prstGeom prst="roundRect">
            <a:avLst>
              <a:gd name="adj" fmla="val 27273"/>
            </a:avLst>
          </a:prstGeom>
          <a:solidFill>
            <a:srgbClr val="F0EDE8"/>
          </a:solidFill>
          <a:ln>
            <a:noFill/>
          </a:ln>
        </p:spPr>
        <p:txBody>
          <a:bodyPr/>
          <a:p/>
        </p:txBody>
      </p:sp>
      <p:sp>
        <p:nvSpPr>
          <p:cNvPr id="26" name="TextBox 26"/>
          <p:cNvSpPr txBox="1"/>
          <p:nvPr/>
        </p:nvSpPr>
        <p:spPr>
          <a:xfrm>
            <a:off x="7448343" y="1845945"/>
            <a:ext cx="457614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00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10 分钟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6498908" y="2224564"/>
            <a:ext cx="1866590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3 条提示词现场演示：</a:t>
            </a:r>
          </a:p>
        </p:txBody>
      </p:sp>
      <p:sp>
        <p:nvSpPr>
          <p:cNvPr id="28" name="Rectangle 28"/>
          <p:cNvSpPr/>
          <p:nvPr/>
        </p:nvSpPr>
        <p:spPr>
          <a:xfrm>
            <a:off x="6515100" y="2457450"/>
            <a:ext cx="4762500" cy="266700"/>
          </a:xfrm>
          <a:prstGeom prst="roundRect">
            <a:avLst>
              <a:gd name="adj" fmla="val 21429"/>
            </a:avLst>
          </a:prstGeom>
          <a:solidFill>
            <a:srgbClr val="F0EDE8"/>
          </a:solidFill>
          <a:ln>
            <a:noFill/>
          </a:ln>
        </p:spPr>
        <p:txBody>
          <a:bodyPr/>
          <a:p/>
        </p:txBody>
      </p:sp>
      <p:sp>
        <p:nvSpPr>
          <p:cNvPr id="29" name="TextBox 29"/>
          <p:cNvSpPr txBox="1"/>
          <p:nvPr/>
        </p:nvSpPr>
        <p:spPr>
          <a:xfrm>
            <a:off x="6199346" y="2525078"/>
            <a:ext cx="5394007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初始化项目 + CLAUDE.md · 生成 raw_material/ 骨架 · 搜索 401K 第一条 wiki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6498908" y="2891314"/>
            <a:ext cx="2350746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顺手建 /wiki-extract Skill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6500812" y="3326606"/>
            <a:ext cx="2000250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3 条指令 → 知识库框架建好</a:t>
            </a:r>
          </a:p>
        </p:txBody>
      </p:sp>
      <p:sp>
        <p:nvSpPr>
          <p:cNvPr id="32" name="Rectangle 32"/>
          <p:cNvSpPr/>
          <p:nvPr/>
        </p:nvSpPr>
        <p:spPr>
          <a:xfrm>
            <a:off x="571500" y="3886200"/>
            <a:ext cx="5391150" cy="2438400"/>
          </a:xfrm>
          <a:prstGeom prst="roundRect">
            <a:avLst>
              <a:gd name="adj" fmla="val 5469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  <p:txBody>
          <a:bodyPr/>
          <a:p/>
        </p:txBody>
      </p:sp>
      <p:sp>
        <p:nvSpPr>
          <p:cNvPr id="33" name="Rectangle 33"/>
          <p:cNvSpPr/>
          <p:nvPr/>
        </p:nvSpPr>
        <p:spPr>
          <a:xfrm>
            <a:off x="571500" y="3886200"/>
            <a:ext cx="5391150" cy="47625"/>
          </a:xfrm>
          <a:prstGeom prst="roundRect">
            <a:avLst>
              <a:gd name="adj" fmla="val 50000"/>
            </a:avLst>
          </a:prstGeom>
          <a:solidFill>
            <a:srgbClr val="3D7DE4"/>
          </a:solidFill>
          <a:ln>
            <a:noFill/>
          </a:ln>
        </p:spPr>
        <p:txBody>
          <a:bodyPr/>
          <a:p/>
        </p:txBody>
      </p:sp>
      <p:sp>
        <p:nvSpPr>
          <p:cNvPr id="34" name="Ellipse 34"/>
          <p:cNvSpPr/>
          <p:nvPr/>
        </p:nvSpPr>
        <p:spPr>
          <a:xfrm>
            <a:off x="781050" y="4095750"/>
            <a:ext cx="533400" cy="533400"/>
          </a:xfrm>
          <a:prstGeom prst="ellipse">
            <a:avLst/>
          </a:prstGeom>
          <a:solidFill>
            <a:srgbClr val="3D7DE4"/>
          </a:solidFill>
          <a:ln>
            <a:noFill/>
          </a:ln>
        </p:spPr>
        <p:txBody>
          <a:bodyPr/>
          <a:p/>
        </p:txBody>
      </p:sp>
      <p:sp>
        <p:nvSpPr>
          <p:cNvPr id="35" name="TextBox 35"/>
          <p:cNvSpPr txBox="1"/>
          <p:nvPr/>
        </p:nvSpPr>
        <p:spPr>
          <a:xfrm>
            <a:off x="957211" y="4270058"/>
            <a:ext cx="181077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3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465898" y="4135279"/>
            <a:ext cx="1247656" cy="3200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下载完整版</a:t>
            </a:r>
          </a:p>
        </p:txBody>
      </p:sp>
      <p:sp>
        <p:nvSpPr>
          <p:cNvPr id="37" name="Rectangle 37"/>
          <p:cNvSpPr/>
          <p:nvPr/>
        </p:nvSpPr>
        <p:spPr>
          <a:xfrm>
            <a:off x="1485900" y="4381500"/>
            <a:ext cx="1066800" cy="209550"/>
          </a:xfrm>
          <a:prstGeom prst="roundRect">
            <a:avLst>
              <a:gd name="adj" fmla="val 27273"/>
            </a:avLst>
          </a:prstGeom>
          <a:solidFill>
            <a:srgbClr val="EDF2FC"/>
          </a:solidFill>
          <a:ln>
            <a:noFill/>
          </a:ln>
        </p:spPr>
        <p:txBody>
          <a:bodyPr/>
          <a:p/>
        </p:txBody>
      </p:sp>
      <p:sp>
        <p:nvSpPr>
          <p:cNvPr id="38" name="TextBox 38"/>
          <p:cNvSpPr txBox="1"/>
          <p:nvPr/>
        </p:nvSpPr>
        <p:spPr>
          <a:xfrm>
            <a:off x="1811195" y="4436745"/>
            <a:ext cx="416209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00" b="1" dirty="0">
                <a:solidFill>
                  <a:srgbClr val="3D7DE4"/>
                </a:solidFill>
                <a:latin typeface="Arial"/>
                <a:ea typeface="Microsoft YaHei"/>
                <a:cs typeface="Arial"/>
              </a:rPr>
              <a:t>5 分钟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841058" y="4796314"/>
            <a:ext cx="2341435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  <a:hlinkClick r:id="rId3"/>
              </a:rPr>
              <a:t>下载我准备好的 llm-wiki 包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841058" y="5063014"/>
            <a:ext cx="2211086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用 Obsidian 打开看完整版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842962" y="5917406"/>
            <a:ext cx="2222063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Drive 下载包 · Obsidian 打开</a:t>
            </a:r>
          </a:p>
        </p:txBody>
      </p:sp>
      <p:sp>
        <p:nvSpPr>
          <p:cNvPr id="42" name="Rectangle 42"/>
          <p:cNvSpPr/>
          <p:nvPr/>
        </p:nvSpPr>
        <p:spPr>
          <a:xfrm>
            <a:off x="6229350" y="3886200"/>
            <a:ext cx="5391150" cy="2438400"/>
          </a:xfrm>
          <a:prstGeom prst="roundRect">
            <a:avLst>
              <a:gd name="adj" fmla="val 5469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  <p:txBody>
          <a:bodyPr/>
          <a:p/>
        </p:txBody>
      </p:sp>
      <p:sp>
        <p:nvSpPr>
          <p:cNvPr id="43" name="Rectangle 43"/>
          <p:cNvSpPr/>
          <p:nvPr/>
        </p:nvSpPr>
        <p:spPr>
          <a:xfrm>
            <a:off x="6229350" y="3886200"/>
            <a:ext cx="5391150" cy="47625"/>
          </a:xfrm>
          <a:prstGeom prst="roundRect">
            <a:avLst>
              <a:gd name="adj" fmla="val 50000"/>
            </a:avLst>
          </a:prstGeom>
          <a:solidFill>
            <a:srgbClr val="3D7DE4"/>
          </a:solidFill>
          <a:ln>
            <a:noFill/>
          </a:ln>
        </p:spPr>
        <p:txBody>
          <a:bodyPr/>
          <a:p/>
        </p:txBody>
      </p:sp>
      <p:sp>
        <p:nvSpPr>
          <p:cNvPr id="44" name="Ellipse 44"/>
          <p:cNvSpPr/>
          <p:nvPr/>
        </p:nvSpPr>
        <p:spPr>
          <a:xfrm>
            <a:off x="6438900" y="4095750"/>
            <a:ext cx="533400" cy="533400"/>
          </a:xfrm>
          <a:prstGeom prst="ellipse">
            <a:avLst/>
          </a:prstGeom>
          <a:solidFill>
            <a:srgbClr val="3D7DE4"/>
          </a:solidFill>
          <a:ln>
            <a:noFill/>
          </a:ln>
        </p:spPr>
        <p:txBody>
          <a:bodyPr/>
          <a:p/>
        </p:txBody>
      </p:sp>
      <p:sp>
        <p:nvSpPr>
          <p:cNvPr id="45" name="TextBox 45"/>
          <p:cNvSpPr txBox="1"/>
          <p:nvPr/>
        </p:nvSpPr>
        <p:spPr>
          <a:xfrm>
            <a:off x="6615061" y="4270058"/>
            <a:ext cx="181077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4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7123748" y="4135279"/>
            <a:ext cx="1827328" cy="3200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Obsidian 可视化</a:t>
            </a:r>
          </a:p>
        </p:txBody>
      </p:sp>
      <p:sp>
        <p:nvSpPr>
          <p:cNvPr id="47" name="Rectangle 47"/>
          <p:cNvSpPr/>
          <p:nvPr/>
        </p:nvSpPr>
        <p:spPr>
          <a:xfrm>
            <a:off x="7143750" y="4381500"/>
            <a:ext cx="1066800" cy="209550"/>
          </a:xfrm>
          <a:prstGeom prst="roundRect">
            <a:avLst>
              <a:gd name="adj" fmla="val 27273"/>
            </a:avLst>
          </a:prstGeom>
          <a:solidFill>
            <a:srgbClr val="EDF2FC"/>
          </a:solidFill>
          <a:ln>
            <a:noFill/>
          </a:ln>
        </p:spPr>
        <p:txBody>
          <a:bodyPr/>
          <a:p/>
        </p:txBody>
      </p:sp>
      <p:sp>
        <p:nvSpPr>
          <p:cNvPr id="48" name="TextBox 48"/>
          <p:cNvSpPr txBox="1"/>
          <p:nvPr/>
        </p:nvSpPr>
        <p:spPr>
          <a:xfrm>
            <a:off x="7469045" y="4436745"/>
            <a:ext cx="416209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00" b="1" dirty="0">
                <a:solidFill>
                  <a:srgbClr val="3D7DE4"/>
                </a:solidFill>
                <a:latin typeface="Arial"/>
                <a:ea typeface="Microsoft YaHei"/>
                <a:cs typeface="Arial"/>
              </a:rPr>
              <a:t>5 分钟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6498908" y="4796314"/>
            <a:ext cx="2248329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Obsidian Graph View 打开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6498908" y="5063014"/>
            <a:ext cx="2937319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401K / RSU / ISO / 529 节点关联图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6500812" y="5917406"/>
            <a:ext cx="1507331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知识库结构一目了然</a:t>
            </a:r>
          </a:p>
        </p:txBody>
      </p:sp>
      <p:sp>
        <p:nvSpPr>
          <p:cNvPr id="52" name="Line 52"/>
          <p:cNvSpPr/>
          <p:nvPr/>
        </p:nvSpPr>
        <p:spPr>
          <a:xfrm>
            <a:off x="571500" y="659130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  <p:txBody>
          <a:bodyPr/>
          <a:p/>
        </p:txBody>
      </p:sp>
      <p:sp>
        <p:nvSpPr>
          <p:cNvPr id="53" name="TextBox 53"/>
          <p:cNvSpPr txBox="1"/>
          <p:nvPr/>
        </p:nvSpPr>
        <p:spPr>
          <a:xfrm>
            <a:off x="5264825" y="6657499"/>
            <a:ext cx="166235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从零上手 Claude · 第二节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8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47625"/>
          </a:xfrm>
          <a:prstGeom prst="rect">
            <a:avLst/>
          </a:prstGeom>
          <a:solidFill>
            <a:srgbClr val="3D7DE4"/>
          </a:solidFill>
          <a:ln>
            <a:noFill/>
          </a:ln>
        </p:spPr>
      </p:sp>
      <p:sp>
        <p:nvSpPr>
          <p:cNvPr id="4" name="Rectangle 4"/>
          <p:cNvSpPr/>
          <p:nvPr/>
        </p:nvSpPr>
        <p:spPr>
          <a:xfrm>
            <a:off x="0" y="47625"/>
            <a:ext cx="12192000" cy="1104900"/>
          </a:xfrm>
          <a:prstGeom prst="rect">
            <a:avLst/>
          </a:prstGeom>
          <a:solidFill>
            <a:srgbClr val="EDF2FC"/>
          </a:solidFill>
          <a:ln>
            <a:noFill/>
          </a:ln>
        </p:spPr>
      </p:sp>
      <p:sp>
        <p:nvSpPr>
          <p:cNvPr id="5" name="Freeform 5"/>
          <p:cNvSpPr/>
          <p:nvPr/>
        </p:nvSpPr>
        <p:spPr>
          <a:xfrm>
            <a:off x="714373" y="336948"/>
            <a:ext cx="357201" cy="431003"/>
          </a:xfrm>
          <a:custGeom>
            <a:avLst/>
            <a:gdLst/>
            <a:ahLst/>
            <a:cxnLst/>
            <a:rect l="l" t="t" r="r" b="b"/>
            <a:pathLst>
              <a:path w="357201" h="431003">
                <a:moveTo>
                  <a:pt x="2" y="25002"/>
                </a:moveTo>
                <a:lnTo>
                  <a:pt x="2" y="406002"/>
                </a:lnTo>
                <a:cubicBezTo>
                  <a:pt x="0" y="414629"/>
                  <a:pt x="4664" y="422583"/>
                  <a:pt x="12195" y="426793"/>
                </a:cubicBezTo>
                <a:cubicBezTo>
                  <a:pt x="19726" y="431003"/>
                  <a:pt x="28944" y="430811"/>
                  <a:pt x="36293" y="426290"/>
                </a:cubicBezTo>
                <a:lnTo>
                  <a:pt x="345855" y="235790"/>
                </a:lnTo>
                <a:cubicBezTo>
                  <a:pt x="352905" y="231458"/>
                  <a:pt x="357201" y="223776"/>
                  <a:pt x="357201" y="215502"/>
                </a:cubicBezTo>
                <a:cubicBezTo>
                  <a:pt x="357201" y="207227"/>
                  <a:pt x="352905" y="199546"/>
                  <a:pt x="345855" y="195213"/>
                </a:cubicBezTo>
                <a:lnTo>
                  <a:pt x="36293" y="4713"/>
                </a:lnTo>
                <a:cubicBezTo>
                  <a:pt x="28944" y="193"/>
                  <a:pt x="19726" y="0"/>
                  <a:pt x="12195" y="4210"/>
                </a:cubicBezTo>
                <a:cubicBezTo>
                  <a:pt x="4664" y="8420"/>
                  <a:pt x="0" y="16374"/>
                  <a:pt x="2" y="25002"/>
                </a:cubicBezTo>
                <a:close/>
              </a:path>
            </a:pathLst>
          </a:custGeom>
          <a:solidFill>
            <a:srgbClr val="3D7DE4"/>
          </a:solidFill>
          <a:ln>
            <a:noFill/>
          </a:ln>
        </p:spPr>
      </p:sp>
      <p:sp>
        <p:nvSpPr>
          <p:cNvPr id="6" name="TextBox 6"/>
          <p:cNvSpPr txBox="1"/>
          <p:nvPr/>
        </p:nvSpPr>
        <p:spPr>
          <a:xfrm>
            <a:off x="1297305" y="282892"/>
            <a:ext cx="4879991" cy="579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8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演示入口 2 — 用武器赚钱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314450" y="771525"/>
            <a:ext cx="5657374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Skills 驱动客户服务 → ppt-master 出 PPT（约 35 分钟）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9317112" y="321945"/>
            <a:ext cx="2162418" cy="7924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3900" b="1" dirty="0">
                <a:solidFill>
                  <a:srgbClr val="3D7DE4">
                    <a:alphaMod val="7000"/>
                  </a:srgbClr>
                </a:solidFill>
                <a:latin typeface="Arial"/>
                <a:ea typeface="Microsoft YaHei"/>
                <a:cs typeface="Arial"/>
              </a:rPr>
              <a:t>DEMO 2</a:t>
            </a:r>
          </a:p>
        </p:txBody>
      </p:sp>
      <p:sp>
        <p:nvSpPr>
          <p:cNvPr id="9" name="Line 9"/>
          <p:cNvSpPr/>
          <p:nvPr/>
        </p:nvSpPr>
        <p:spPr>
          <a:xfrm>
            <a:off x="0" y="1152525"/>
            <a:ext cx="12192000" cy="9525"/>
          </a:xfrm>
          <a:custGeom>
            <a:avLst/>
            <a:gdLst/>
            <a:ahLst/>
            <a:cxnLst/>
            <a:rect l="l" t="t" r="r" b="b"/>
            <a:pathLst>
              <a:path w="12192000" h="9525">
                <a:moveTo>
                  <a:pt x="0" y="0"/>
                </a:moveTo>
                <a:lnTo>
                  <a:pt x="12192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10" name="Rectangle 10"/>
          <p:cNvSpPr/>
          <p:nvPr/>
        </p:nvSpPr>
        <p:spPr>
          <a:xfrm>
            <a:off x="571500" y="1295400"/>
            <a:ext cx="5391150" cy="2438400"/>
          </a:xfrm>
          <a:prstGeom prst="roundRect">
            <a:avLst>
              <a:gd name="adj" fmla="val 5469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</p:sp>
      <p:sp>
        <p:nvSpPr>
          <p:cNvPr id="11" name="Rectangle 11"/>
          <p:cNvSpPr/>
          <p:nvPr/>
        </p:nvSpPr>
        <p:spPr>
          <a:xfrm>
            <a:off x="571500" y="1295400"/>
            <a:ext cx="5391150" cy="47625"/>
          </a:xfrm>
          <a:prstGeom prst="roundRect">
            <a:avLst>
              <a:gd name="adj" fmla="val 50000"/>
            </a:avLst>
          </a:prstGeom>
          <a:solidFill>
            <a:srgbClr val="3D7DE4"/>
          </a:solidFill>
          <a:ln>
            <a:noFill/>
          </a:ln>
        </p:spPr>
      </p:sp>
      <p:sp>
        <p:nvSpPr>
          <p:cNvPr id="12" name="Ellipse 12"/>
          <p:cNvSpPr/>
          <p:nvPr/>
        </p:nvSpPr>
        <p:spPr>
          <a:xfrm>
            <a:off x="781050" y="1504950"/>
            <a:ext cx="533400" cy="533400"/>
          </a:xfrm>
          <a:prstGeom prst="ellipse">
            <a:avLst/>
          </a:prstGeom>
          <a:solidFill>
            <a:srgbClr val="3D7DE4"/>
          </a:solidFill>
          <a:ln>
            <a:noFill/>
          </a:ln>
        </p:spPr>
      </p:sp>
      <p:sp>
        <p:nvSpPr>
          <p:cNvPr id="13" name="TextBox 13"/>
          <p:cNvSpPr txBox="1"/>
          <p:nvPr/>
        </p:nvSpPr>
        <p:spPr>
          <a:xfrm>
            <a:off x="957211" y="1679258"/>
            <a:ext cx="181077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5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465898" y="1544479"/>
            <a:ext cx="1452957" cy="3200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装社区 Skills</a:t>
            </a:r>
          </a:p>
        </p:txBody>
      </p:sp>
      <p:sp>
        <p:nvSpPr>
          <p:cNvPr id="15" name="Rectangle 15"/>
          <p:cNvSpPr/>
          <p:nvPr/>
        </p:nvSpPr>
        <p:spPr>
          <a:xfrm>
            <a:off x="1485900" y="1790700"/>
            <a:ext cx="1066800" cy="209550"/>
          </a:xfrm>
          <a:prstGeom prst="roundRect">
            <a:avLst>
              <a:gd name="adj" fmla="val 27273"/>
            </a:avLst>
          </a:prstGeom>
          <a:solidFill>
            <a:srgbClr val="EDF2FC"/>
          </a:solidFill>
          <a:ln>
            <a:noFill/>
          </a:ln>
        </p:spPr>
      </p:sp>
      <p:sp>
        <p:nvSpPr>
          <p:cNvPr id="16" name="TextBox 16"/>
          <p:cNvSpPr txBox="1"/>
          <p:nvPr/>
        </p:nvSpPr>
        <p:spPr>
          <a:xfrm>
            <a:off x="1811195" y="1845945"/>
            <a:ext cx="416209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00" b="1" dirty="0">
                <a:solidFill>
                  <a:srgbClr val="3D7DE4"/>
                </a:solidFill>
                <a:latin typeface="Arial"/>
                <a:ea typeface="Microsoft YaHei"/>
                <a:cs typeface="Arial"/>
              </a:rPr>
              <a:t>5 分钟</a:t>
            </a:r>
          </a:p>
        </p:txBody>
      </p:sp>
      <p:sp>
        <p:nvSpPr>
          <p:cNvPr id="17" name="Rectangle 17"/>
          <p:cNvSpPr/>
          <p:nvPr/>
        </p:nvSpPr>
        <p:spPr>
          <a:xfrm>
            <a:off x="857250" y="2133600"/>
            <a:ext cx="4667250" cy="266700"/>
          </a:xfrm>
          <a:prstGeom prst="roundRect">
            <a:avLst>
              <a:gd name="adj" fmla="val 21429"/>
            </a:avLst>
          </a:prstGeom>
          <a:solidFill>
            <a:srgbClr val="EDF2FC"/>
          </a:solidFill>
          <a:ln>
            <a:noFill/>
          </a:ln>
        </p:spPr>
      </p:sp>
      <p:sp>
        <p:nvSpPr>
          <p:cNvPr id="18" name="TextBox 18"/>
          <p:cNvSpPr txBox="1"/>
          <p:nvPr/>
        </p:nvSpPr>
        <p:spPr>
          <a:xfrm>
            <a:off x="1747385" y="2209324"/>
            <a:ext cx="2886980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3D7DE4"/>
                </a:solidFill>
                <a:latin typeface="Consolas"/>
                <a:ea typeface="Microsoft YaHei"/>
                <a:cs typeface="Consolas"/>
              </a:rPr>
              <a:t>/plugin install superpowers@superpowers</a:t>
            </a:r>
          </a:p>
        </p:txBody>
      </p:sp>
      <p:sp>
        <p:nvSpPr>
          <p:cNvPr id="19" name="Rectangle 19"/>
          <p:cNvSpPr/>
          <p:nvPr/>
        </p:nvSpPr>
        <p:spPr>
          <a:xfrm>
            <a:off x="857250" y="2457450"/>
            <a:ext cx="4667250" cy="266700"/>
          </a:xfrm>
          <a:prstGeom prst="roundRect">
            <a:avLst>
              <a:gd name="adj" fmla="val 21429"/>
            </a:avLst>
          </a:prstGeom>
          <a:solidFill>
            <a:srgbClr val="EDF2FC"/>
          </a:solidFill>
          <a:ln>
            <a:noFill/>
          </a:ln>
        </p:spPr>
      </p:sp>
      <p:sp>
        <p:nvSpPr>
          <p:cNvPr id="20" name="TextBox 20"/>
          <p:cNvSpPr txBox="1"/>
          <p:nvPr/>
        </p:nvSpPr>
        <p:spPr>
          <a:xfrm>
            <a:off x="1825704" y="2533174"/>
            <a:ext cx="273034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3D7DE4"/>
                </a:solidFill>
                <a:latin typeface="Consolas"/>
                <a:ea typeface="Microsoft YaHei"/>
                <a:cs typeface="Consolas"/>
              </a:rPr>
              <a:t>/plugin install ppt-master@ppt-master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842962" y="3307556"/>
            <a:ext cx="1507331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装完即用，无需配置</a:t>
            </a:r>
          </a:p>
        </p:txBody>
      </p:sp>
      <p:sp>
        <p:nvSpPr>
          <p:cNvPr id="22" name="Rectangle 22"/>
          <p:cNvSpPr/>
          <p:nvPr/>
        </p:nvSpPr>
        <p:spPr>
          <a:xfrm>
            <a:off x="6229350" y="1295400"/>
            <a:ext cx="5391150" cy="2438400"/>
          </a:xfrm>
          <a:prstGeom prst="roundRect">
            <a:avLst>
              <a:gd name="adj" fmla="val 5469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</p:sp>
      <p:sp>
        <p:nvSpPr>
          <p:cNvPr id="23" name="Rectangle 23"/>
          <p:cNvSpPr/>
          <p:nvPr/>
        </p:nvSpPr>
        <p:spPr>
          <a:xfrm>
            <a:off x="6229350" y="1295400"/>
            <a:ext cx="5391150" cy="47625"/>
          </a:xfrm>
          <a:prstGeom prst="roundRect">
            <a:avLst>
              <a:gd name="adj" fmla="val 50000"/>
            </a:avLst>
          </a:prstGeom>
          <a:solidFill>
            <a:srgbClr val="3D7DE4"/>
          </a:solidFill>
          <a:ln>
            <a:noFill/>
          </a:ln>
        </p:spPr>
      </p:sp>
      <p:sp>
        <p:nvSpPr>
          <p:cNvPr id="24" name="Ellipse 24"/>
          <p:cNvSpPr/>
          <p:nvPr/>
        </p:nvSpPr>
        <p:spPr>
          <a:xfrm>
            <a:off x="6438900" y="1504950"/>
            <a:ext cx="533400" cy="533400"/>
          </a:xfrm>
          <a:prstGeom prst="ellipse">
            <a:avLst/>
          </a:prstGeom>
          <a:solidFill>
            <a:srgbClr val="3D7DE4"/>
          </a:solidFill>
          <a:ln>
            <a:noFill/>
          </a:ln>
        </p:spPr>
      </p:sp>
      <p:sp>
        <p:nvSpPr>
          <p:cNvPr id="25" name="TextBox 25"/>
          <p:cNvSpPr txBox="1"/>
          <p:nvPr/>
        </p:nvSpPr>
        <p:spPr>
          <a:xfrm>
            <a:off x="6615061" y="1679258"/>
            <a:ext cx="181077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6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7123748" y="1544479"/>
            <a:ext cx="2153394" cy="3200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Brainstorm 王先生</a:t>
            </a:r>
          </a:p>
        </p:txBody>
      </p:sp>
      <p:sp>
        <p:nvSpPr>
          <p:cNvPr id="27" name="Rectangle 27"/>
          <p:cNvSpPr/>
          <p:nvPr/>
        </p:nvSpPr>
        <p:spPr>
          <a:xfrm>
            <a:off x="7143750" y="1790700"/>
            <a:ext cx="1066800" cy="209550"/>
          </a:xfrm>
          <a:prstGeom prst="roundRect">
            <a:avLst>
              <a:gd name="adj" fmla="val 27273"/>
            </a:avLst>
          </a:prstGeom>
          <a:solidFill>
            <a:srgbClr val="EDF2FC"/>
          </a:solidFill>
          <a:ln>
            <a:noFill/>
          </a:ln>
        </p:spPr>
      </p:sp>
      <p:sp>
        <p:nvSpPr>
          <p:cNvPr id="28" name="TextBox 28"/>
          <p:cNvSpPr txBox="1"/>
          <p:nvPr/>
        </p:nvSpPr>
        <p:spPr>
          <a:xfrm>
            <a:off x="7448343" y="1845945"/>
            <a:ext cx="457614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00" b="1" dirty="0">
                <a:solidFill>
                  <a:srgbClr val="3D7DE4"/>
                </a:solidFill>
                <a:latin typeface="Arial"/>
                <a:ea typeface="Microsoft YaHei"/>
                <a:cs typeface="Arial"/>
              </a:rPr>
              <a:t>10 分钟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6498908" y="2224564"/>
            <a:ext cx="2816281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王先生，42 岁，RSU + 401K + 529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6498908" y="2500789"/>
            <a:ext cx="3114223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/brainstorming → 生成客户问题模板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6498908" y="2777014"/>
            <a:ext cx="2397300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现场 Review → 加入领域判断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6498908" y="3053239"/>
            <a:ext cx="2341435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建 /wealth-client-qa Skill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6500812" y="3326606"/>
            <a:ext cx="2164556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你改了模板，它就是你的系统</a:t>
            </a:r>
          </a:p>
        </p:txBody>
      </p:sp>
      <p:sp>
        <p:nvSpPr>
          <p:cNvPr id="34" name="Rectangle 34"/>
          <p:cNvSpPr/>
          <p:nvPr/>
        </p:nvSpPr>
        <p:spPr>
          <a:xfrm>
            <a:off x="571500" y="3886200"/>
            <a:ext cx="5391150" cy="2438400"/>
          </a:xfrm>
          <a:prstGeom prst="roundRect">
            <a:avLst>
              <a:gd name="adj" fmla="val 5469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35" name="Rectangle 35"/>
          <p:cNvSpPr/>
          <p:nvPr/>
        </p:nvSpPr>
        <p:spPr>
          <a:xfrm>
            <a:off x="571500" y="3886200"/>
            <a:ext cx="5391150" cy="47625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36" name="Ellipse 36"/>
          <p:cNvSpPr/>
          <p:nvPr/>
        </p:nvSpPr>
        <p:spPr>
          <a:xfrm>
            <a:off x="781050" y="4095750"/>
            <a:ext cx="533400" cy="533400"/>
          </a:xfrm>
          <a:prstGeom prst="ellipse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37" name="TextBox 37"/>
          <p:cNvSpPr txBox="1"/>
          <p:nvPr/>
        </p:nvSpPr>
        <p:spPr>
          <a:xfrm>
            <a:off x="957211" y="4270058"/>
            <a:ext cx="181077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7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465898" y="4135279"/>
            <a:ext cx="1489186" cy="3200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新客户李女士</a:t>
            </a:r>
          </a:p>
        </p:txBody>
      </p:sp>
      <p:sp>
        <p:nvSpPr>
          <p:cNvPr id="39" name="Rectangle 39"/>
          <p:cNvSpPr/>
          <p:nvPr/>
        </p:nvSpPr>
        <p:spPr>
          <a:xfrm>
            <a:off x="1485900" y="4381500"/>
            <a:ext cx="1066800" cy="209550"/>
          </a:xfrm>
          <a:prstGeom prst="roundRect">
            <a:avLst>
              <a:gd name="adj" fmla="val 27273"/>
            </a:avLst>
          </a:prstGeom>
          <a:solidFill>
            <a:srgbClr val="FAFAF8"/>
          </a:solidFill>
          <a:ln>
            <a:noFill/>
          </a:ln>
        </p:spPr>
      </p:sp>
      <p:sp>
        <p:nvSpPr>
          <p:cNvPr id="40" name="TextBox 40"/>
          <p:cNvSpPr txBox="1"/>
          <p:nvPr/>
        </p:nvSpPr>
        <p:spPr>
          <a:xfrm>
            <a:off x="1790493" y="4436745"/>
            <a:ext cx="457614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00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10 分钟</a:t>
            </a:r>
          </a:p>
        </p:txBody>
      </p:sp>
      <p:sp>
        <p:nvSpPr>
          <p:cNvPr id="41" name="Rectangle 41"/>
          <p:cNvSpPr/>
          <p:nvPr/>
        </p:nvSpPr>
        <p:spPr>
          <a:xfrm>
            <a:off x="857250" y="4667250"/>
            <a:ext cx="4667250" cy="266700"/>
          </a:xfrm>
          <a:prstGeom prst="roundRect">
            <a:avLst>
              <a:gd name="adj" fmla="val 21429"/>
            </a:avLst>
          </a:prstGeom>
          <a:solidFill>
            <a:srgbClr val="FAFAF8"/>
          </a:solidFill>
          <a:ln>
            <a:noFill/>
          </a:ln>
        </p:spPr>
      </p:sp>
      <p:sp>
        <p:nvSpPr>
          <p:cNvPr id="42" name="TextBox 42"/>
          <p:cNvSpPr txBox="1"/>
          <p:nvPr/>
        </p:nvSpPr>
        <p:spPr>
          <a:xfrm>
            <a:off x="2456783" y="4734878"/>
            <a:ext cx="146818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/wealth-client-qa 1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841058" y="5043964"/>
            <a:ext cx="2453164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3 轮 7 问，自动识别核心议题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841058" y="5310664"/>
            <a:ext cx="2211086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output/李女士/ 自动生成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842962" y="5917406"/>
            <a:ext cx="2115264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客户数据只在本地，不进 Git</a:t>
            </a:r>
          </a:p>
        </p:txBody>
      </p:sp>
      <p:sp>
        <p:nvSpPr>
          <p:cNvPr id="46" name="Rectangle 46"/>
          <p:cNvSpPr/>
          <p:nvPr/>
        </p:nvSpPr>
        <p:spPr>
          <a:xfrm>
            <a:off x="6229350" y="3886200"/>
            <a:ext cx="5391150" cy="2438400"/>
          </a:xfrm>
          <a:prstGeom prst="roundRect">
            <a:avLst>
              <a:gd name="adj" fmla="val 5469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47" name="Rectangle 47"/>
          <p:cNvSpPr/>
          <p:nvPr/>
        </p:nvSpPr>
        <p:spPr>
          <a:xfrm>
            <a:off x="6229350" y="3886200"/>
            <a:ext cx="5391150" cy="47625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48" name="Ellipse 48"/>
          <p:cNvSpPr/>
          <p:nvPr/>
        </p:nvSpPr>
        <p:spPr>
          <a:xfrm>
            <a:off x="6438900" y="4095750"/>
            <a:ext cx="533400" cy="533400"/>
          </a:xfrm>
          <a:prstGeom prst="ellipse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49" name="TextBox 49"/>
          <p:cNvSpPr txBox="1"/>
          <p:nvPr/>
        </p:nvSpPr>
        <p:spPr>
          <a:xfrm>
            <a:off x="6615061" y="4270058"/>
            <a:ext cx="181077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8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7123748" y="4135279"/>
            <a:ext cx="2201700" cy="3200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ppt-master 出 PPT</a:t>
            </a:r>
          </a:p>
        </p:txBody>
      </p:sp>
      <p:sp>
        <p:nvSpPr>
          <p:cNvPr id="51" name="Rectangle 51"/>
          <p:cNvSpPr/>
          <p:nvPr/>
        </p:nvSpPr>
        <p:spPr>
          <a:xfrm>
            <a:off x="7143750" y="4381500"/>
            <a:ext cx="1066800" cy="209550"/>
          </a:xfrm>
          <a:prstGeom prst="roundRect">
            <a:avLst>
              <a:gd name="adj" fmla="val 27273"/>
            </a:avLst>
          </a:prstGeom>
          <a:solidFill>
            <a:srgbClr val="FAFAF8"/>
          </a:solidFill>
          <a:ln>
            <a:noFill/>
          </a:ln>
        </p:spPr>
      </p:sp>
      <p:sp>
        <p:nvSpPr>
          <p:cNvPr id="52" name="TextBox 52"/>
          <p:cNvSpPr txBox="1"/>
          <p:nvPr/>
        </p:nvSpPr>
        <p:spPr>
          <a:xfrm>
            <a:off x="7448343" y="4436745"/>
            <a:ext cx="457614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00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10 分钟</a:t>
            </a:r>
          </a:p>
        </p:txBody>
      </p:sp>
      <p:sp>
        <p:nvSpPr>
          <p:cNvPr id="53" name="Rectangle 53"/>
          <p:cNvSpPr/>
          <p:nvPr/>
        </p:nvSpPr>
        <p:spPr>
          <a:xfrm>
            <a:off x="6515100" y="4667250"/>
            <a:ext cx="4667250" cy="266700"/>
          </a:xfrm>
          <a:prstGeom prst="roundRect">
            <a:avLst>
              <a:gd name="adj" fmla="val 21429"/>
            </a:avLst>
          </a:prstGeom>
          <a:solidFill>
            <a:srgbClr val="FAFAF8"/>
          </a:solidFill>
          <a:ln>
            <a:noFill/>
          </a:ln>
        </p:spPr>
      </p:sp>
      <p:sp>
        <p:nvSpPr>
          <p:cNvPr id="54" name="TextBox 54"/>
          <p:cNvSpPr txBox="1"/>
          <p:nvPr/>
        </p:nvSpPr>
        <p:spPr>
          <a:xfrm>
            <a:off x="8356163" y="4734878"/>
            <a:ext cx="98512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/ppt-master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6498908" y="5043964"/>
            <a:ext cx="3160776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读取 output/李女士/ → 生成专属 PPT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6498908" y="5310664"/>
            <a:ext cx="1764173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SVG → PPTX 一键导出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6500812" y="5917406"/>
            <a:ext cx="2189202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知识库 → 客户材料，全程自动</a:t>
            </a:r>
          </a:p>
        </p:txBody>
      </p:sp>
      <p:sp>
        <p:nvSpPr>
          <p:cNvPr id="58" name="Line 58"/>
          <p:cNvSpPr/>
          <p:nvPr/>
        </p:nvSpPr>
        <p:spPr>
          <a:xfrm>
            <a:off x="571500" y="659130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59" name="TextBox 59"/>
          <p:cNvSpPr txBox="1"/>
          <p:nvPr/>
        </p:nvSpPr>
        <p:spPr>
          <a:xfrm>
            <a:off x="5264825" y="6657499"/>
            <a:ext cx="166235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从零上手 Claude · 第二节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8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47625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4" name="Rectangle 4"/>
          <p:cNvSpPr/>
          <p:nvPr/>
        </p:nvSpPr>
        <p:spPr>
          <a:xfrm>
            <a:off x="571500" y="342900"/>
            <a:ext cx="47625" cy="41910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746760" y="394335"/>
            <a:ext cx="1724787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三条路线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66762" y="792956"/>
            <a:ext cx="2189202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演示复盘 · 你是哪条路上的人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384468" y="507682"/>
            <a:ext cx="256987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650" b="1" dirty="0">
                <a:solidFill>
                  <a:srgbClr val="C96133">
                    <a:alphaMod val="20000"/>
                  </a:srgbClr>
                </a:solidFill>
                <a:latin typeface="Arial"/>
                <a:ea typeface="Microsoft YaHei"/>
                <a:cs typeface="Arial"/>
              </a:rPr>
              <a:t>16</a:t>
            </a:r>
          </a:p>
        </p:txBody>
      </p:sp>
      <p:sp>
        <p:nvSpPr>
          <p:cNvPr id="8" name="Line 8"/>
          <p:cNvSpPr/>
          <p:nvPr/>
        </p:nvSpPr>
        <p:spPr>
          <a:xfrm>
            <a:off x="571500" y="108585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9" name="Rectangle 9"/>
          <p:cNvSpPr/>
          <p:nvPr/>
        </p:nvSpPr>
        <p:spPr>
          <a:xfrm>
            <a:off x="571500" y="1162050"/>
            <a:ext cx="11049000" cy="5143500"/>
          </a:xfrm>
          <a:prstGeom prst="roundRect">
            <a:avLst>
              <a:gd name="adj" fmla="val 2222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</p:sp>
      <p:sp>
        <p:nvSpPr>
          <p:cNvPr id="10" name="Rectangle 10"/>
          <p:cNvSpPr/>
          <p:nvPr/>
        </p:nvSpPr>
        <p:spPr>
          <a:xfrm>
            <a:off x="571500" y="1162050"/>
            <a:ext cx="11049000" cy="533400"/>
          </a:xfrm>
          <a:prstGeom prst="roundRect">
            <a:avLst>
              <a:gd name="adj" fmla="val 21429"/>
            </a:avLst>
          </a:prstGeom>
          <a:solidFill>
            <a:srgbClr val="1E1E1E"/>
          </a:solidFill>
          <a:ln>
            <a:noFill/>
          </a:ln>
        </p:spPr>
      </p:sp>
      <p:sp>
        <p:nvSpPr>
          <p:cNvPr id="11" name="Rectangle 11"/>
          <p:cNvSpPr/>
          <p:nvPr/>
        </p:nvSpPr>
        <p:spPr>
          <a:xfrm>
            <a:off x="571500" y="1428750"/>
            <a:ext cx="11049000" cy="266700"/>
          </a:xfrm>
          <a:prstGeom prst="rect">
            <a:avLst/>
          </a:prstGeom>
          <a:solidFill>
            <a:srgbClr val="1E1E1E"/>
          </a:solidFill>
          <a:ln>
            <a:noFill/>
          </a:ln>
        </p:spPr>
      </p:sp>
      <p:sp>
        <p:nvSpPr>
          <p:cNvPr id="12" name="Line 12"/>
          <p:cNvSpPr/>
          <p:nvPr/>
        </p:nvSpPr>
        <p:spPr>
          <a:xfrm>
            <a:off x="2095500" y="1162050"/>
            <a:ext cx="9525" cy="533400"/>
          </a:xfrm>
          <a:custGeom>
            <a:avLst/>
            <a:gdLst/>
            <a:ahLst/>
            <a:cxnLst/>
            <a:rect l="l" t="t" r="r" b="b"/>
            <a:pathLst>
              <a:path w="9525" h="533400">
                <a:moveTo>
                  <a:pt x="0" y="0"/>
                </a:moveTo>
                <a:lnTo>
                  <a:pt x="0" y="533400"/>
                </a:lnTo>
              </a:path>
            </a:pathLst>
          </a:custGeom>
          <a:noFill/>
          <a:ln w="9525">
            <a:solidFill>
              <a:srgbClr val="5A5A5A"/>
            </a:solidFill>
          </a:ln>
        </p:spPr>
      </p:sp>
      <p:sp>
        <p:nvSpPr>
          <p:cNvPr id="13" name="Line 13"/>
          <p:cNvSpPr/>
          <p:nvPr/>
        </p:nvSpPr>
        <p:spPr>
          <a:xfrm>
            <a:off x="6858000" y="1162050"/>
            <a:ext cx="9525" cy="533400"/>
          </a:xfrm>
          <a:custGeom>
            <a:avLst/>
            <a:gdLst/>
            <a:ahLst/>
            <a:cxnLst/>
            <a:rect l="l" t="t" r="r" b="b"/>
            <a:pathLst>
              <a:path w="9525" h="533400">
                <a:moveTo>
                  <a:pt x="0" y="0"/>
                </a:moveTo>
                <a:lnTo>
                  <a:pt x="0" y="533400"/>
                </a:lnTo>
              </a:path>
            </a:pathLst>
          </a:custGeom>
          <a:noFill/>
          <a:ln w="9525">
            <a:solidFill>
              <a:srgbClr val="5A5A5A"/>
            </a:solidFill>
          </a:ln>
        </p:spPr>
      </p:sp>
      <p:sp>
        <p:nvSpPr>
          <p:cNvPr id="14" name="Line 14"/>
          <p:cNvSpPr/>
          <p:nvPr/>
        </p:nvSpPr>
        <p:spPr>
          <a:xfrm>
            <a:off x="9144000" y="1162050"/>
            <a:ext cx="9525" cy="533400"/>
          </a:xfrm>
          <a:custGeom>
            <a:avLst/>
            <a:gdLst/>
            <a:ahLst/>
            <a:cxnLst/>
            <a:rect l="l" t="t" r="r" b="b"/>
            <a:pathLst>
              <a:path w="9525" h="533400">
                <a:moveTo>
                  <a:pt x="0" y="0"/>
                </a:moveTo>
                <a:lnTo>
                  <a:pt x="0" y="533400"/>
                </a:lnTo>
              </a:path>
            </a:pathLst>
          </a:custGeom>
          <a:noFill/>
          <a:ln w="9525">
            <a:solidFill>
              <a:srgbClr val="5A5A5A"/>
            </a:solidFill>
          </a:ln>
        </p:spPr>
      </p:sp>
      <p:sp>
        <p:nvSpPr>
          <p:cNvPr id="15" name="TextBox 15"/>
          <p:cNvSpPr txBox="1"/>
          <p:nvPr/>
        </p:nvSpPr>
        <p:spPr>
          <a:xfrm>
            <a:off x="1134237" y="1365885"/>
            <a:ext cx="398526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路线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4277487" y="1365885"/>
            <a:ext cx="398526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含义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7341680" y="1365885"/>
            <a:ext cx="1318641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今天演示了什么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0090976" y="1365885"/>
            <a:ext cx="582549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下一步</a:t>
            </a:r>
          </a:p>
        </p:txBody>
      </p:sp>
      <p:sp>
        <p:nvSpPr>
          <p:cNvPr id="19" name="Rectangle 19"/>
          <p:cNvSpPr/>
          <p:nvPr/>
        </p:nvSpPr>
        <p:spPr>
          <a:xfrm>
            <a:off x="571500" y="1695450"/>
            <a:ext cx="11049000" cy="1466850"/>
          </a:xfrm>
          <a:prstGeom prst="rect">
            <a:avLst/>
          </a:prstGeom>
          <a:solidFill>
            <a:srgbClr val="FDF6F3"/>
          </a:solidFill>
          <a:ln>
            <a:noFill/>
          </a:ln>
        </p:spPr>
      </p:sp>
      <p:sp>
        <p:nvSpPr>
          <p:cNvPr id="20" name="Line 20"/>
          <p:cNvSpPr/>
          <p:nvPr/>
        </p:nvSpPr>
        <p:spPr>
          <a:xfrm>
            <a:off x="571500" y="316230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21" name="Line 21"/>
          <p:cNvSpPr/>
          <p:nvPr/>
        </p:nvSpPr>
        <p:spPr>
          <a:xfrm>
            <a:off x="2095500" y="1695450"/>
            <a:ext cx="9525" cy="1466850"/>
          </a:xfrm>
          <a:custGeom>
            <a:avLst/>
            <a:gdLst/>
            <a:ahLst/>
            <a:cxnLst/>
            <a:rect l="l" t="t" r="r" b="b"/>
            <a:pathLst>
              <a:path w="9525" h="1466850">
                <a:moveTo>
                  <a:pt x="0" y="0"/>
                </a:moveTo>
                <a:lnTo>
                  <a:pt x="0" y="146685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22" name="Line 22"/>
          <p:cNvSpPr/>
          <p:nvPr/>
        </p:nvSpPr>
        <p:spPr>
          <a:xfrm>
            <a:off x="6858000" y="1695450"/>
            <a:ext cx="9525" cy="1466850"/>
          </a:xfrm>
          <a:custGeom>
            <a:avLst/>
            <a:gdLst/>
            <a:ahLst/>
            <a:cxnLst/>
            <a:rect l="l" t="t" r="r" b="b"/>
            <a:pathLst>
              <a:path w="9525" h="1466850">
                <a:moveTo>
                  <a:pt x="0" y="0"/>
                </a:moveTo>
                <a:lnTo>
                  <a:pt x="0" y="146685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23" name="Line 23"/>
          <p:cNvSpPr/>
          <p:nvPr/>
        </p:nvSpPr>
        <p:spPr>
          <a:xfrm>
            <a:off x="9144000" y="1695450"/>
            <a:ext cx="9525" cy="1466850"/>
          </a:xfrm>
          <a:custGeom>
            <a:avLst/>
            <a:gdLst/>
            <a:ahLst/>
            <a:cxnLst/>
            <a:rect l="l" t="t" r="r" b="b"/>
            <a:pathLst>
              <a:path w="9525" h="1466850">
                <a:moveTo>
                  <a:pt x="0" y="0"/>
                </a:moveTo>
                <a:lnTo>
                  <a:pt x="0" y="146685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24" name="Ellipse 24"/>
          <p:cNvSpPr/>
          <p:nvPr/>
        </p:nvSpPr>
        <p:spPr>
          <a:xfrm>
            <a:off x="971550" y="2066925"/>
            <a:ext cx="723900" cy="723900"/>
          </a:xfrm>
          <a:prstGeom prst="ellipse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25" name="TextBox 25"/>
          <p:cNvSpPr txBox="1"/>
          <p:nvPr/>
        </p:nvSpPr>
        <p:spPr>
          <a:xfrm>
            <a:off x="1218269" y="2278380"/>
            <a:ext cx="230462" cy="4267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210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A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2457450" y="2095500"/>
            <a:ext cx="1188244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知识库自用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2461260" y="2413635"/>
            <a:ext cx="143256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提升个人决策质量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2463165" y="2715578"/>
            <a:ext cx="1713548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最低门槛入口，先跑起来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7031355" y="2187892"/>
            <a:ext cx="1017663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Step 2 - 4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7035165" y="2506028"/>
            <a:ext cx="1782556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建库 + GitHub + Obsidian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9320212" y="2212181"/>
            <a:ext cx="685800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每天扩充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9320212" y="2450306"/>
            <a:ext cx="1154073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/wiki-extract</a:t>
            </a:r>
          </a:p>
        </p:txBody>
      </p:sp>
      <p:sp>
        <p:nvSpPr>
          <p:cNvPr id="33" name="Rectangle 33"/>
          <p:cNvSpPr/>
          <p:nvPr/>
        </p:nvSpPr>
        <p:spPr>
          <a:xfrm>
            <a:off x="571500" y="3162300"/>
            <a:ext cx="11049000" cy="146685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4" name="Line 34"/>
          <p:cNvSpPr/>
          <p:nvPr/>
        </p:nvSpPr>
        <p:spPr>
          <a:xfrm>
            <a:off x="571500" y="462915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35" name="Line 35"/>
          <p:cNvSpPr/>
          <p:nvPr/>
        </p:nvSpPr>
        <p:spPr>
          <a:xfrm>
            <a:off x="2095500" y="3162300"/>
            <a:ext cx="9525" cy="1466850"/>
          </a:xfrm>
          <a:custGeom>
            <a:avLst/>
            <a:gdLst/>
            <a:ahLst/>
            <a:cxnLst/>
            <a:rect l="l" t="t" r="r" b="b"/>
            <a:pathLst>
              <a:path w="9525" h="1466850">
                <a:moveTo>
                  <a:pt x="0" y="0"/>
                </a:moveTo>
                <a:lnTo>
                  <a:pt x="0" y="146685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36" name="Line 36"/>
          <p:cNvSpPr/>
          <p:nvPr/>
        </p:nvSpPr>
        <p:spPr>
          <a:xfrm>
            <a:off x="6858000" y="3162300"/>
            <a:ext cx="9525" cy="1466850"/>
          </a:xfrm>
          <a:custGeom>
            <a:avLst/>
            <a:gdLst/>
            <a:ahLst/>
            <a:cxnLst/>
            <a:rect l="l" t="t" r="r" b="b"/>
            <a:pathLst>
              <a:path w="9525" h="1466850">
                <a:moveTo>
                  <a:pt x="0" y="0"/>
                </a:moveTo>
                <a:lnTo>
                  <a:pt x="0" y="146685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37" name="Line 37"/>
          <p:cNvSpPr/>
          <p:nvPr/>
        </p:nvSpPr>
        <p:spPr>
          <a:xfrm>
            <a:off x="9144000" y="3162300"/>
            <a:ext cx="9525" cy="1466850"/>
          </a:xfrm>
          <a:custGeom>
            <a:avLst/>
            <a:gdLst/>
            <a:ahLst/>
            <a:cxnLst/>
            <a:rect l="l" t="t" r="r" b="b"/>
            <a:pathLst>
              <a:path w="9525" h="1466850">
                <a:moveTo>
                  <a:pt x="0" y="0"/>
                </a:moveTo>
                <a:lnTo>
                  <a:pt x="0" y="146685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38" name="Ellipse 38"/>
          <p:cNvSpPr/>
          <p:nvPr/>
        </p:nvSpPr>
        <p:spPr>
          <a:xfrm>
            <a:off x="971550" y="3533775"/>
            <a:ext cx="723900" cy="723900"/>
          </a:xfrm>
          <a:prstGeom prst="ellipse">
            <a:avLst/>
          </a:prstGeom>
          <a:solidFill>
            <a:srgbClr val="3D7DE4"/>
          </a:solidFill>
          <a:ln>
            <a:noFill/>
          </a:ln>
        </p:spPr>
      </p:sp>
      <p:sp>
        <p:nvSpPr>
          <p:cNvPr id="39" name="TextBox 39"/>
          <p:cNvSpPr txBox="1"/>
          <p:nvPr/>
        </p:nvSpPr>
        <p:spPr>
          <a:xfrm>
            <a:off x="1218269" y="3745230"/>
            <a:ext cx="230462" cy="4267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210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D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2457450" y="3562350"/>
            <a:ext cx="1188244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建客户目录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2461260" y="3880485"/>
            <a:ext cx="125730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用知识直接赚钱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2463165" y="4182428"/>
            <a:ext cx="186690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有客户场景的理财顾问路线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7031355" y="3654742"/>
            <a:ext cx="1017663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3D7DE4"/>
                </a:solidFill>
                <a:latin typeface="Arial"/>
                <a:ea typeface="Microsoft YaHei"/>
                <a:cs typeface="Arial"/>
              </a:rPr>
              <a:t>Step 6 - 8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7035165" y="3972878"/>
            <a:ext cx="217360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王先生 + 李女士 + ppt-master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9320212" y="3679031"/>
            <a:ext cx="718661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扩充 wiki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9320212" y="3917156"/>
            <a:ext cx="1260872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接入 Notion MCP</a:t>
            </a:r>
          </a:p>
        </p:txBody>
      </p:sp>
      <p:sp>
        <p:nvSpPr>
          <p:cNvPr id="47" name="Rectangle 47"/>
          <p:cNvSpPr/>
          <p:nvPr/>
        </p:nvSpPr>
        <p:spPr>
          <a:xfrm>
            <a:off x="571500" y="4629150"/>
            <a:ext cx="11049000" cy="1447800"/>
          </a:xfrm>
          <a:prstGeom prst="rect">
            <a:avLst/>
          </a:prstGeom>
          <a:solidFill>
            <a:srgbClr val="FDF6F3"/>
          </a:solidFill>
          <a:ln>
            <a:noFill/>
          </a:ln>
        </p:spPr>
      </p:sp>
      <p:sp>
        <p:nvSpPr>
          <p:cNvPr id="48" name="Rectangle 48"/>
          <p:cNvSpPr/>
          <p:nvPr/>
        </p:nvSpPr>
        <p:spPr>
          <a:xfrm>
            <a:off x="571500" y="5753100"/>
            <a:ext cx="11049000" cy="666750"/>
          </a:xfrm>
          <a:prstGeom prst="roundRect">
            <a:avLst>
              <a:gd name="adj" fmla="val 17143"/>
            </a:avLst>
          </a:prstGeom>
          <a:solidFill>
            <a:srgbClr val="FDF6F3"/>
          </a:solidFill>
          <a:ln>
            <a:noFill/>
          </a:ln>
        </p:spPr>
      </p:sp>
      <p:sp>
        <p:nvSpPr>
          <p:cNvPr id="49" name="Line 49"/>
          <p:cNvSpPr/>
          <p:nvPr/>
        </p:nvSpPr>
        <p:spPr>
          <a:xfrm>
            <a:off x="2095500" y="4629150"/>
            <a:ext cx="9525" cy="1676400"/>
          </a:xfrm>
          <a:custGeom>
            <a:avLst/>
            <a:gdLst/>
            <a:ahLst/>
            <a:cxnLst/>
            <a:rect l="l" t="t" r="r" b="b"/>
            <a:pathLst>
              <a:path w="9525" h="1676400">
                <a:moveTo>
                  <a:pt x="0" y="0"/>
                </a:moveTo>
                <a:lnTo>
                  <a:pt x="0" y="167640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50" name="Line 50"/>
          <p:cNvSpPr/>
          <p:nvPr/>
        </p:nvSpPr>
        <p:spPr>
          <a:xfrm>
            <a:off x="6858000" y="4629150"/>
            <a:ext cx="9525" cy="1676400"/>
          </a:xfrm>
          <a:custGeom>
            <a:avLst/>
            <a:gdLst/>
            <a:ahLst/>
            <a:cxnLst/>
            <a:rect l="l" t="t" r="r" b="b"/>
            <a:pathLst>
              <a:path w="9525" h="1676400">
                <a:moveTo>
                  <a:pt x="0" y="0"/>
                </a:moveTo>
                <a:lnTo>
                  <a:pt x="0" y="167640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51" name="Line 51"/>
          <p:cNvSpPr/>
          <p:nvPr/>
        </p:nvSpPr>
        <p:spPr>
          <a:xfrm>
            <a:off x="9144000" y="4629150"/>
            <a:ext cx="9525" cy="1676400"/>
          </a:xfrm>
          <a:custGeom>
            <a:avLst/>
            <a:gdLst/>
            <a:ahLst/>
            <a:cxnLst/>
            <a:rect l="l" t="t" r="r" b="b"/>
            <a:pathLst>
              <a:path w="9525" h="1676400">
                <a:moveTo>
                  <a:pt x="0" y="0"/>
                </a:moveTo>
                <a:lnTo>
                  <a:pt x="0" y="167640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52" name="Ellipse 52"/>
          <p:cNvSpPr/>
          <p:nvPr/>
        </p:nvSpPr>
        <p:spPr>
          <a:xfrm>
            <a:off x="971550" y="5000625"/>
            <a:ext cx="723900" cy="723900"/>
          </a:xfrm>
          <a:prstGeom prst="ellipse">
            <a:avLst/>
          </a:prstGeom>
          <a:solidFill>
            <a:srgbClr val="3A9E6A"/>
          </a:solidFill>
          <a:ln>
            <a:noFill/>
          </a:ln>
        </p:spPr>
      </p:sp>
      <p:sp>
        <p:nvSpPr>
          <p:cNvPr id="53" name="TextBox 53"/>
          <p:cNvSpPr txBox="1"/>
          <p:nvPr/>
        </p:nvSpPr>
        <p:spPr>
          <a:xfrm>
            <a:off x="1218269" y="5212080"/>
            <a:ext cx="230462" cy="4267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210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E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2457450" y="5029200"/>
            <a:ext cx="2154364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知识库 → 专业 Agent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2461260" y="5347335"/>
            <a:ext cx="195834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自动运行，主动触达客户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2463165" y="5649278"/>
            <a:ext cx="294803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今天打好基础，下一步做成能对话的 Agent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7031355" y="5121592"/>
            <a:ext cx="862393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进阶方向</a:t>
            </a:r>
          </a:p>
        </p:txBody>
      </p:sp>
      <p:sp>
        <p:nvSpPr>
          <p:cNvPr id="58" name="Rectangle 58"/>
          <p:cNvSpPr/>
          <p:nvPr/>
        </p:nvSpPr>
        <p:spPr>
          <a:xfrm>
            <a:off x="7048500" y="5410200"/>
            <a:ext cx="1524000" cy="266700"/>
          </a:xfrm>
          <a:prstGeom prst="roundRect">
            <a:avLst>
              <a:gd name="adj" fmla="val 21429"/>
            </a:avLst>
          </a:prstGeom>
          <a:solidFill>
            <a:srgbClr val="EAF7F0"/>
          </a:solidFill>
          <a:ln>
            <a:noFill/>
          </a:ln>
        </p:spPr>
      </p:sp>
      <p:sp>
        <p:nvSpPr>
          <p:cNvPr id="59" name="TextBox 59"/>
          <p:cNvSpPr txBox="1"/>
          <p:nvPr/>
        </p:nvSpPr>
        <p:spPr>
          <a:xfrm>
            <a:off x="7338258" y="5477828"/>
            <a:ext cx="94448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3A9E6A"/>
                </a:solidFill>
                <a:latin typeface="Arial"/>
                <a:ea typeface="Microsoft YaHei"/>
                <a:cs typeface="Arial"/>
              </a:rPr>
              <a:t>彩蛋有 demo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9320212" y="5145881"/>
            <a:ext cx="850106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见最后一页</a:t>
            </a:r>
          </a:p>
        </p:txBody>
      </p:sp>
      <p:sp>
        <p:nvSpPr>
          <p:cNvPr id="61" name="Line 61"/>
          <p:cNvSpPr/>
          <p:nvPr/>
        </p:nvSpPr>
        <p:spPr>
          <a:xfrm>
            <a:off x="571500" y="659130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62" name="TextBox 62"/>
          <p:cNvSpPr txBox="1"/>
          <p:nvPr/>
        </p:nvSpPr>
        <p:spPr>
          <a:xfrm>
            <a:off x="5264825" y="6657499"/>
            <a:ext cx="166235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从零上手 Claude · 第二节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8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47625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4" name="Rectangle 4"/>
          <p:cNvSpPr/>
          <p:nvPr/>
        </p:nvSpPr>
        <p:spPr>
          <a:xfrm>
            <a:off x="571500" y="342900"/>
            <a:ext cx="47625" cy="41910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746760" y="394335"/>
            <a:ext cx="2138839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这只是开始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66762" y="792956"/>
            <a:ext cx="2213848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进一步 · 四个方向 + 进阶工具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384468" y="507682"/>
            <a:ext cx="256987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650" b="1" dirty="0">
                <a:solidFill>
                  <a:srgbClr val="C96133">
                    <a:alphaMod val="20000"/>
                  </a:srgbClr>
                </a:solidFill>
                <a:latin typeface="Arial"/>
                <a:ea typeface="Microsoft YaHei"/>
                <a:cs typeface="Arial"/>
              </a:rPr>
              <a:t>17</a:t>
            </a:r>
          </a:p>
        </p:txBody>
      </p:sp>
      <p:sp>
        <p:nvSpPr>
          <p:cNvPr id="8" name="Line 8"/>
          <p:cNvSpPr/>
          <p:nvPr/>
        </p:nvSpPr>
        <p:spPr>
          <a:xfrm>
            <a:off x="571500" y="108585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9" name="Rectangle 9"/>
          <p:cNvSpPr/>
          <p:nvPr/>
        </p:nvSpPr>
        <p:spPr>
          <a:xfrm>
            <a:off x="571500" y="1219200"/>
            <a:ext cx="5391150" cy="2171700"/>
          </a:xfrm>
          <a:prstGeom prst="roundRect">
            <a:avLst>
              <a:gd name="adj" fmla="val 6140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</p:sp>
      <p:sp>
        <p:nvSpPr>
          <p:cNvPr id="10" name="TextBox 10"/>
          <p:cNvSpPr txBox="1"/>
          <p:nvPr/>
        </p:nvSpPr>
        <p:spPr>
          <a:xfrm>
            <a:off x="4485122" y="1649730"/>
            <a:ext cx="1027948" cy="1341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6600" b="1" dirty="0">
                <a:solidFill>
                  <a:srgbClr val="C96133">
                    <a:alphaMod val="5000"/>
                  </a:srgbClr>
                </a:solidFill>
                <a:latin typeface="Arial"/>
                <a:ea typeface="Microsoft YaHei"/>
                <a:cs typeface="Arial"/>
              </a:rPr>
              <a:t>01</a:t>
            </a:r>
          </a:p>
        </p:txBody>
      </p:sp>
      <p:grpSp>
        <p:nvGrpSpPr>
          <p:cNvPr id="14" name="Group 14"/>
          <p:cNvGrpSpPr/>
          <p:nvPr/>
        </p:nvGrpSpPr>
        <p:grpSpPr>
          <a:xfrm>
            <a:off x="919155" y="1509683"/>
            <a:ext cx="383556" cy="383505"/>
            <a:chOff x="919155" y="1509683"/>
            <a:chExt cx="383556" cy="383505"/>
          </a:xfrm>
        </p:grpSpPr>
        <p:sp>
          <p:nvSpPr>
            <p:cNvPr id="11" name="Freeform 11"/>
            <p:cNvSpPr/>
            <p:nvPr/>
          </p:nvSpPr>
          <p:spPr>
            <a:xfrm>
              <a:off x="1020880" y="1610890"/>
              <a:ext cx="168579" cy="168579"/>
            </a:xfrm>
            <a:custGeom>
              <a:avLst/>
              <a:gdLst/>
              <a:ahLst/>
              <a:cxnLst/>
              <a:rect l="l" t="t" r="r" b="b"/>
              <a:pathLst>
                <a:path w="168579" h="168579">
                  <a:moveTo>
                    <a:pt x="160523" y="8057"/>
                  </a:moveTo>
                  <a:cubicBezTo>
                    <a:pt x="168579" y="16115"/>
                    <a:pt x="168579" y="29179"/>
                    <a:pt x="160523" y="37238"/>
                  </a:cubicBezTo>
                  <a:lnTo>
                    <a:pt x="36698" y="161063"/>
                  </a:lnTo>
                  <a:cubicBezTo>
                    <a:pt x="31516" y="166428"/>
                    <a:pt x="23843" y="168579"/>
                    <a:pt x="16628" y="166691"/>
                  </a:cubicBezTo>
                  <a:cubicBezTo>
                    <a:pt x="9412" y="164802"/>
                    <a:pt x="3777" y="159167"/>
                    <a:pt x="1889" y="151952"/>
                  </a:cubicBezTo>
                  <a:cubicBezTo>
                    <a:pt x="0" y="144736"/>
                    <a:pt x="2152" y="137063"/>
                    <a:pt x="7516" y="131882"/>
                  </a:cubicBezTo>
                  <a:lnTo>
                    <a:pt x="131341" y="8057"/>
                  </a:lnTo>
                  <a:cubicBezTo>
                    <a:pt x="139400" y="0"/>
                    <a:pt x="152464" y="0"/>
                    <a:pt x="160523" y="8057"/>
                  </a:cubicBezTo>
                </a:path>
              </a:pathLst>
            </a:custGeom>
            <a:solidFill>
              <a:srgbClr val="C96133"/>
            </a:solidFill>
            <a:ln>
              <a:noFill/>
            </a:ln>
          </p:spPr>
        </p:sp>
        <p:sp>
          <p:nvSpPr>
            <p:cNvPr id="12" name="Freeform 12"/>
            <p:cNvSpPr/>
            <p:nvPr/>
          </p:nvSpPr>
          <p:spPr>
            <a:xfrm>
              <a:off x="1062340" y="1509683"/>
              <a:ext cx="240371" cy="229462"/>
            </a:xfrm>
            <a:custGeom>
              <a:avLst/>
              <a:gdLst/>
              <a:ahLst/>
              <a:cxnLst/>
              <a:rect l="l" t="t" r="r" b="b"/>
              <a:pathLst>
                <a:path w="240371" h="229462">
                  <a:moveTo>
                    <a:pt x="192017" y="36289"/>
                  </a:moveTo>
                  <a:cubicBezTo>
                    <a:pt x="240371" y="84663"/>
                    <a:pt x="240350" y="163065"/>
                    <a:pt x="190944" y="212410"/>
                  </a:cubicBezTo>
                  <a:lnTo>
                    <a:pt x="179923" y="221985"/>
                  </a:lnTo>
                  <a:cubicBezTo>
                    <a:pt x="171318" y="229462"/>
                    <a:pt x="158281" y="228548"/>
                    <a:pt x="150804" y="219942"/>
                  </a:cubicBezTo>
                  <a:cubicBezTo>
                    <a:pt x="143327" y="211337"/>
                    <a:pt x="144242" y="198300"/>
                    <a:pt x="152847" y="190823"/>
                  </a:cubicBezTo>
                  <a:lnTo>
                    <a:pt x="162815" y="182238"/>
                  </a:lnTo>
                  <a:cubicBezTo>
                    <a:pt x="178297" y="166756"/>
                    <a:pt x="186995" y="145759"/>
                    <a:pt x="186995" y="123864"/>
                  </a:cubicBezTo>
                  <a:cubicBezTo>
                    <a:pt x="186995" y="101970"/>
                    <a:pt x="178297" y="80972"/>
                    <a:pt x="162815" y="65491"/>
                  </a:cubicBezTo>
                  <a:cubicBezTo>
                    <a:pt x="130579" y="33235"/>
                    <a:pt x="78304" y="33235"/>
                    <a:pt x="47100" y="64377"/>
                  </a:cubicBezTo>
                  <a:lnTo>
                    <a:pt x="37545" y="75438"/>
                  </a:lnTo>
                  <a:cubicBezTo>
                    <a:pt x="32723" y="81020"/>
                    <a:pt x="25290" y="83605"/>
                    <a:pt x="18045" y="82220"/>
                  </a:cubicBezTo>
                  <a:cubicBezTo>
                    <a:pt x="10801" y="80834"/>
                    <a:pt x="4845" y="75689"/>
                    <a:pt x="2423" y="68723"/>
                  </a:cubicBezTo>
                  <a:cubicBezTo>
                    <a:pt x="0" y="61756"/>
                    <a:pt x="1478" y="54026"/>
                    <a:pt x="6300" y="48445"/>
                  </a:cubicBezTo>
                  <a:lnTo>
                    <a:pt x="16887" y="36268"/>
                  </a:lnTo>
                  <a:cubicBezTo>
                    <a:pt x="40112" y="13045"/>
                    <a:pt x="71612" y="0"/>
                    <a:pt x="104456" y="4"/>
                  </a:cubicBezTo>
                  <a:cubicBezTo>
                    <a:pt x="137300" y="8"/>
                    <a:pt x="168797" y="13060"/>
                    <a:pt x="192017" y="36289"/>
                  </a:cubicBezTo>
                </a:path>
              </a:pathLst>
            </a:custGeom>
            <a:solidFill>
              <a:srgbClr val="C96133"/>
            </a:solidFill>
            <a:ln>
              <a:noFill/>
            </a:ln>
          </p:spPr>
        </p:sp>
        <p:sp>
          <p:nvSpPr>
            <p:cNvPr id="13" name="Freeform 13"/>
            <p:cNvSpPr/>
            <p:nvPr/>
          </p:nvSpPr>
          <p:spPr>
            <a:xfrm>
              <a:off x="919155" y="1651814"/>
              <a:ext cx="228264" cy="241374"/>
            </a:xfrm>
            <a:custGeom>
              <a:avLst/>
              <a:gdLst/>
              <a:ahLst/>
              <a:cxnLst/>
              <a:rect l="l" t="t" r="r" b="b"/>
              <a:pathLst>
                <a:path w="228264" h="241374">
                  <a:moveTo>
                    <a:pt x="77398" y="9336"/>
                  </a:moveTo>
                  <a:cubicBezTo>
                    <a:pt x="84933" y="17880"/>
                    <a:pt x="84121" y="30914"/>
                    <a:pt x="75582" y="38456"/>
                  </a:cubicBezTo>
                  <a:lnTo>
                    <a:pt x="65614" y="47227"/>
                  </a:lnTo>
                  <a:cubicBezTo>
                    <a:pt x="50029" y="62620"/>
                    <a:pt x="41258" y="83613"/>
                    <a:pt x="41258" y="105517"/>
                  </a:cubicBezTo>
                  <a:cubicBezTo>
                    <a:pt x="41258" y="127422"/>
                    <a:pt x="50029" y="148415"/>
                    <a:pt x="65614" y="163808"/>
                  </a:cubicBezTo>
                  <a:cubicBezTo>
                    <a:pt x="97984" y="195838"/>
                    <a:pt x="149998" y="196186"/>
                    <a:pt x="182793" y="164592"/>
                  </a:cubicBezTo>
                  <a:lnTo>
                    <a:pt x="189810" y="155140"/>
                  </a:lnTo>
                  <a:cubicBezTo>
                    <a:pt x="194212" y="149220"/>
                    <a:pt x="201438" y="146097"/>
                    <a:pt x="208766" y="146949"/>
                  </a:cubicBezTo>
                  <a:cubicBezTo>
                    <a:pt x="216094" y="147801"/>
                    <a:pt x="222411" y="152497"/>
                    <a:pt x="225338" y="159270"/>
                  </a:cubicBezTo>
                  <a:cubicBezTo>
                    <a:pt x="228264" y="166042"/>
                    <a:pt x="227356" y="173861"/>
                    <a:pt x="222954" y="179782"/>
                  </a:cubicBezTo>
                  <a:lnTo>
                    <a:pt x="214761" y="190802"/>
                  </a:lnTo>
                  <a:lnTo>
                    <a:pt x="212697" y="193155"/>
                  </a:lnTo>
                  <a:cubicBezTo>
                    <a:pt x="163900" y="241374"/>
                    <a:pt x="85395" y="241374"/>
                    <a:pt x="36597" y="193155"/>
                  </a:cubicBezTo>
                  <a:cubicBezTo>
                    <a:pt x="13177" y="170003"/>
                    <a:pt x="0" y="138439"/>
                    <a:pt x="7" y="105507"/>
                  </a:cubicBezTo>
                  <a:cubicBezTo>
                    <a:pt x="7" y="72590"/>
                    <a:pt x="13174" y="41036"/>
                    <a:pt x="37444" y="17096"/>
                  </a:cubicBezTo>
                  <a:lnTo>
                    <a:pt x="48258" y="7541"/>
                  </a:lnTo>
                  <a:cubicBezTo>
                    <a:pt x="56796" y="0"/>
                    <a:pt x="69830" y="804"/>
                    <a:pt x="77377" y="9336"/>
                  </a:cubicBezTo>
                </a:path>
              </a:pathLst>
            </a:custGeom>
            <a:solidFill>
              <a:srgbClr val="C96133"/>
            </a:solidFill>
            <a:ln>
              <a:noFill/>
            </a:ln>
          </p:spPr>
        </p:sp>
      </p:grpSp>
      <p:sp>
        <p:nvSpPr>
          <p:cNvPr id="15" name="TextBox 15"/>
          <p:cNvSpPr txBox="1"/>
          <p:nvPr/>
        </p:nvSpPr>
        <p:spPr>
          <a:xfrm>
            <a:off x="836295" y="2184082"/>
            <a:ext cx="1560100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接入更多工具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841058" y="2529364"/>
            <a:ext cx="3421475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output/ 直接写进 Notion / Google Docs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841058" y="2777014"/>
            <a:ext cx="3328368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Calendar 自动添加提醒——MCP 连接一切</a:t>
            </a:r>
          </a:p>
        </p:txBody>
      </p:sp>
      <p:sp>
        <p:nvSpPr>
          <p:cNvPr id="18" name="Rectangle 18"/>
          <p:cNvSpPr/>
          <p:nvPr/>
        </p:nvSpPr>
        <p:spPr>
          <a:xfrm>
            <a:off x="857250" y="3095625"/>
            <a:ext cx="1619250" cy="266700"/>
          </a:xfrm>
          <a:prstGeom prst="roundRect">
            <a:avLst>
              <a:gd name="adj" fmla="val 21429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19" name="TextBox 19"/>
          <p:cNvSpPr txBox="1"/>
          <p:nvPr/>
        </p:nvSpPr>
        <p:spPr>
          <a:xfrm>
            <a:off x="1254823" y="3163252"/>
            <a:ext cx="82410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Notion MCP</a:t>
            </a:r>
          </a:p>
        </p:txBody>
      </p:sp>
      <p:sp>
        <p:nvSpPr>
          <p:cNvPr id="20" name="Rectangle 20"/>
          <p:cNvSpPr/>
          <p:nvPr/>
        </p:nvSpPr>
        <p:spPr>
          <a:xfrm>
            <a:off x="6229350" y="1219200"/>
            <a:ext cx="5391150" cy="2171700"/>
          </a:xfrm>
          <a:prstGeom prst="roundRect">
            <a:avLst>
              <a:gd name="adj" fmla="val 6140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</p:sp>
      <p:sp>
        <p:nvSpPr>
          <p:cNvPr id="21" name="TextBox 21"/>
          <p:cNvSpPr txBox="1"/>
          <p:nvPr/>
        </p:nvSpPr>
        <p:spPr>
          <a:xfrm>
            <a:off x="9889941" y="1649730"/>
            <a:ext cx="1280979" cy="1341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6600" b="1" dirty="0">
                <a:solidFill>
                  <a:srgbClr val="3D7DE4">
                    <a:alphaMod val="5000"/>
                  </a:srgbClr>
                </a:solidFill>
                <a:latin typeface="Arial"/>
                <a:ea typeface="Microsoft YaHei"/>
                <a:cs typeface="Arial"/>
              </a:rPr>
              <a:t>02</a:t>
            </a:r>
          </a:p>
        </p:txBody>
      </p:sp>
      <p:sp>
        <p:nvSpPr>
          <p:cNvPr id="22" name="Freeform 22"/>
          <p:cNvSpPr/>
          <p:nvPr/>
        </p:nvSpPr>
        <p:spPr>
          <a:xfrm>
            <a:off x="6597650" y="1489075"/>
            <a:ext cx="350838" cy="412750"/>
          </a:xfrm>
          <a:custGeom>
            <a:avLst/>
            <a:gdLst/>
            <a:ahLst/>
            <a:cxnLst/>
            <a:rect l="l" t="t" r="r" b="b"/>
            <a:pathLst>
              <a:path w="350838" h="412750">
                <a:moveTo>
                  <a:pt x="144463" y="0"/>
                </a:moveTo>
                <a:lnTo>
                  <a:pt x="206375" y="21"/>
                </a:lnTo>
                <a:lnTo>
                  <a:pt x="206375" y="123825"/>
                </a:lnTo>
                <a:cubicBezTo>
                  <a:pt x="206376" y="134288"/>
                  <a:pt x="214207" y="143094"/>
                  <a:pt x="224598" y="144318"/>
                </a:cubicBezTo>
                <a:lnTo>
                  <a:pt x="227013" y="144462"/>
                </a:lnTo>
                <a:lnTo>
                  <a:pt x="350838" y="144462"/>
                </a:lnTo>
                <a:lnTo>
                  <a:pt x="350838" y="268287"/>
                </a:lnTo>
                <a:cubicBezTo>
                  <a:pt x="350838" y="302481"/>
                  <a:pt x="323118" y="330200"/>
                  <a:pt x="288925" y="330200"/>
                </a:cubicBezTo>
                <a:lnTo>
                  <a:pt x="268288" y="330200"/>
                </a:lnTo>
                <a:lnTo>
                  <a:pt x="268288" y="350837"/>
                </a:lnTo>
                <a:cubicBezTo>
                  <a:pt x="268288" y="385031"/>
                  <a:pt x="240568" y="412750"/>
                  <a:pt x="206375" y="412750"/>
                </a:cubicBezTo>
                <a:lnTo>
                  <a:pt x="61912" y="412750"/>
                </a:lnTo>
                <a:cubicBezTo>
                  <a:pt x="27719" y="412750"/>
                  <a:pt x="0" y="385031"/>
                  <a:pt x="0" y="350837"/>
                </a:cubicBezTo>
                <a:lnTo>
                  <a:pt x="0" y="144462"/>
                </a:lnTo>
                <a:cubicBezTo>
                  <a:pt x="0" y="110269"/>
                  <a:pt x="27719" y="82550"/>
                  <a:pt x="61912" y="82550"/>
                </a:cubicBezTo>
                <a:lnTo>
                  <a:pt x="82550" y="82550"/>
                </a:lnTo>
                <a:lnTo>
                  <a:pt x="82550" y="61912"/>
                </a:lnTo>
                <a:cubicBezTo>
                  <a:pt x="82550" y="27719"/>
                  <a:pt x="110269" y="0"/>
                  <a:pt x="144463" y="0"/>
                </a:cubicBezTo>
                <a:moveTo>
                  <a:pt x="82550" y="123825"/>
                </a:moveTo>
                <a:lnTo>
                  <a:pt x="61912" y="123825"/>
                </a:lnTo>
                <a:cubicBezTo>
                  <a:pt x="50515" y="123825"/>
                  <a:pt x="41275" y="133065"/>
                  <a:pt x="41275" y="144462"/>
                </a:cubicBezTo>
                <a:lnTo>
                  <a:pt x="41275" y="350837"/>
                </a:lnTo>
                <a:cubicBezTo>
                  <a:pt x="41275" y="362235"/>
                  <a:pt x="50515" y="371475"/>
                  <a:pt x="61912" y="371475"/>
                </a:cubicBezTo>
                <a:lnTo>
                  <a:pt x="206375" y="371475"/>
                </a:lnTo>
                <a:cubicBezTo>
                  <a:pt x="217773" y="371475"/>
                  <a:pt x="227013" y="362235"/>
                  <a:pt x="227013" y="350837"/>
                </a:cubicBezTo>
                <a:lnTo>
                  <a:pt x="227013" y="330200"/>
                </a:lnTo>
                <a:lnTo>
                  <a:pt x="144463" y="330200"/>
                </a:lnTo>
                <a:cubicBezTo>
                  <a:pt x="110269" y="330200"/>
                  <a:pt x="82550" y="302481"/>
                  <a:pt x="82550" y="268287"/>
                </a:cubicBezTo>
                <a:close/>
                <a:moveTo>
                  <a:pt x="338765" y="103187"/>
                </a:moveTo>
                <a:lnTo>
                  <a:pt x="247650" y="103187"/>
                </a:lnTo>
                <a:lnTo>
                  <a:pt x="247650" y="12073"/>
                </a:lnTo>
                <a:close/>
              </a:path>
            </a:pathLst>
          </a:custGeom>
          <a:solidFill>
            <a:srgbClr val="3D7DE4"/>
          </a:solidFill>
          <a:ln>
            <a:noFill/>
          </a:ln>
        </p:spPr>
      </p:sp>
      <p:sp>
        <p:nvSpPr>
          <p:cNvPr id="23" name="TextBox 23"/>
          <p:cNvSpPr txBox="1"/>
          <p:nvPr/>
        </p:nvSpPr>
        <p:spPr>
          <a:xfrm>
            <a:off x="6494145" y="2184082"/>
            <a:ext cx="1129946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Skill 分享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6498908" y="2529364"/>
            <a:ext cx="2611445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把 wealth-client-qa 打包分享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6498908" y="2777014"/>
            <a:ext cx="2266950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朋友换成自己的领域直接用</a:t>
            </a:r>
          </a:p>
        </p:txBody>
      </p:sp>
      <p:sp>
        <p:nvSpPr>
          <p:cNvPr id="26" name="Rectangle 26"/>
          <p:cNvSpPr/>
          <p:nvPr/>
        </p:nvSpPr>
        <p:spPr>
          <a:xfrm>
            <a:off x="6515100" y="3095625"/>
            <a:ext cx="2095500" cy="266700"/>
          </a:xfrm>
          <a:prstGeom prst="roundRect">
            <a:avLst>
              <a:gd name="adj" fmla="val 21429"/>
            </a:avLst>
          </a:prstGeom>
          <a:solidFill>
            <a:srgbClr val="EDF2FC"/>
          </a:solidFill>
          <a:ln>
            <a:noFill/>
          </a:ln>
        </p:spPr>
      </p:sp>
      <p:sp>
        <p:nvSpPr>
          <p:cNvPr id="27" name="TextBox 27"/>
          <p:cNvSpPr txBox="1"/>
          <p:nvPr/>
        </p:nvSpPr>
        <p:spPr>
          <a:xfrm>
            <a:off x="6813423" y="3163252"/>
            <a:ext cx="149885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3D7DE4"/>
                </a:solidFill>
                <a:latin typeface="Arial"/>
                <a:ea typeface="Microsoft YaHei"/>
                <a:cs typeface="Arial"/>
              </a:rPr>
              <a:t>一 Skill 打遍天下领域</a:t>
            </a:r>
          </a:p>
        </p:txBody>
      </p:sp>
      <p:sp>
        <p:nvSpPr>
          <p:cNvPr id="28" name="Rectangle 28"/>
          <p:cNvSpPr/>
          <p:nvPr/>
        </p:nvSpPr>
        <p:spPr>
          <a:xfrm>
            <a:off x="571500" y="3543300"/>
            <a:ext cx="5391150" cy="2171700"/>
          </a:xfrm>
          <a:prstGeom prst="roundRect">
            <a:avLst>
              <a:gd name="adj" fmla="val 6140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</p:sp>
      <p:sp>
        <p:nvSpPr>
          <p:cNvPr id="29" name="TextBox 29"/>
          <p:cNvSpPr txBox="1"/>
          <p:nvPr/>
        </p:nvSpPr>
        <p:spPr>
          <a:xfrm>
            <a:off x="4232091" y="3973830"/>
            <a:ext cx="1280979" cy="1341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6600" b="1" dirty="0">
                <a:solidFill>
                  <a:srgbClr val="3A9E6A">
                    <a:alphaMod val="5000"/>
                  </a:srgbClr>
                </a:solidFill>
                <a:latin typeface="Arial"/>
                <a:ea typeface="Microsoft YaHei"/>
                <a:cs typeface="Arial"/>
              </a:rPr>
              <a:t>03</a:t>
            </a:r>
          </a:p>
        </p:txBody>
      </p:sp>
      <p:grpSp>
        <p:nvGrpSpPr>
          <p:cNvPr id="32" name="Group 32"/>
          <p:cNvGrpSpPr/>
          <p:nvPr/>
        </p:nvGrpSpPr>
        <p:grpSpPr>
          <a:xfrm>
            <a:off x="919161" y="3812593"/>
            <a:ext cx="371479" cy="413333"/>
            <a:chOff x="919161" y="3812593"/>
            <a:chExt cx="371479" cy="413333"/>
          </a:xfrm>
        </p:grpSpPr>
        <p:sp>
          <p:nvSpPr>
            <p:cNvPr id="30" name="Freeform 30"/>
            <p:cNvSpPr/>
            <p:nvPr/>
          </p:nvSpPr>
          <p:spPr>
            <a:xfrm>
              <a:off x="919161" y="3812593"/>
              <a:ext cx="371479" cy="413333"/>
            </a:xfrm>
            <a:custGeom>
              <a:avLst/>
              <a:gdLst/>
              <a:ahLst/>
              <a:cxnLst/>
              <a:rect l="l" t="t" r="r" b="b"/>
              <a:pathLst>
                <a:path w="371479" h="413333">
                  <a:moveTo>
                    <a:pt x="268289" y="582"/>
                  </a:moveTo>
                  <a:cubicBezTo>
                    <a:pt x="278752" y="583"/>
                    <a:pt x="287558" y="8414"/>
                    <a:pt x="288782" y="18804"/>
                  </a:cubicBezTo>
                  <a:lnTo>
                    <a:pt x="288927" y="21219"/>
                  </a:lnTo>
                  <a:lnTo>
                    <a:pt x="288927" y="41857"/>
                  </a:lnTo>
                  <a:lnTo>
                    <a:pt x="309564" y="41857"/>
                  </a:lnTo>
                  <a:cubicBezTo>
                    <a:pt x="342348" y="41855"/>
                    <a:pt x="369450" y="67409"/>
                    <a:pt x="371374" y="100137"/>
                  </a:cubicBezTo>
                  <a:lnTo>
                    <a:pt x="371477" y="103769"/>
                  </a:lnTo>
                  <a:lnTo>
                    <a:pt x="371477" y="351419"/>
                  </a:lnTo>
                  <a:cubicBezTo>
                    <a:pt x="371479" y="384203"/>
                    <a:pt x="345924" y="411305"/>
                    <a:pt x="313197" y="413228"/>
                  </a:cubicBezTo>
                  <a:lnTo>
                    <a:pt x="309564" y="413332"/>
                  </a:lnTo>
                  <a:lnTo>
                    <a:pt x="61914" y="413332"/>
                  </a:lnTo>
                  <a:cubicBezTo>
                    <a:pt x="29130" y="413333"/>
                    <a:pt x="2028" y="387779"/>
                    <a:pt x="105" y="355051"/>
                  </a:cubicBezTo>
                  <a:lnTo>
                    <a:pt x="2" y="351419"/>
                  </a:lnTo>
                  <a:lnTo>
                    <a:pt x="2" y="103769"/>
                  </a:lnTo>
                  <a:cubicBezTo>
                    <a:pt x="0" y="70985"/>
                    <a:pt x="25555" y="43883"/>
                    <a:pt x="58282" y="41960"/>
                  </a:cubicBezTo>
                  <a:lnTo>
                    <a:pt x="61914" y="41857"/>
                  </a:lnTo>
                  <a:lnTo>
                    <a:pt x="82552" y="41857"/>
                  </a:lnTo>
                  <a:lnTo>
                    <a:pt x="82552" y="21219"/>
                  </a:lnTo>
                  <a:cubicBezTo>
                    <a:pt x="82564" y="10300"/>
                    <a:pt x="91079" y="1280"/>
                    <a:pt x="101980" y="640"/>
                  </a:cubicBezTo>
                  <a:cubicBezTo>
                    <a:pt x="112880" y="0"/>
                    <a:pt x="122393" y="7962"/>
                    <a:pt x="123682" y="18804"/>
                  </a:cubicBezTo>
                  <a:lnTo>
                    <a:pt x="123827" y="21219"/>
                  </a:lnTo>
                  <a:lnTo>
                    <a:pt x="123827" y="41857"/>
                  </a:lnTo>
                  <a:lnTo>
                    <a:pt x="247652" y="41857"/>
                  </a:lnTo>
                  <a:lnTo>
                    <a:pt x="247652" y="21219"/>
                  </a:lnTo>
                  <a:cubicBezTo>
                    <a:pt x="247652" y="9821"/>
                    <a:pt x="256892" y="582"/>
                    <a:pt x="268289" y="582"/>
                  </a:cubicBezTo>
                  <a:close/>
                  <a:moveTo>
                    <a:pt x="330202" y="145044"/>
                  </a:moveTo>
                  <a:lnTo>
                    <a:pt x="41277" y="145044"/>
                  </a:lnTo>
                  <a:lnTo>
                    <a:pt x="41277" y="343680"/>
                  </a:lnTo>
                  <a:cubicBezTo>
                    <a:pt x="41277" y="358229"/>
                    <a:pt x="49243" y="370220"/>
                    <a:pt x="59500" y="371871"/>
                  </a:cubicBezTo>
                  <a:lnTo>
                    <a:pt x="61914" y="372057"/>
                  </a:lnTo>
                  <a:lnTo>
                    <a:pt x="309564" y="372057"/>
                  </a:lnTo>
                  <a:cubicBezTo>
                    <a:pt x="320151" y="372057"/>
                    <a:pt x="328881" y="361119"/>
                    <a:pt x="330057" y="346982"/>
                  </a:cubicBezTo>
                  <a:lnTo>
                    <a:pt x="330202" y="343680"/>
                  </a:lnTo>
                  <a:lnTo>
                    <a:pt x="330202" y="145044"/>
                  </a:lnTo>
                  <a:close/>
                </a:path>
              </a:pathLst>
            </a:custGeom>
            <a:solidFill>
              <a:srgbClr val="3A9E6A"/>
            </a:solidFill>
            <a:ln>
              <a:noFill/>
            </a:ln>
          </p:spPr>
        </p:sp>
        <p:sp>
          <p:nvSpPr>
            <p:cNvPr id="31" name="Freeform 31"/>
            <p:cNvSpPr/>
            <p:nvPr/>
          </p:nvSpPr>
          <p:spPr>
            <a:xfrm>
              <a:off x="1063043" y="4019550"/>
              <a:ext cx="62494" cy="103769"/>
            </a:xfrm>
            <a:custGeom>
              <a:avLst/>
              <a:gdLst/>
              <a:ahLst/>
              <a:cxnLst/>
              <a:rect l="l" t="t" r="r" b="b"/>
              <a:pathLst>
                <a:path w="62494" h="103769">
                  <a:moveTo>
                    <a:pt x="41857" y="0"/>
                  </a:moveTo>
                  <a:cubicBezTo>
                    <a:pt x="52319" y="1"/>
                    <a:pt x="61125" y="7832"/>
                    <a:pt x="62350" y="18223"/>
                  </a:cubicBezTo>
                  <a:lnTo>
                    <a:pt x="62494" y="20638"/>
                  </a:lnTo>
                  <a:lnTo>
                    <a:pt x="62494" y="82550"/>
                  </a:lnTo>
                  <a:cubicBezTo>
                    <a:pt x="62482" y="93469"/>
                    <a:pt x="53966" y="102489"/>
                    <a:pt x="43066" y="103129"/>
                  </a:cubicBezTo>
                  <a:cubicBezTo>
                    <a:pt x="32166" y="103769"/>
                    <a:pt x="22653" y="95807"/>
                    <a:pt x="21364" y="84965"/>
                  </a:cubicBezTo>
                  <a:lnTo>
                    <a:pt x="21219" y="82550"/>
                  </a:lnTo>
                  <a:lnTo>
                    <a:pt x="21219" y="41275"/>
                  </a:lnTo>
                  <a:cubicBezTo>
                    <a:pt x="10300" y="41263"/>
                    <a:pt x="1280" y="32747"/>
                    <a:pt x="640" y="21847"/>
                  </a:cubicBezTo>
                  <a:cubicBezTo>
                    <a:pt x="0" y="10947"/>
                    <a:pt x="7962" y="1434"/>
                    <a:pt x="18804" y="144"/>
                  </a:cubicBezTo>
                  <a:lnTo>
                    <a:pt x="21219" y="0"/>
                  </a:lnTo>
                  <a:lnTo>
                    <a:pt x="41857" y="0"/>
                  </a:lnTo>
                  <a:close/>
                </a:path>
              </a:pathLst>
            </a:custGeom>
            <a:solidFill>
              <a:srgbClr val="3A9E6A"/>
            </a:solidFill>
            <a:ln>
              <a:noFill/>
            </a:ln>
          </p:spPr>
        </p:sp>
      </p:grpSp>
      <p:sp>
        <p:nvSpPr>
          <p:cNvPr id="33" name="TextBox 33"/>
          <p:cNvSpPr txBox="1"/>
          <p:nvPr/>
        </p:nvSpPr>
        <p:spPr>
          <a:xfrm>
            <a:off x="836295" y="4508182"/>
            <a:ext cx="2180027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Schedule 自动运行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841058" y="4853464"/>
            <a:ext cx="2080736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设定每周自动更新知识库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841058" y="5101114"/>
            <a:ext cx="2685931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你来看结果就好——AI 替你做维护</a:t>
            </a:r>
          </a:p>
        </p:txBody>
      </p:sp>
      <p:sp>
        <p:nvSpPr>
          <p:cNvPr id="36" name="Rectangle 36"/>
          <p:cNvSpPr/>
          <p:nvPr/>
        </p:nvSpPr>
        <p:spPr>
          <a:xfrm>
            <a:off x="857250" y="5419725"/>
            <a:ext cx="1905000" cy="266700"/>
          </a:xfrm>
          <a:prstGeom prst="roundRect">
            <a:avLst>
              <a:gd name="adj" fmla="val 21429"/>
            </a:avLst>
          </a:prstGeom>
          <a:solidFill>
            <a:srgbClr val="EAF7F0"/>
          </a:solidFill>
          <a:ln>
            <a:noFill/>
          </a:ln>
        </p:spPr>
      </p:sp>
      <p:sp>
        <p:nvSpPr>
          <p:cNvPr id="37" name="TextBox 37"/>
          <p:cNvSpPr txBox="1"/>
          <p:nvPr/>
        </p:nvSpPr>
        <p:spPr>
          <a:xfrm>
            <a:off x="1183005" y="5487352"/>
            <a:ext cx="125349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3A9E6A"/>
                </a:solidFill>
                <a:latin typeface="Arial"/>
                <a:ea typeface="Microsoft YaHei"/>
                <a:cs typeface="Arial"/>
              </a:rPr>
              <a:t>从主动到被动收益</a:t>
            </a:r>
          </a:p>
        </p:txBody>
      </p:sp>
      <p:sp>
        <p:nvSpPr>
          <p:cNvPr id="38" name="Rectangle 38"/>
          <p:cNvSpPr/>
          <p:nvPr/>
        </p:nvSpPr>
        <p:spPr>
          <a:xfrm>
            <a:off x="6229350" y="3543300"/>
            <a:ext cx="5391150" cy="2171700"/>
          </a:xfrm>
          <a:prstGeom prst="roundRect">
            <a:avLst>
              <a:gd name="adj" fmla="val 6140"/>
            </a:avLst>
          </a:prstGeom>
          <a:solidFill>
            <a:srgbClr val="1E1E1E"/>
          </a:solidFill>
          <a:ln>
            <a:noFill/>
          </a:ln>
        </p:spPr>
      </p:sp>
      <p:sp>
        <p:nvSpPr>
          <p:cNvPr id="39" name="TextBox 39"/>
          <p:cNvSpPr txBox="1"/>
          <p:nvPr/>
        </p:nvSpPr>
        <p:spPr>
          <a:xfrm>
            <a:off x="9889941" y="3973830"/>
            <a:ext cx="1280979" cy="1341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6600" b="1" dirty="0">
                <a:solidFill>
                  <a:srgbClr val="C96133">
                    <a:alphaMod val="8000"/>
                  </a:srgbClr>
                </a:solidFill>
                <a:latin typeface="Arial"/>
                <a:ea typeface="Microsoft YaHei"/>
                <a:cs typeface="Arial"/>
              </a:rPr>
              <a:t>04</a:t>
            </a:r>
          </a:p>
        </p:txBody>
      </p:sp>
      <p:sp>
        <p:nvSpPr>
          <p:cNvPr id="40" name="Freeform 40"/>
          <p:cNvSpPr/>
          <p:nvPr/>
        </p:nvSpPr>
        <p:spPr>
          <a:xfrm>
            <a:off x="6556375" y="3839103"/>
            <a:ext cx="408226" cy="360877"/>
          </a:xfrm>
          <a:custGeom>
            <a:avLst/>
            <a:gdLst/>
            <a:ahLst/>
            <a:cxnLst/>
            <a:rect l="l" t="t" r="r" b="b"/>
            <a:pathLst>
              <a:path w="408226" h="360877">
                <a:moveTo>
                  <a:pt x="208212" y="7793"/>
                </a:moveTo>
                <a:cubicBezTo>
                  <a:pt x="194420" y="14850"/>
                  <a:pt x="185741" y="29036"/>
                  <a:pt x="185738" y="44528"/>
                </a:cubicBezTo>
                <a:lnTo>
                  <a:pt x="185717" y="97897"/>
                </a:lnTo>
                <a:lnTo>
                  <a:pt x="41275" y="97897"/>
                </a:lnTo>
                <a:cubicBezTo>
                  <a:pt x="18479" y="97897"/>
                  <a:pt x="0" y="116376"/>
                  <a:pt x="0" y="139172"/>
                </a:cubicBezTo>
                <a:lnTo>
                  <a:pt x="0" y="221722"/>
                </a:lnTo>
                <a:lnTo>
                  <a:pt x="103" y="224817"/>
                </a:lnTo>
                <a:cubicBezTo>
                  <a:pt x="1723" y="246356"/>
                  <a:pt x="19675" y="263004"/>
                  <a:pt x="41275" y="262997"/>
                </a:cubicBezTo>
                <a:lnTo>
                  <a:pt x="185717" y="262976"/>
                </a:lnTo>
                <a:lnTo>
                  <a:pt x="185738" y="316365"/>
                </a:lnTo>
                <a:cubicBezTo>
                  <a:pt x="185741" y="333057"/>
                  <a:pt x="195797" y="348103"/>
                  <a:pt x="211218" y="354490"/>
                </a:cubicBezTo>
                <a:cubicBezTo>
                  <a:pt x="226640" y="360877"/>
                  <a:pt x="244390" y="357348"/>
                  <a:pt x="256194" y="345547"/>
                </a:cubicBezTo>
                <a:lnTo>
                  <a:pt x="392112" y="209628"/>
                </a:lnTo>
                <a:cubicBezTo>
                  <a:pt x="408226" y="193510"/>
                  <a:pt x="408226" y="167383"/>
                  <a:pt x="392112" y="151265"/>
                </a:cubicBezTo>
                <a:lnTo>
                  <a:pt x="256194" y="15347"/>
                </a:lnTo>
                <a:cubicBezTo>
                  <a:pt x="244390" y="3535"/>
                  <a:pt x="226632" y="0"/>
                  <a:pt x="211204" y="6390"/>
                </a:cubicBezTo>
                <a:lnTo>
                  <a:pt x="208212" y="7793"/>
                </a:lnTo>
                <a:close/>
              </a:path>
            </a:pathLst>
          </a:custGeom>
          <a:solidFill>
            <a:srgbClr val="C96133"/>
          </a:solidFill>
          <a:ln>
            <a:noFill/>
          </a:ln>
        </p:spPr>
      </p:sp>
      <p:sp>
        <p:nvSpPr>
          <p:cNvPr id="41" name="TextBox 41"/>
          <p:cNvSpPr txBox="1"/>
          <p:nvPr/>
        </p:nvSpPr>
        <p:spPr>
          <a:xfrm>
            <a:off x="6494145" y="4508182"/>
            <a:ext cx="1825783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做成问答 Agent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6498908" y="4853464"/>
            <a:ext cx="2881455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知识库 + 私有数据 → 能对话的产品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6498908" y="5101114"/>
            <a:ext cx="2667310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客户自己来问，AI 用你的知识答</a:t>
            </a:r>
          </a:p>
        </p:txBody>
      </p:sp>
      <p:sp>
        <p:nvSpPr>
          <p:cNvPr id="44" name="Rectangle 44"/>
          <p:cNvSpPr/>
          <p:nvPr/>
        </p:nvSpPr>
        <p:spPr>
          <a:xfrm>
            <a:off x="6515100" y="5419725"/>
            <a:ext cx="2286000" cy="266700"/>
          </a:xfrm>
          <a:prstGeom prst="roundRect">
            <a:avLst>
              <a:gd name="adj" fmla="val 21429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45" name="TextBox 45"/>
          <p:cNvSpPr txBox="1"/>
          <p:nvPr/>
        </p:nvSpPr>
        <p:spPr>
          <a:xfrm>
            <a:off x="6889504" y="5487352"/>
            <a:ext cx="1537192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最后一页有真实演示 →</a:t>
            </a:r>
          </a:p>
        </p:txBody>
      </p:sp>
      <p:sp>
        <p:nvSpPr>
          <p:cNvPr id="46" name="Rectangle 46"/>
          <p:cNvSpPr/>
          <p:nvPr/>
        </p:nvSpPr>
        <p:spPr>
          <a:xfrm>
            <a:off x="571500" y="5848350"/>
            <a:ext cx="11049000" cy="514350"/>
          </a:xfrm>
          <a:prstGeom prst="roundRect">
            <a:avLst>
              <a:gd name="adj" fmla="val 22222"/>
            </a:avLst>
          </a:prstGeom>
          <a:solidFill>
            <a:srgbClr val="1E1E1E"/>
          </a:solidFill>
          <a:ln>
            <a:noFill/>
          </a:ln>
        </p:spPr>
      </p:sp>
      <p:sp>
        <p:nvSpPr>
          <p:cNvPr id="47" name="Freeform 47"/>
          <p:cNvSpPr/>
          <p:nvPr/>
        </p:nvSpPr>
        <p:spPr>
          <a:xfrm>
            <a:off x="821858" y="6002338"/>
            <a:ext cx="166034" cy="210203"/>
          </a:xfrm>
          <a:custGeom>
            <a:avLst/>
            <a:gdLst/>
            <a:ahLst/>
            <a:cxnLst/>
            <a:rect l="l" t="t" r="r" b="b"/>
            <a:pathLst>
              <a:path w="166034" h="210203">
                <a:moveTo>
                  <a:pt x="93336" y="0"/>
                </a:moveTo>
                <a:lnTo>
                  <a:pt x="93522" y="10"/>
                </a:lnTo>
                <a:lnTo>
                  <a:pt x="93687" y="21"/>
                </a:lnTo>
                <a:lnTo>
                  <a:pt x="94543" y="72"/>
                </a:lnTo>
                <a:lnTo>
                  <a:pt x="94657" y="93"/>
                </a:lnTo>
                <a:lnTo>
                  <a:pt x="94770" y="93"/>
                </a:lnTo>
                <a:lnTo>
                  <a:pt x="95162" y="186"/>
                </a:lnTo>
                <a:lnTo>
                  <a:pt x="95699" y="268"/>
                </a:lnTo>
                <a:lnTo>
                  <a:pt x="95864" y="330"/>
                </a:lnTo>
                <a:lnTo>
                  <a:pt x="95978" y="341"/>
                </a:lnTo>
                <a:lnTo>
                  <a:pt x="96277" y="454"/>
                </a:lnTo>
                <a:lnTo>
                  <a:pt x="96813" y="598"/>
                </a:lnTo>
                <a:lnTo>
                  <a:pt x="97009" y="691"/>
                </a:lnTo>
                <a:lnTo>
                  <a:pt x="97164" y="733"/>
                </a:lnTo>
                <a:lnTo>
                  <a:pt x="97453" y="877"/>
                </a:lnTo>
                <a:lnTo>
                  <a:pt x="97866" y="1053"/>
                </a:lnTo>
                <a:lnTo>
                  <a:pt x="98083" y="1176"/>
                </a:lnTo>
                <a:lnTo>
                  <a:pt x="98310" y="1280"/>
                </a:lnTo>
                <a:lnTo>
                  <a:pt x="98547" y="1434"/>
                </a:lnTo>
                <a:lnTo>
                  <a:pt x="98867" y="1610"/>
                </a:lnTo>
                <a:lnTo>
                  <a:pt x="99218" y="1857"/>
                </a:lnTo>
                <a:lnTo>
                  <a:pt x="99403" y="1971"/>
                </a:lnTo>
                <a:lnTo>
                  <a:pt x="99538" y="2095"/>
                </a:lnTo>
                <a:lnTo>
                  <a:pt x="99785" y="2270"/>
                </a:lnTo>
                <a:lnTo>
                  <a:pt x="100177" y="2621"/>
                </a:lnTo>
                <a:lnTo>
                  <a:pt x="100404" y="2796"/>
                </a:lnTo>
                <a:lnTo>
                  <a:pt x="100487" y="2900"/>
                </a:lnTo>
                <a:lnTo>
                  <a:pt x="100631" y="3023"/>
                </a:lnTo>
                <a:lnTo>
                  <a:pt x="101003" y="3446"/>
                </a:lnTo>
                <a:lnTo>
                  <a:pt x="101271" y="3725"/>
                </a:lnTo>
                <a:lnTo>
                  <a:pt x="101333" y="3818"/>
                </a:lnTo>
                <a:cubicBezTo>
                  <a:pt x="102571" y="5335"/>
                  <a:pt x="103355" y="7141"/>
                  <a:pt x="103582" y="9111"/>
                </a:cubicBezTo>
                <a:lnTo>
                  <a:pt x="103593" y="9235"/>
                </a:lnTo>
                <a:lnTo>
                  <a:pt x="103613" y="9658"/>
                </a:lnTo>
                <a:lnTo>
                  <a:pt x="103655" y="10319"/>
                </a:lnTo>
                <a:lnTo>
                  <a:pt x="103655" y="72231"/>
                </a:lnTo>
                <a:lnTo>
                  <a:pt x="155248" y="72231"/>
                </a:lnTo>
                <a:cubicBezTo>
                  <a:pt x="158929" y="72230"/>
                  <a:pt x="162332" y="74190"/>
                  <a:pt x="164178" y="77374"/>
                </a:cubicBezTo>
                <a:cubicBezTo>
                  <a:pt x="166024" y="80558"/>
                  <a:pt x="166034" y="84485"/>
                  <a:pt x="164205" y="87678"/>
                </a:cubicBezTo>
                <a:lnTo>
                  <a:pt x="163586" y="88617"/>
                </a:lnTo>
                <a:lnTo>
                  <a:pt x="81036" y="202124"/>
                </a:lnTo>
                <a:cubicBezTo>
                  <a:pt x="75175" y="210203"/>
                  <a:pt x="62380" y="206045"/>
                  <a:pt x="62380" y="196056"/>
                </a:cubicBezTo>
                <a:lnTo>
                  <a:pt x="62380" y="134144"/>
                </a:lnTo>
                <a:lnTo>
                  <a:pt x="10786" y="134144"/>
                </a:lnTo>
                <a:cubicBezTo>
                  <a:pt x="7105" y="134145"/>
                  <a:pt x="3703" y="132185"/>
                  <a:pt x="1857" y="129001"/>
                </a:cubicBezTo>
                <a:cubicBezTo>
                  <a:pt x="10" y="125817"/>
                  <a:pt x="0" y="121890"/>
                  <a:pt x="1829" y="118697"/>
                </a:cubicBezTo>
                <a:lnTo>
                  <a:pt x="2448" y="117758"/>
                </a:lnTo>
                <a:lnTo>
                  <a:pt x="84998" y="4251"/>
                </a:lnTo>
                <a:lnTo>
                  <a:pt x="85102" y="4117"/>
                </a:lnTo>
                <a:lnTo>
                  <a:pt x="85287" y="3870"/>
                </a:lnTo>
                <a:lnTo>
                  <a:pt x="85628" y="3477"/>
                </a:lnTo>
                <a:lnTo>
                  <a:pt x="85814" y="3250"/>
                </a:lnTo>
                <a:lnTo>
                  <a:pt x="85906" y="3168"/>
                </a:lnTo>
                <a:lnTo>
                  <a:pt x="86041" y="3023"/>
                </a:lnTo>
                <a:lnTo>
                  <a:pt x="86453" y="2652"/>
                </a:lnTo>
                <a:lnTo>
                  <a:pt x="86742" y="2384"/>
                </a:lnTo>
                <a:lnTo>
                  <a:pt x="86825" y="2322"/>
                </a:lnTo>
                <a:cubicBezTo>
                  <a:pt x="88034" y="1332"/>
                  <a:pt x="89453" y="630"/>
                  <a:pt x="90973" y="268"/>
                </a:cubicBezTo>
                <a:lnTo>
                  <a:pt x="91086" y="258"/>
                </a:lnTo>
                <a:lnTo>
                  <a:pt x="91365" y="206"/>
                </a:lnTo>
                <a:lnTo>
                  <a:pt x="92129" y="72"/>
                </a:lnTo>
                <a:lnTo>
                  <a:pt x="92242" y="62"/>
                </a:lnTo>
                <a:lnTo>
                  <a:pt x="92665" y="41"/>
                </a:lnTo>
                <a:close/>
              </a:path>
            </a:pathLst>
          </a:custGeom>
          <a:solidFill>
            <a:srgbClr val="C96133"/>
          </a:solidFill>
          <a:ln>
            <a:noFill/>
          </a:ln>
        </p:spPr>
      </p:sp>
      <p:sp>
        <p:nvSpPr>
          <p:cNvPr id="48" name="TextBox 48"/>
          <p:cNvSpPr txBox="1"/>
          <p:nvPr/>
        </p:nvSpPr>
        <p:spPr>
          <a:xfrm>
            <a:off x="1126808" y="6025039"/>
            <a:ext cx="7296118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进阶工具（可选）：VS Code 看 / 改 AI 生成的文件 · GitHub 备份 + 分享你的知识库</a:t>
            </a:r>
          </a:p>
        </p:txBody>
      </p:sp>
      <p:sp>
        <p:nvSpPr>
          <p:cNvPr id="49" name="Line 49"/>
          <p:cNvSpPr/>
          <p:nvPr/>
        </p:nvSpPr>
        <p:spPr>
          <a:xfrm>
            <a:off x="571500" y="659130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50" name="TextBox 50"/>
          <p:cNvSpPr txBox="1"/>
          <p:nvPr/>
        </p:nvSpPr>
        <p:spPr>
          <a:xfrm>
            <a:off x="5264825" y="6657499"/>
            <a:ext cx="166235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从零上手 Claude · 第二节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1E1E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47625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4" name="TextBox 4"/>
          <p:cNvSpPr txBox="1"/>
          <p:nvPr/>
        </p:nvSpPr>
        <p:spPr>
          <a:xfrm>
            <a:off x="767715" y="420052"/>
            <a:ext cx="606342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b="1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方 法 论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744855" y="549592"/>
            <a:ext cx="1820608" cy="579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8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做事原则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1384468" y="355282"/>
            <a:ext cx="256987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650" b="1" dirty="0">
                <a:solidFill>
                  <a:srgbClr val="C96133">
                    <a:alphaMod val="30000"/>
                  </a:srgbClr>
                </a:solidFill>
                <a:latin typeface="Arial"/>
                <a:ea typeface="Microsoft YaHei"/>
                <a:cs typeface="Arial"/>
              </a:rPr>
              <a:t>18</a:t>
            </a:r>
          </a:p>
        </p:txBody>
      </p:sp>
      <p:sp>
        <p:nvSpPr>
          <p:cNvPr id="7" name="Freeform 7"/>
          <p:cNvSpPr/>
          <p:nvPr/>
        </p:nvSpPr>
        <p:spPr>
          <a:xfrm>
            <a:off x="571500" y="1028700"/>
            <a:ext cx="5172075" cy="1371600"/>
          </a:xfrm>
          <a:custGeom>
            <a:avLst/>
            <a:gdLst/>
            <a:ahLst/>
            <a:cxnLst/>
            <a:rect l="l" t="t" r="r" b="b"/>
            <a:pathLst>
              <a:path w="5172075" h="1371600">
                <a:moveTo>
                  <a:pt x="114300" y="0"/>
                </a:moveTo>
                <a:lnTo>
                  <a:pt x="5057775" y="0"/>
                </a:lnTo>
                <a:cubicBezTo>
                  <a:pt x="5120901" y="0"/>
                  <a:pt x="5172075" y="51174"/>
                  <a:pt x="5172075" y="114300"/>
                </a:cubicBezTo>
                <a:lnTo>
                  <a:pt x="5172075" y="1257300"/>
                </a:lnTo>
                <a:cubicBezTo>
                  <a:pt x="5172075" y="1320426"/>
                  <a:pt x="5120901" y="1371600"/>
                  <a:pt x="5057775" y="1371600"/>
                </a:cubicBezTo>
                <a:lnTo>
                  <a:pt x="114300" y="1371600"/>
                </a:lnTo>
                <a:cubicBezTo>
                  <a:pt x="51174" y="1371600"/>
                  <a:pt x="0" y="1320426"/>
                  <a:pt x="0" y="1257300"/>
                </a:cubicBezTo>
                <a:lnTo>
                  <a:pt x="0" y="114300"/>
                </a:lnTo>
                <a:cubicBezTo>
                  <a:pt x="0" y="51174"/>
                  <a:pt x="51174" y="0"/>
                  <a:pt x="114300" y="0"/>
                </a:cubicBezTo>
                <a:close/>
              </a:path>
            </a:pathLst>
          </a:custGeom>
          <a:solidFill>
            <a:srgbClr val="FAFAF8">
              <a:alpha val="6000"/>
            </a:srgbClr>
          </a:solidFill>
          <a:ln>
            <a:noFill/>
          </a:ln>
        </p:spPr>
      </p:sp>
      <p:sp>
        <p:nvSpPr>
          <p:cNvPr id="8" name="Freeform 8"/>
          <p:cNvSpPr/>
          <p:nvPr/>
        </p:nvSpPr>
        <p:spPr>
          <a:xfrm>
            <a:off x="571500" y="1028700"/>
            <a:ext cx="47625" cy="1371600"/>
          </a:xfrm>
          <a:custGeom>
            <a:avLst/>
            <a:gdLst/>
            <a:ahLst/>
            <a:cxnLst/>
            <a:rect l="l" t="t" r="r" b="b"/>
            <a:pathLst>
              <a:path w="47625" h="1371600">
                <a:moveTo>
                  <a:pt x="23812" y="0"/>
                </a:moveTo>
                <a:lnTo>
                  <a:pt x="23812" y="0"/>
                </a:lnTo>
                <a:cubicBezTo>
                  <a:pt x="36964" y="0"/>
                  <a:pt x="47625" y="10661"/>
                  <a:pt x="47625" y="23812"/>
                </a:cubicBezTo>
                <a:lnTo>
                  <a:pt x="47625" y="1347788"/>
                </a:lnTo>
                <a:cubicBezTo>
                  <a:pt x="47625" y="1360939"/>
                  <a:pt x="36964" y="1371600"/>
                  <a:pt x="23812" y="1371600"/>
                </a:cubicBezTo>
                <a:lnTo>
                  <a:pt x="23812" y="1371600"/>
                </a:lnTo>
                <a:cubicBezTo>
                  <a:pt x="10661" y="1371600"/>
                  <a:pt x="0" y="1360939"/>
                  <a:pt x="0" y="1347788"/>
                </a:cubicBezTo>
                <a:lnTo>
                  <a:pt x="0" y="23812"/>
                </a:lnTo>
                <a:cubicBezTo>
                  <a:pt x="0" y="10661"/>
                  <a:pt x="10661" y="0"/>
                  <a:pt x="23812" y="0"/>
                </a:cubicBezTo>
                <a:close/>
              </a:path>
            </a:pathLst>
          </a:custGeom>
          <a:solidFill>
            <a:srgbClr val="C96133"/>
          </a:solidFill>
          <a:ln>
            <a:noFill/>
          </a:ln>
        </p:spPr>
      </p:sp>
      <p:sp>
        <p:nvSpPr>
          <p:cNvPr id="9" name="TextBox 9"/>
          <p:cNvSpPr txBox="1"/>
          <p:nvPr/>
        </p:nvSpPr>
        <p:spPr>
          <a:xfrm>
            <a:off x="5140814" y="1150620"/>
            <a:ext cx="385591" cy="1097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5400" b="1" dirty="0">
                <a:solidFill>
                  <a:srgbClr val="C96133">
                    <a:alphaMod val="7000"/>
                  </a:srgbClr>
                </a:solidFill>
                <a:latin typeface="Arial"/>
                <a:ea typeface="Microsoft YaHei"/>
                <a:cs typeface="Arial"/>
              </a:rPr>
              <a:t>1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779145" y="1231582"/>
            <a:ext cx="1560100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功能从需求来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785812" y="1659731"/>
            <a:ext cx="3150394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有什么真实场景，就造什么工具，不多不少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787718" y="1952149"/>
            <a:ext cx="386953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有客户问 ISO，才建 /wealth-client-qa；没有场景，先不造</a:t>
            </a:r>
          </a:p>
        </p:txBody>
      </p:sp>
      <p:sp>
        <p:nvSpPr>
          <p:cNvPr id="13" name="Freeform 13"/>
          <p:cNvSpPr/>
          <p:nvPr/>
        </p:nvSpPr>
        <p:spPr>
          <a:xfrm>
            <a:off x="571500" y="2628900"/>
            <a:ext cx="5172075" cy="1371600"/>
          </a:xfrm>
          <a:custGeom>
            <a:avLst/>
            <a:gdLst/>
            <a:ahLst/>
            <a:cxnLst/>
            <a:rect l="l" t="t" r="r" b="b"/>
            <a:pathLst>
              <a:path w="5172075" h="1371600">
                <a:moveTo>
                  <a:pt x="114300" y="0"/>
                </a:moveTo>
                <a:lnTo>
                  <a:pt x="5057775" y="0"/>
                </a:lnTo>
                <a:cubicBezTo>
                  <a:pt x="5120901" y="0"/>
                  <a:pt x="5172075" y="51174"/>
                  <a:pt x="5172075" y="114300"/>
                </a:cubicBezTo>
                <a:lnTo>
                  <a:pt x="5172075" y="1257300"/>
                </a:lnTo>
                <a:cubicBezTo>
                  <a:pt x="5172075" y="1320426"/>
                  <a:pt x="5120901" y="1371600"/>
                  <a:pt x="5057775" y="1371600"/>
                </a:cubicBezTo>
                <a:lnTo>
                  <a:pt x="114300" y="1371600"/>
                </a:lnTo>
                <a:cubicBezTo>
                  <a:pt x="51174" y="1371600"/>
                  <a:pt x="0" y="1320426"/>
                  <a:pt x="0" y="1257300"/>
                </a:cubicBezTo>
                <a:lnTo>
                  <a:pt x="0" y="114300"/>
                </a:lnTo>
                <a:cubicBezTo>
                  <a:pt x="0" y="51174"/>
                  <a:pt x="51174" y="0"/>
                  <a:pt x="114300" y="0"/>
                </a:cubicBezTo>
                <a:close/>
              </a:path>
            </a:pathLst>
          </a:custGeom>
          <a:solidFill>
            <a:srgbClr val="FAFAF8">
              <a:alpha val="6000"/>
            </a:srgbClr>
          </a:solidFill>
          <a:ln>
            <a:noFill/>
          </a:ln>
        </p:spPr>
      </p:sp>
      <p:sp>
        <p:nvSpPr>
          <p:cNvPr id="14" name="Freeform 14"/>
          <p:cNvSpPr/>
          <p:nvPr/>
        </p:nvSpPr>
        <p:spPr>
          <a:xfrm>
            <a:off x="571500" y="2628900"/>
            <a:ext cx="47625" cy="1371600"/>
          </a:xfrm>
          <a:custGeom>
            <a:avLst/>
            <a:gdLst/>
            <a:ahLst/>
            <a:cxnLst/>
            <a:rect l="l" t="t" r="r" b="b"/>
            <a:pathLst>
              <a:path w="47625" h="1371600">
                <a:moveTo>
                  <a:pt x="23812" y="0"/>
                </a:moveTo>
                <a:lnTo>
                  <a:pt x="23812" y="0"/>
                </a:lnTo>
                <a:cubicBezTo>
                  <a:pt x="36964" y="0"/>
                  <a:pt x="47625" y="10661"/>
                  <a:pt x="47625" y="23812"/>
                </a:cubicBezTo>
                <a:lnTo>
                  <a:pt x="47625" y="1347788"/>
                </a:lnTo>
                <a:cubicBezTo>
                  <a:pt x="47625" y="1360939"/>
                  <a:pt x="36964" y="1371600"/>
                  <a:pt x="23812" y="1371600"/>
                </a:cubicBezTo>
                <a:lnTo>
                  <a:pt x="23812" y="1371600"/>
                </a:lnTo>
                <a:cubicBezTo>
                  <a:pt x="10661" y="1371600"/>
                  <a:pt x="0" y="1360939"/>
                  <a:pt x="0" y="1347788"/>
                </a:cubicBezTo>
                <a:lnTo>
                  <a:pt x="0" y="23812"/>
                </a:lnTo>
                <a:cubicBezTo>
                  <a:pt x="0" y="10661"/>
                  <a:pt x="10661" y="0"/>
                  <a:pt x="23812" y="0"/>
                </a:cubicBezTo>
                <a:close/>
              </a:path>
            </a:pathLst>
          </a:custGeom>
          <a:solidFill>
            <a:srgbClr val="3D7DE4"/>
          </a:solidFill>
          <a:ln>
            <a:noFill/>
          </a:ln>
        </p:spPr>
      </p:sp>
      <p:sp>
        <p:nvSpPr>
          <p:cNvPr id="15" name="TextBox 15"/>
          <p:cNvSpPr txBox="1"/>
          <p:nvPr/>
        </p:nvSpPr>
        <p:spPr>
          <a:xfrm>
            <a:off x="4933788" y="2750820"/>
            <a:ext cx="592617" cy="1097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5400" b="1" dirty="0">
                <a:solidFill>
                  <a:srgbClr val="3D7DE4">
                    <a:alphaMod val="7000"/>
                  </a:srgbClr>
                </a:solidFill>
                <a:latin typeface="Arial"/>
                <a:ea typeface="Microsoft YaHei"/>
                <a:cs typeface="Arial"/>
              </a:rPr>
              <a:t>2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779145" y="2831782"/>
            <a:ext cx="2066163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领域知识不能外包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785812" y="3259931"/>
            <a:ext cx="3060025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模板是 AI 生成的，那一行绿卡经验是你的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787718" y="3552349"/>
            <a:ext cx="392649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你 Review 了模板，加入了判断——它才是你的系统，不是 AI 的</a:t>
            </a:r>
          </a:p>
        </p:txBody>
      </p:sp>
      <p:sp>
        <p:nvSpPr>
          <p:cNvPr id="19" name="Freeform 19"/>
          <p:cNvSpPr/>
          <p:nvPr/>
        </p:nvSpPr>
        <p:spPr>
          <a:xfrm>
            <a:off x="571500" y="4229100"/>
            <a:ext cx="5172075" cy="1371600"/>
          </a:xfrm>
          <a:custGeom>
            <a:avLst/>
            <a:gdLst/>
            <a:ahLst/>
            <a:cxnLst/>
            <a:rect l="l" t="t" r="r" b="b"/>
            <a:pathLst>
              <a:path w="5172075" h="1371600">
                <a:moveTo>
                  <a:pt x="114300" y="0"/>
                </a:moveTo>
                <a:lnTo>
                  <a:pt x="5057775" y="0"/>
                </a:lnTo>
                <a:cubicBezTo>
                  <a:pt x="5120901" y="0"/>
                  <a:pt x="5172075" y="51174"/>
                  <a:pt x="5172075" y="114300"/>
                </a:cubicBezTo>
                <a:lnTo>
                  <a:pt x="5172075" y="1257300"/>
                </a:lnTo>
                <a:cubicBezTo>
                  <a:pt x="5172075" y="1320426"/>
                  <a:pt x="5120901" y="1371600"/>
                  <a:pt x="5057775" y="1371600"/>
                </a:cubicBezTo>
                <a:lnTo>
                  <a:pt x="114300" y="1371600"/>
                </a:lnTo>
                <a:cubicBezTo>
                  <a:pt x="51174" y="1371600"/>
                  <a:pt x="0" y="1320426"/>
                  <a:pt x="0" y="1257300"/>
                </a:cubicBezTo>
                <a:lnTo>
                  <a:pt x="0" y="114300"/>
                </a:lnTo>
                <a:cubicBezTo>
                  <a:pt x="0" y="51174"/>
                  <a:pt x="51174" y="0"/>
                  <a:pt x="114300" y="0"/>
                </a:cubicBezTo>
                <a:close/>
              </a:path>
            </a:pathLst>
          </a:custGeom>
          <a:solidFill>
            <a:srgbClr val="FAFAF8">
              <a:alpha val="6000"/>
            </a:srgbClr>
          </a:solidFill>
          <a:ln>
            <a:noFill/>
          </a:ln>
        </p:spPr>
      </p:sp>
      <p:sp>
        <p:nvSpPr>
          <p:cNvPr id="20" name="Freeform 20"/>
          <p:cNvSpPr/>
          <p:nvPr/>
        </p:nvSpPr>
        <p:spPr>
          <a:xfrm>
            <a:off x="571500" y="4229100"/>
            <a:ext cx="47625" cy="1371600"/>
          </a:xfrm>
          <a:custGeom>
            <a:avLst/>
            <a:gdLst/>
            <a:ahLst/>
            <a:cxnLst/>
            <a:rect l="l" t="t" r="r" b="b"/>
            <a:pathLst>
              <a:path w="47625" h="1371600">
                <a:moveTo>
                  <a:pt x="23812" y="0"/>
                </a:moveTo>
                <a:lnTo>
                  <a:pt x="23812" y="0"/>
                </a:lnTo>
                <a:cubicBezTo>
                  <a:pt x="36964" y="0"/>
                  <a:pt x="47625" y="10661"/>
                  <a:pt x="47625" y="23812"/>
                </a:cubicBezTo>
                <a:lnTo>
                  <a:pt x="47625" y="1347788"/>
                </a:lnTo>
                <a:cubicBezTo>
                  <a:pt x="47625" y="1360939"/>
                  <a:pt x="36964" y="1371600"/>
                  <a:pt x="23812" y="1371600"/>
                </a:cubicBezTo>
                <a:lnTo>
                  <a:pt x="23812" y="1371600"/>
                </a:lnTo>
                <a:cubicBezTo>
                  <a:pt x="10661" y="1371600"/>
                  <a:pt x="0" y="1360939"/>
                  <a:pt x="0" y="1347788"/>
                </a:cubicBezTo>
                <a:lnTo>
                  <a:pt x="0" y="23812"/>
                </a:lnTo>
                <a:cubicBezTo>
                  <a:pt x="0" y="10661"/>
                  <a:pt x="10661" y="0"/>
                  <a:pt x="23812" y="0"/>
                </a:cubicBezTo>
                <a:close/>
              </a:path>
            </a:pathLst>
          </a:custGeom>
          <a:solidFill>
            <a:srgbClr val="3A9E6A"/>
          </a:solidFill>
          <a:ln>
            <a:noFill/>
          </a:ln>
        </p:spPr>
      </p:sp>
      <p:sp>
        <p:nvSpPr>
          <p:cNvPr id="21" name="TextBox 21"/>
          <p:cNvSpPr txBox="1"/>
          <p:nvPr/>
        </p:nvSpPr>
        <p:spPr>
          <a:xfrm>
            <a:off x="4933788" y="4351020"/>
            <a:ext cx="592617" cy="1097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5400" b="1" dirty="0">
                <a:solidFill>
                  <a:srgbClr val="3A9E6A">
                    <a:alphaMod val="7000"/>
                  </a:srgbClr>
                </a:solidFill>
                <a:latin typeface="Arial"/>
                <a:ea typeface="Microsoft YaHei"/>
                <a:cs typeface="Arial"/>
              </a:rPr>
              <a:t>3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79145" y="4431982"/>
            <a:ext cx="2825258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文件即真相，结构即隐私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785812" y="4860131"/>
            <a:ext cx="3947279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output/ 从结构上保证客户数据不进 Git，不是靠自律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787718" y="5152549"/>
            <a:ext cx="3741372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CLAUDE.md 写一次，之后每次生成都自动遵守——架构&gt;约定</a:t>
            </a:r>
          </a:p>
        </p:txBody>
      </p:sp>
      <p:sp>
        <p:nvSpPr>
          <p:cNvPr id="25" name="Freeform 25"/>
          <p:cNvSpPr/>
          <p:nvPr/>
        </p:nvSpPr>
        <p:spPr>
          <a:xfrm>
            <a:off x="6067425" y="1028700"/>
            <a:ext cx="5553075" cy="1371600"/>
          </a:xfrm>
          <a:custGeom>
            <a:avLst/>
            <a:gdLst/>
            <a:ahLst/>
            <a:cxnLst/>
            <a:rect l="l" t="t" r="r" b="b"/>
            <a:pathLst>
              <a:path w="5553075" h="1371600">
                <a:moveTo>
                  <a:pt x="114300" y="0"/>
                </a:moveTo>
                <a:lnTo>
                  <a:pt x="5438775" y="0"/>
                </a:lnTo>
                <a:cubicBezTo>
                  <a:pt x="5501901" y="0"/>
                  <a:pt x="5553075" y="51174"/>
                  <a:pt x="5553075" y="114300"/>
                </a:cubicBezTo>
                <a:lnTo>
                  <a:pt x="5553075" y="1257300"/>
                </a:lnTo>
                <a:cubicBezTo>
                  <a:pt x="5553075" y="1320426"/>
                  <a:pt x="5501901" y="1371600"/>
                  <a:pt x="5438775" y="1371600"/>
                </a:cubicBezTo>
                <a:lnTo>
                  <a:pt x="114300" y="1371600"/>
                </a:lnTo>
                <a:cubicBezTo>
                  <a:pt x="51174" y="1371600"/>
                  <a:pt x="0" y="1320426"/>
                  <a:pt x="0" y="1257300"/>
                </a:cubicBezTo>
                <a:lnTo>
                  <a:pt x="0" y="114300"/>
                </a:lnTo>
                <a:cubicBezTo>
                  <a:pt x="0" y="51174"/>
                  <a:pt x="51174" y="0"/>
                  <a:pt x="114300" y="0"/>
                </a:cubicBezTo>
                <a:close/>
              </a:path>
            </a:pathLst>
          </a:custGeom>
          <a:solidFill>
            <a:srgbClr val="FAFAF8">
              <a:alpha val="6000"/>
            </a:srgbClr>
          </a:solidFill>
          <a:ln>
            <a:noFill/>
          </a:ln>
        </p:spPr>
      </p:sp>
      <p:sp>
        <p:nvSpPr>
          <p:cNvPr id="26" name="Freeform 26"/>
          <p:cNvSpPr/>
          <p:nvPr/>
        </p:nvSpPr>
        <p:spPr>
          <a:xfrm>
            <a:off x="6067425" y="1028700"/>
            <a:ext cx="47625" cy="1371600"/>
          </a:xfrm>
          <a:custGeom>
            <a:avLst/>
            <a:gdLst/>
            <a:ahLst/>
            <a:cxnLst/>
            <a:rect l="l" t="t" r="r" b="b"/>
            <a:pathLst>
              <a:path w="47625" h="1371600">
                <a:moveTo>
                  <a:pt x="23812" y="0"/>
                </a:moveTo>
                <a:lnTo>
                  <a:pt x="23812" y="0"/>
                </a:lnTo>
                <a:cubicBezTo>
                  <a:pt x="36964" y="0"/>
                  <a:pt x="47625" y="10661"/>
                  <a:pt x="47625" y="23812"/>
                </a:cubicBezTo>
                <a:lnTo>
                  <a:pt x="47625" y="1347788"/>
                </a:lnTo>
                <a:cubicBezTo>
                  <a:pt x="47625" y="1360939"/>
                  <a:pt x="36964" y="1371600"/>
                  <a:pt x="23812" y="1371600"/>
                </a:cubicBezTo>
                <a:lnTo>
                  <a:pt x="23812" y="1371600"/>
                </a:lnTo>
                <a:cubicBezTo>
                  <a:pt x="10661" y="1371600"/>
                  <a:pt x="0" y="1360939"/>
                  <a:pt x="0" y="1347788"/>
                </a:cubicBezTo>
                <a:lnTo>
                  <a:pt x="0" y="23812"/>
                </a:lnTo>
                <a:cubicBezTo>
                  <a:pt x="0" y="10661"/>
                  <a:pt x="10661" y="0"/>
                  <a:pt x="23812" y="0"/>
                </a:cubicBezTo>
                <a:close/>
              </a:path>
            </a:pathLst>
          </a:custGeom>
          <a:solidFill>
            <a:srgbClr val="C96133"/>
          </a:solidFill>
          <a:ln>
            <a:noFill/>
          </a:ln>
        </p:spPr>
      </p:sp>
      <p:sp>
        <p:nvSpPr>
          <p:cNvPr id="27" name="TextBox 27"/>
          <p:cNvSpPr txBox="1"/>
          <p:nvPr/>
        </p:nvSpPr>
        <p:spPr>
          <a:xfrm>
            <a:off x="10810713" y="1150620"/>
            <a:ext cx="592617" cy="1097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5400" b="1" dirty="0">
                <a:solidFill>
                  <a:srgbClr val="C96133">
                    <a:alphaMod val="7000"/>
                  </a:srgbClr>
                </a:solidFill>
                <a:latin typeface="Arial"/>
                <a:ea typeface="Microsoft YaHei"/>
                <a:cs typeface="Arial"/>
              </a:rPr>
              <a:t>4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6275070" y="1231582"/>
            <a:ext cx="1054036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善用工具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6281738" y="1659731"/>
            <a:ext cx="3010733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AI 生态极快，找对工具比自己硬做更重要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6283642" y="1952149"/>
            <a:ext cx="3684413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Skills / MCP / ppt-master 都是现成武器，善用比自造快</a:t>
            </a:r>
          </a:p>
        </p:txBody>
      </p:sp>
      <p:sp>
        <p:nvSpPr>
          <p:cNvPr id="31" name="Freeform 31"/>
          <p:cNvSpPr/>
          <p:nvPr/>
        </p:nvSpPr>
        <p:spPr>
          <a:xfrm>
            <a:off x="6067425" y="2628900"/>
            <a:ext cx="5553075" cy="1371600"/>
          </a:xfrm>
          <a:custGeom>
            <a:avLst/>
            <a:gdLst/>
            <a:ahLst/>
            <a:cxnLst/>
            <a:rect l="l" t="t" r="r" b="b"/>
            <a:pathLst>
              <a:path w="5553075" h="1371600">
                <a:moveTo>
                  <a:pt x="114300" y="0"/>
                </a:moveTo>
                <a:lnTo>
                  <a:pt x="5438775" y="0"/>
                </a:lnTo>
                <a:cubicBezTo>
                  <a:pt x="5501901" y="0"/>
                  <a:pt x="5553075" y="51174"/>
                  <a:pt x="5553075" y="114300"/>
                </a:cubicBezTo>
                <a:lnTo>
                  <a:pt x="5553075" y="1257300"/>
                </a:lnTo>
                <a:cubicBezTo>
                  <a:pt x="5553075" y="1320426"/>
                  <a:pt x="5501901" y="1371600"/>
                  <a:pt x="5438775" y="1371600"/>
                </a:cubicBezTo>
                <a:lnTo>
                  <a:pt x="114300" y="1371600"/>
                </a:lnTo>
                <a:cubicBezTo>
                  <a:pt x="51174" y="1371600"/>
                  <a:pt x="0" y="1320426"/>
                  <a:pt x="0" y="1257300"/>
                </a:cubicBezTo>
                <a:lnTo>
                  <a:pt x="0" y="114300"/>
                </a:lnTo>
                <a:cubicBezTo>
                  <a:pt x="0" y="51174"/>
                  <a:pt x="51174" y="0"/>
                  <a:pt x="114300" y="0"/>
                </a:cubicBezTo>
                <a:close/>
              </a:path>
            </a:pathLst>
          </a:custGeom>
          <a:solidFill>
            <a:srgbClr val="FAFAF8">
              <a:alpha val="6000"/>
            </a:srgbClr>
          </a:solidFill>
          <a:ln>
            <a:noFill/>
          </a:ln>
        </p:spPr>
      </p:sp>
      <p:sp>
        <p:nvSpPr>
          <p:cNvPr id="32" name="Freeform 32"/>
          <p:cNvSpPr/>
          <p:nvPr/>
        </p:nvSpPr>
        <p:spPr>
          <a:xfrm>
            <a:off x="6067425" y="2628900"/>
            <a:ext cx="47625" cy="1371600"/>
          </a:xfrm>
          <a:custGeom>
            <a:avLst/>
            <a:gdLst/>
            <a:ahLst/>
            <a:cxnLst/>
            <a:rect l="l" t="t" r="r" b="b"/>
            <a:pathLst>
              <a:path w="47625" h="1371600">
                <a:moveTo>
                  <a:pt x="23812" y="0"/>
                </a:moveTo>
                <a:lnTo>
                  <a:pt x="23812" y="0"/>
                </a:lnTo>
                <a:cubicBezTo>
                  <a:pt x="36964" y="0"/>
                  <a:pt x="47625" y="10661"/>
                  <a:pt x="47625" y="23812"/>
                </a:cubicBezTo>
                <a:lnTo>
                  <a:pt x="47625" y="1347788"/>
                </a:lnTo>
                <a:cubicBezTo>
                  <a:pt x="47625" y="1360939"/>
                  <a:pt x="36964" y="1371600"/>
                  <a:pt x="23812" y="1371600"/>
                </a:cubicBezTo>
                <a:lnTo>
                  <a:pt x="23812" y="1371600"/>
                </a:lnTo>
                <a:cubicBezTo>
                  <a:pt x="10661" y="1371600"/>
                  <a:pt x="0" y="1360939"/>
                  <a:pt x="0" y="1347788"/>
                </a:cubicBezTo>
                <a:lnTo>
                  <a:pt x="0" y="23812"/>
                </a:lnTo>
                <a:cubicBezTo>
                  <a:pt x="0" y="10661"/>
                  <a:pt x="10661" y="0"/>
                  <a:pt x="23812" y="0"/>
                </a:cubicBezTo>
                <a:close/>
              </a:path>
            </a:pathLst>
          </a:custGeom>
          <a:solidFill>
            <a:srgbClr val="3D7DE4"/>
          </a:solidFill>
          <a:ln>
            <a:noFill/>
          </a:ln>
        </p:spPr>
      </p:sp>
      <p:sp>
        <p:nvSpPr>
          <p:cNvPr id="33" name="TextBox 33"/>
          <p:cNvSpPr txBox="1"/>
          <p:nvPr/>
        </p:nvSpPr>
        <p:spPr>
          <a:xfrm>
            <a:off x="10810713" y="2750820"/>
            <a:ext cx="592617" cy="1097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5400" b="1" dirty="0">
                <a:solidFill>
                  <a:srgbClr val="3D7DE4">
                    <a:alphaMod val="7000"/>
                  </a:srgbClr>
                </a:solidFill>
                <a:latin typeface="Arial"/>
                <a:ea typeface="Microsoft YaHei"/>
                <a:cs typeface="Arial"/>
              </a:rPr>
              <a:t>5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6275070" y="2831782"/>
            <a:ext cx="2319195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小步迭代，快速验证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6281738" y="3259931"/>
            <a:ext cx="2986088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不追求一次做完，先跑起来，再持续变好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6283642" y="3552349"/>
            <a:ext cx="2523863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王先生→李女士，每一轮都比上次更顺手</a:t>
            </a:r>
          </a:p>
        </p:txBody>
      </p:sp>
      <p:sp>
        <p:nvSpPr>
          <p:cNvPr id="37" name="Freeform 37"/>
          <p:cNvSpPr/>
          <p:nvPr/>
        </p:nvSpPr>
        <p:spPr>
          <a:xfrm>
            <a:off x="6067425" y="4229100"/>
            <a:ext cx="5553075" cy="1371600"/>
          </a:xfrm>
          <a:custGeom>
            <a:avLst/>
            <a:gdLst/>
            <a:ahLst/>
            <a:cxnLst/>
            <a:rect l="l" t="t" r="r" b="b"/>
            <a:pathLst>
              <a:path w="5553075" h="1371600">
                <a:moveTo>
                  <a:pt x="114300" y="0"/>
                </a:moveTo>
                <a:lnTo>
                  <a:pt x="5438775" y="0"/>
                </a:lnTo>
                <a:cubicBezTo>
                  <a:pt x="5501901" y="0"/>
                  <a:pt x="5553075" y="51174"/>
                  <a:pt x="5553075" y="114300"/>
                </a:cubicBezTo>
                <a:lnTo>
                  <a:pt x="5553075" y="1257300"/>
                </a:lnTo>
                <a:cubicBezTo>
                  <a:pt x="5553075" y="1320426"/>
                  <a:pt x="5501901" y="1371600"/>
                  <a:pt x="5438775" y="1371600"/>
                </a:cubicBezTo>
                <a:lnTo>
                  <a:pt x="114300" y="1371600"/>
                </a:lnTo>
                <a:cubicBezTo>
                  <a:pt x="51174" y="1371600"/>
                  <a:pt x="0" y="1320426"/>
                  <a:pt x="0" y="1257300"/>
                </a:cubicBezTo>
                <a:lnTo>
                  <a:pt x="0" y="114300"/>
                </a:lnTo>
                <a:cubicBezTo>
                  <a:pt x="0" y="51174"/>
                  <a:pt x="51174" y="0"/>
                  <a:pt x="114300" y="0"/>
                </a:cubicBezTo>
                <a:close/>
              </a:path>
            </a:pathLst>
          </a:custGeom>
          <a:solidFill>
            <a:srgbClr val="FAFAF8">
              <a:alpha val="6000"/>
            </a:srgbClr>
          </a:solidFill>
          <a:ln>
            <a:noFill/>
          </a:ln>
        </p:spPr>
      </p:sp>
      <p:sp>
        <p:nvSpPr>
          <p:cNvPr id="38" name="Freeform 38"/>
          <p:cNvSpPr/>
          <p:nvPr/>
        </p:nvSpPr>
        <p:spPr>
          <a:xfrm>
            <a:off x="6067425" y="4229100"/>
            <a:ext cx="47625" cy="1371600"/>
          </a:xfrm>
          <a:custGeom>
            <a:avLst/>
            <a:gdLst/>
            <a:ahLst/>
            <a:cxnLst/>
            <a:rect l="l" t="t" r="r" b="b"/>
            <a:pathLst>
              <a:path w="47625" h="1371600">
                <a:moveTo>
                  <a:pt x="23812" y="0"/>
                </a:moveTo>
                <a:lnTo>
                  <a:pt x="23812" y="0"/>
                </a:lnTo>
                <a:cubicBezTo>
                  <a:pt x="36964" y="0"/>
                  <a:pt x="47625" y="10661"/>
                  <a:pt x="47625" y="23812"/>
                </a:cubicBezTo>
                <a:lnTo>
                  <a:pt x="47625" y="1347788"/>
                </a:lnTo>
                <a:cubicBezTo>
                  <a:pt x="47625" y="1360939"/>
                  <a:pt x="36964" y="1371600"/>
                  <a:pt x="23812" y="1371600"/>
                </a:cubicBezTo>
                <a:lnTo>
                  <a:pt x="23812" y="1371600"/>
                </a:lnTo>
                <a:cubicBezTo>
                  <a:pt x="10661" y="1371600"/>
                  <a:pt x="0" y="1360939"/>
                  <a:pt x="0" y="1347788"/>
                </a:cubicBezTo>
                <a:lnTo>
                  <a:pt x="0" y="23812"/>
                </a:lnTo>
                <a:cubicBezTo>
                  <a:pt x="0" y="10661"/>
                  <a:pt x="10661" y="0"/>
                  <a:pt x="23812" y="0"/>
                </a:cubicBezTo>
                <a:close/>
              </a:path>
            </a:pathLst>
          </a:custGeom>
          <a:solidFill>
            <a:srgbClr val="3A9E6A"/>
          </a:solidFill>
          <a:ln>
            <a:noFill/>
          </a:ln>
        </p:spPr>
      </p:sp>
      <p:sp>
        <p:nvSpPr>
          <p:cNvPr id="39" name="TextBox 39"/>
          <p:cNvSpPr txBox="1"/>
          <p:nvPr/>
        </p:nvSpPr>
        <p:spPr>
          <a:xfrm>
            <a:off x="10810713" y="4351020"/>
            <a:ext cx="592617" cy="1097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5400" b="1" dirty="0">
                <a:solidFill>
                  <a:srgbClr val="3A9E6A">
                    <a:alphaMod val="7000"/>
                  </a:srgbClr>
                </a:solidFill>
                <a:latin typeface="Arial"/>
                <a:ea typeface="Microsoft YaHei"/>
                <a:cs typeface="Arial"/>
              </a:rPr>
              <a:t>6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6275070" y="4431982"/>
            <a:ext cx="2648136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善于抽象，封装为 Skill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6281738" y="4860131"/>
            <a:ext cx="2731413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重复做 3 次的事，就该变成一条 Skill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6283642" y="5152549"/>
            <a:ext cx="389801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/wealth-client-qa 就是从"每次都要问这些问题"抽象出来的</a:t>
            </a:r>
          </a:p>
        </p:txBody>
      </p:sp>
      <p:sp>
        <p:nvSpPr>
          <p:cNvPr id="43" name="Line 43"/>
          <p:cNvSpPr/>
          <p:nvPr/>
        </p:nvSpPr>
        <p:spPr>
          <a:xfrm>
            <a:off x="571500" y="596265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5A5A5A"/>
            </a:solidFill>
          </a:ln>
        </p:spPr>
      </p:sp>
      <p:sp>
        <p:nvSpPr>
          <p:cNvPr id="44" name="TextBox 44"/>
          <p:cNvSpPr txBox="1"/>
          <p:nvPr/>
        </p:nvSpPr>
        <p:spPr>
          <a:xfrm>
            <a:off x="3324796" y="6080760"/>
            <a:ext cx="5542407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这六条是今天演示背后的设计哲学，也是你构建任何 AI 系统的核心原则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5264825" y="6619399"/>
            <a:ext cx="166235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从零上手 Claude · 第二节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1E1E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47625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4" name="Ellipse 4"/>
          <p:cNvSpPr/>
          <p:nvPr/>
        </p:nvSpPr>
        <p:spPr>
          <a:xfrm>
            <a:off x="7905750" y="2857500"/>
            <a:ext cx="6096000" cy="6096000"/>
          </a:xfrm>
          <a:prstGeom prst="ellipse">
            <a:avLst/>
          </a:prstGeom>
          <a:solidFill>
            <a:srgbClr val="C96133">
              <a:alpha val="4000"/>
            </a:srgbClr>
          </a:solidFill>
          <a:ln>
            <a:noFill/>
          </a:ln>
        </p:spPr>
      </p:sp>
      <p:sp>
        <p:nvSpPr>
          <p:cNvPr id="5" name="Ellipse 5"/>
          <p:cNvSpPr/>
          <p:nvPr/>
        </p:nvSpPr>
        <p:spPr>
          <a:xfrm>
            <a:off x="-571500" y="-952500"/>
            <a:ext cx="3429000" cy="3429000"/>
          </a:xfrm>
          <a:prstGeom prst="ellipse">
            <a:avLst/>
          </a:prstGeom>
          <a:solidFill>
            <a:srgbClr val="3A9E6A">
              <a:alpha val="4000"/>
            </a:srgbClr>
          </a:solidFill>
          <a:ln>
            <a:noFill/>
          </a:ln>
        </p:spPr>
      </p:sp>
      <p:sp>
        <p:nvSpPr>
          <p:cNvPr id="6" name="TextBox 6"/>
          <p:cNvSpPr txBox="1"/>
          <p:nvPr/>
        </p:nvSpPr>
        <p:spPr>
          <a:xfrm>
            <a:off x="11384468" y="355282"/>
            <a:ext cx="256987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650" b="1" dirty="0">
                <a:solidFill>
                  <a:srgbClr val="C96133">
                    <a:alphaMod val="20000"/>
                  </a:srgbClr>
                </a:solidFill>
                <a:latin typeface="Arial"/>
                <a:ea typeface="Microsoft YaHei"/>
                <a:cs typeface="Arial"/>
              </a:rPr>
              <a:t>19</a:t>
            </a:r>
          </a:p>
        </p:txBody>
      </p:sp>
      <p:sp>
        <p:nvSpPr>
          <p:cNvPr id="7" name="Freeform 7"/>
          <p:cNvSpPr/>
          <p:nvPr/>
        </p:nvSpPr>
        <p:spPr>
          <a:xfrm>
            <a:off x="438150" y="342900"/>
            <a:ext cx="1695450" cy="495300"/>
          </a:xfrm>
          <a:custGeom>
            <a:avLst/>
            <a:gdLst/>
            <a:ahLst/>
            <a:cxnLst/>
            <a:rect l="l" t="t" r="r" b="b"/>
            <a:pathLst>
              <a:path w="1695450" h="495300">
                <a:moveTo>
                  <a:pt x="133350" y="0"/>
                </a:moveTo>
                <a:lnTo>
                  <a:pt x="1562100" y="0"/>
                </a:lnTo>
                <a:cubicBezTo>
                  <a:pt x="1635747" y="0"/>
                  <a:pt x="1695450" y="59703"/>
                  <a:pt x="1695450" y="133350"/>
                </a:cubicBezTo>
                <a:lnTo>
                  <a:pt x="1695450" y="361950"/>
                </a:lnTo>
                <a:cubicBezTo>
                  <a:pt x="1695450" y="435597"/>
                  <a:pt x="1635747" y="495300"/>
                  <a:pt x="1562100" y="495300"/>
                </a:cubicBezTo>
                <a:lnTo>
                  <a:pt x="133350" y="495300"/>
                </a:lnTo>
                <a:cubicBezTo>
                  <a:pt x="59703" y="495300"/>
                  <a:pt x="0" y="435597"/>
                  <a:pt x="0" y="361950"/>
                </a:cubicBezTo>
                <a:lnTo>
                  <a:pt x="0" y="133350"/>
                </a:lnTo>
                <a:cubicBezTo>
                  <a:pt x="0" y="59703"/>
                  <a:pt x="59703" y="0"/>
                  <a:pt x="133350" y="0"/>
                </a:cubicBezTo>
                <a:close/>
              </a:path>
            </a:pathLst>
          </a:custGeom>
          <a:solidFill>
            <a:srgbClr val="C96133"/>
          </a:solidFill>
          <a:ln>
            <a:noFill/>
          </a:ln>
        </p:spPr>
      </p:sp>
      <p:sp>
        <p:nvSpPr>
          <p:cNvPr id="8" name="TextBox 8"/>
          <p:cNvSpPr txBox="1"/>
          <p:nvPr/>
        </p:nvSpPr>
        <p:spPr>
          <a:xfrm>
            <a:off x="840284" y="526256"/>
            <a:ext cx="891183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创始人手册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2253615" y="524828"/>
            <a:ext cx="1261158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Anthropic · 2026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142321" y="980122"/>
            <a:ext cx="5907357" cy="7010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4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团队不再是规模化的前提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501384" y="1579721"/>
            <a:ext cx="3189232" cy="2895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4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AI 正在重写创业公司的增长方程式</a:t>
            </a:r>
          </a:p>
        </p:txBody>
      </p:sp>
      <p:sp>
        <p:nvSpPr>
          <p:cNvPr id="12" name="Line 12"/>
          <p:cNvSpPr/>
          <p:nvPr/>
        </p:nvSpPr>
        <p:spPr>
          <a:xfrm>
            <a:off x="2857500" y="1924050"/>
            <a:ext cx="6477000" cy="9525"/>
          </a:xfrm>
          <a:custGeom>
            <a:avLst/>
            <a:gdLst/>
            <a:ahLst/>
            <a:cxnLst/>
            <a:rect l="l" t="t" r="r" b="b"/>
            <a:pathLst>
              <a:path w="6477000" h="9525">
                <a:moveTo>
                  <a:pt x="0" y="0"/>
                </a:moveTo>
                <a:lnTo>
                  <a:pt x="6477000" y="0"/>
                </a:lnTo>
              </a:path>
            </a:pathLst>
          </a:custGeom>
          <a:noFill/>
          <a:ln w="9525">
            <a:solidFill>
              <a:srgbClr val="3D3D3D"/>
            </a:solidFill>
          </a:ln>
        </p:spPr>
      </p:sp>
      <p:sp>
        <p:nvSpPr>
          <p:cNvPr id="13" name="Freeform 13"/>
          <p:cNvSpPr/>
          <p:nvPr/>
        </p:nvSpPr>
        <p:spPr>
          <a:xfrm>
            <a:off x="438150" y="2095500"/>
            <a:ext cx="5219700" cy="1466850"/>
          </a:xfrm>
          <a:custGeom>
            <a:avLst/>
            <a:gdLst/>
            <a:ahLst/>
            <a:cxnLst/>
            <a:rect l="l" t="t" r="r" b="b"/>
            <a:pathLst>
              <a:path w="5219700" h="1466850">
                <a:moveTo>
                  <a:pt x="133350" y="0"/>
                </a:moveTo>
                <a:lnTo>
                  <a:pt x="5086350" y="0"/>
                </a:lnTo>
                <a:cubicBezTo>
                  <a:pt x="5159997" y="0"/>
                  <a:pt x="5219700" y="59703"/>
                  <a:pt x="5219700" y="133350"/>
                </a:cubicBezTo>
                <a:lnTo>
                  <a:pt x="5219700" y="1333500"/>
                </a:lnTo>
                <a:cubicBezTo>
                  <a:pt x="5219700" y="1407147"/>
                  <a:pt x="5159997" y="1466850"/>
                  <a:pt x="5086350" y="1466850"/>
                </a:cubicBezTo>
                <a:lnTo>
                  <a:pt x="133350" y="1466850"/>
                </a:lnTo>
                <a:cubicBezTo>
                  <a:pt x="59703" y="1466850"/>
                  <a:pt x="0" y="1407147"/>
                  <a:pt x="0" y="1333500"/>
                </a:cubicBezTo>
                <a:lnTo>
                  <a:pt x="0" y="133350"/>
                </a:lnTo>
                <a:cubicBezTo>
                  <a:pt x="0" y="59703"/>
                  <a:pt x="59703" y="0"/>
                  <a:pt x="133350" y="0"/>
                </a:cubicBezTo>
                <a:close/>
              </a:path>
            </a:pathLst>
          </a:custGeom>
          <a:solidFill>
            <a:srgbClr val="C96133">
              <a:alpha val="10000"/>
            </a:srgbClr>
          </a:solidFill>
          <a:ln w="9525">
            <a:solidFill>
              <a:srgbClr val="C96133">
                <a:alpha val="30000"/>
              </a:srgbClr>
            </a:solidFill>
          </a:ln>
        </p:spPr>
      </p:sp>
      <p:sp>
        <p:nvSpPr>
          <p:cNvPr id="14" name="TextBox 14"/>
          <p:cNvSpPr txBox="1"/>
          <p:nvPr/>
        </p:nvSpPr>
        <p:spPr>
          <a:xfrm>
            <a:off x="2688669" y="2564606"/>
            <a:ext cx="718661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真实案例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697657" y="2626995"/>
            <a:ext cx="2700685" cy="7924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900" b="1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$50M ARR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2158389" y="3264218"/>
            <a:ext cx="1779222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 xml:space="preserve">Cal AI · 仅 </a:t>
            </a:r>
            <a:r>
              <a:rPr lang="zh-CN" sz="13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7 名员工</a:t>
            </a:r>
          </a:p>
        </p:txBody>
      </p:sp>
      <p:sp>
        <p:nvSpPr>
          <p:cNvPr id="17" name="Freeform 17"/>
          <p:cNvSpPr/>
          <p:nvPr/>
        </p:nvSpPr>
        <p:spPr>
          <a:xfrm>
            <a:off x="5772150" y="2095500"/>
            <a:ext cx="6005521" cy="1490671"/>
          </a:xfrm>
          <a:custGeom>
            <a:avLst/>
            <a:gdLst/>
            <a:ahLst/>
            <a:cxnLst/>
            <a:rect l="l" t="t" r="r" b="b"/>
            <a:pathLst>
              <a:path w="6005521" h="1490671">
                <a:moveTo>
                  <a:pt x="133350" y="0"/>
                </a:moveTo>
                <a:lnTo>
                  <a:pt x="5981700" y="0"/>
                </a:lnTo>
                <a:cubicBezTo>
                  <a:pt x="6005521" y="41259"/>
                  <a:pt x="6005521" y="92091"/>
                  <a:pt x="5981700" y="133350"/>
                </a:cubicBezTo>
                <a:lnTo>
                  <a:pt x="5981700" y="1466850"/>
                </a:lnTo>
                <a:cubicBezTo>
                  <a:pt x="5940441" y="1490671"/>
                  <a:pt x="5889609" y="1490671"/>
                  <a:pt x="5848350" y="1466850"/>
                </a:cubicBezTo>
                <a:lnTo>
                  <a:pt x="133350" y="1466850"/>
                </a:lnTo>
                <a:cubicBezTo>
                  <a:pt x="59703" y="1466850"/>
                  <a:pt x="0" y="1407147"/>
                  <a:pt x="0" y="1333500"/>
                </a:cubicBezTo>
                <a:lnTo>
                  <a:pt x="0" y="133350"/>
                </a:lnTo>
                <a:cubicBezTo>
                  <a:pt x="0" y="59703"/>
                  <a:pt x="59703" y="0"/>
                  <a:pt x="133350" y="0"/>
                </a:cubicBezTo>
                <a:close/>
              </a:path>
            </a:pathLst>
          </a:custGeom>
          <a:solidFill>
            <a:srgbClr val="FAFAF8">
              <a:alpha val="4000"/>
            </a:srgbClr>
          </a:solidFill>
          <a:ln w="9525">
            <a:solidFill>
              <a:srgbClr val="3D3D3D"/>
            </a:solidFill>
          </a:ln>
        </p:spPr>
      </p:sp>
      <p:sp>
        <p:nvSpPr>
          <p:cNvPr id="18" name="TextBox 18"/>
          <p:cNvSpPr txBox="1"/>
          <p:nvPr/>
        </p:nvSpPr>
        <p:spPr>
          <a:xfrm>
            <a:off x="6008370" y="2131695"/>
            <a:ext cx="412337" cy="7924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3900" dirty="0">
                <a:solidFill>
                  <a:srgbClr val="C96133">
                    <a:alphaMod val="40000"/>
                  </a:srgbClr>
                </a:solidFill>
                <a:latin typeface="Georgia"/>
                <a:ea typeface="SimSun"/>
                <a:cs typeface="Georgia"/>
              </a:rPr>
              <a:t>"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6268402" y="2608421"/>
            <a:ext cx="2502432" cy="2895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425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Claude Code 让一个人完成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6268402" y="2894171"/>
            <a:ext cx="2741771" cy="2895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425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以前需要整个工程团队的工作</a:t>
            </a:r>
          </a:p>
        </p:txBody>
      </p:sp>
      <p:sp>
        <p:nvSpPr>
          <p:cNvPr id="21" name="Line 21"/>
          <p:cNvSpPr/>
          <p:nvPr/>
        </p:nvSpPr>
        <p:spPr>
          <a:xfrm>
            <a:off x="6286500" y="3238500"/>
            <a:ext cx="5143500" cy="9525"/>
          </a:xfrm>
          <a:custGeom>
            <a:avLst/>
            <a:gdLst/>
            <a:ahLst/>
            <a:cxnLst/>
            <a:rect l="l" t="t" r="r" b="b"/>
            <a:pathLst>
              <a:path w="5143500" h="9525">
                <a:moveTo>
                  <a:pt x="0" y="0"/>
                </a:moveTo>
                <a:lnTo>
                  <a:pt x="5143500" y="0"/>
                </a:lnTo>
              </a:path>
            </a:pathLst>
          </a:custGeom>
          <a:noFill/>
          <a:ln w="9525">
            <a:solidFill>
              <a:srgbClr val="3D3D3D"/>
            </a:solidFill>
          </a:ln>
        </p:spPr>
      </p:sp>
      <p:sp>
        <p:nvSpPr>
          <p:cNvPr id="22" name="TextBox 22"/>
          <p:cNvSpPr txBox="1"/>
          <p:nvPr/>
        </p:nvSpPr>
        <p:spPr>
          <a:xfrm>
            <a:off x="6273165" y="3334702"/>
            <a:ext cx="2748677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— Anthropic Founders Playbook, 2026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5116544" y="3849052"/>
            <a:ext cx="195891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产品生命周期 × 最佳 AI 工具</a:t>
            </a:r>
          </a:p>
        </p:txBody>
      </p:sp>
      <p:sp>
        <p:nvSpPr>
          <p:cNvPr id="24" name="Freeform 24"/>
          <p:cNvSpPr/>
          <p:nvPr/>
        </p:nvSpPr>
        <p:spPr>
          <a:xfrm>
            <a:off x="342900" y="4114800"/>
            <a:ext cx="2190750" cy="1314450"/>
          </a:xfrm>
          <a:custGeom>
            <a:avLst/>
            <a:gdLst/>
            <a:ahLst/>
            <a:cxnLst/>
            <a:rect l="l" t="t" r="r" b="b"/>
            <a:pathLst>
              <a:path w="2190750" h="1314450">
                <a:moveTo>
                  <a:pt x="95250" y="0"/>
                </a:moveTo>
                <a:lnTo>
                  <a:pt x="2095500" y="0"/>
                </a:lnTo>
                <a:cubicBezTo>
                  <a:pt x="2148105" y="0"/>
                  <a:pt x="2190750" y="42645"/>
                  <a:pt x="2190750" y="95250"/>
                </a:cubicBezTo>
                <a:lnTo>
                  <a:pt x="2190750" y="1219200"/>
                </a:lnTo>
                <a:cubicBezTo>
                  <a:pt x="2190750" y="1271805"/>
                  <a:pt x="2148105" y="1314450"/>
                  <a:pt x="2095500" y="1314450"/>
                </a:cubicBezTo>
                <a:lnTo>
                  <a:pt x="95250" y="1314450"/>
                </a:lnTo>
                <a:cubicBezTo>
                  <a:pt x="42645" y="1314450"/>
                  <a:pt x="0" y="1271805"/>
                  <a:pt x="0" y="1219200"/>
                </a:cubicBezTo>
                <a:lnTo>
                  <a:pt x="0" y="95250"/>
                </a:lnTo>
                <a:cubicBezTo>
                  <a:pt x="0" y="42645"/>
                  <a:pt x="42645" y="0"/>
                  <a:pt x="95250" y="0"/>
                </a:cubicBezTo>
                <a:close/>
              </a:path>
            </a:pathLst>
          </a:custGeom>
          <a:solidFill>
            <a:srgbClr val="FAFAF8">
              <a:alpha val="4000"/>
            </a:srgbClr>
          </a:solidFill>
          <a:ln w="9525">
            <a:solidFill>
              <a:srgbClr val="3D3D3D"/>
            </a:solidFill>
          </a:ln>
        </p:spPr>
      </p:sp>
      <p:sp>
        <p:nvSpPr>
          <p:cNvPr id="25" name="TextBox 25"/>
          <p:cNvSpPr txBox="1"/>
          <p:nvPr/>
        </p:nvSpPr>
        <p:spPr>
          <a:xfrm>
            <a:off x="1097616" y="4307205"/>
            <a:ext cx="681318" cy="4267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2100" b="1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Idea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141095" y="4695349"/>
            <a:ext cx="594360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3D3D3D"/>
                </a:solidFill>
                <a:latin typeface="Arial"/>
                <a:ea typeface="Microsoft YaHei"/>
                <a:cs typeface="Arial"/>
              </a:rPr>
              <a:t>最佳工具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968038" y="4907756"/>
            <a:ext cx="940475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dirty="0">
                <a:solidFill>
                  <a:srgbClr val="5A5A5A"/>
                </a:solidFill>
                <a:latin typeface="Consolas"/>
                <a:ea typeface="Microsoft YaHei"/>
                <a:cs typeface="Consolas"/>
              </a:rPr>
              <a:t>Claude Chat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2560725" y="4660582"/>
            <a:ext cx="174450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dirty="0">
                <a:solidFill>
                  <a:srgbClr val="3D3D3D"/>
                </a:solidFill>
                <a:latin typeface="Arial"/>
                <a:ea typeface="Microsoft YaHei"/>
                <a:cs typeface="Arial"/>
              </a:rPr>
              <a:t>→</a:t>
            </a:r>
          </a:p>
        </p:txBody>
      </p:sp>
      <p:sp>
        <p:nvSpPr>
          <p:cNvPr id="29" name="Freeform 29"/>
          <p:cNvSpPr/>
          <p:nvPr/>
        </p:nvSpPr>
        <p:spPr>
          <a:xfrm>
            <a:off x="2724150" y="4019550"/>
            <a:ext cx="2381250" cy="1504950"/>
          </a:xfrm>
          <a:custGeom>
            <a:avLst/>
            <a:gdLst/>
            <a:ahLst/>
            <a:cxnLst/>
            <a:rect l="l" t="t" r="r" b="b"/>
            <a:pathLst>
              <a:path w="2381250" h="1504950">
                <a:moveTo>
                  <a:pt x="95250" y="0"/>
                </a:moveTo>
                <a:lnTo>
                  <a:pt x="2286000" y="0"/>
                </a:lnTo>
                <a:cubicBezTo>
                  <a:pt x="2338605" y="0"/>
                  <a:pt x="2381250" y="42645"/>
                  <a:pt x="2381250" y="95250"/>
                </a:cubicBezTo>
                <a:lnTo>
                  <a:pt x="2381250" y="1409700"/>
                </a:lnTo>
                <a:cubicBezTo>
                  <a:pt x="2381250" y="1462305"/>
                  <a:pt x="2338605" y="1504950"/>
                  <a:pt x="2286000" y="1504950"/>
                </a:cubicBezTo>
                <a:lnTo>
                  <a:pt x="95250" y="1504950"/>
                </a:lnTo>
                <a:cubicBezTo>
                  <a:pt x="42645" y="1504950"/>
                  <a:pt x="0" y="1462305"/>
                  <a:pt x="0" y="1409700"/>
                </a:cubicBezTo>
                <a:lnTo>
                  <a:pt x="0" y="95250"/>
                </a:lnTo>
                <a:cubicBezTo>
                  <a:pt x="0" y="42645"/>
                  <a:pt x="42645" y="0"/>
                  <a:pt x="95250" y="0"/>
                </a:cubicBezTo>
                <a:close/>
              </a:path>
            </a:pathLst>
          </a:custGeom>
          <a:solidFill>
            <a:srgbClr val="C96133">
              <a:alpha val="14000"/>
            </a:srgbClr>
          </a:solidFill>
          <a:ln w="19050">
            <a:solidFill>
              <a:srgbClr val="C96133">
                <a:alpha val="60000"/>
              </a:srgbClr>
            </a:solidFill>
          </a:ln>
        </p:spPr>
      </p:sp>
      <p:sp>
        <p:nvSpPr>
          <p:cNvPr id="30" name="TextBox 30"/>
          <p:cNvSpPr txBox="1"/>
          <p:nvPr/>
        </p:nvSpPr>
        <p:spPr>
          <a:xfrm>
            <a:off x="3539810" y="4257199"/>
            <a:ext cx="74993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← 你在这里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3590218" y="4440555"/>
            <a:ext cx="649114" cy="4267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210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MVP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3617595" y="4828699"/>
            <a:ext cx="594360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最佳工具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3421740" y="5041106"/>
            <a:ext cx="986070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b="1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Claude Code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5132475" y="4660582"/>
            <a:ext cx="174450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dirty="0">
                <a:solidFill>
                  <a:srgbClr val="3D3D3D"/>
                </a:solidFill>
                <a:latin typeface="Arial"/>
                <a:ea typeface="Microsoft YaHei"/>
                <a:cs typeface="Arial"/>
              </a:rPr>
              <a:t>→</a:t>
            </a:r>
          </a:p>
        </p:txBody>
      </p:sp>
      <p:sp>
        <p:nvSpPr>
          <p:cNvPr id="35" name="Freeform 35"/>
          <p:cNvSpPr/>
          <p:nvPr/>
        </p:nvSpPr>
        <p:spPr>
          <a:xfrm>
            <a:off x="5295900" y="4114800"/>
            <a:ext cx="2190750" cy="1314450"/>
          </a:xfrm>
          <a:custGeom>
            <a:avLst/>
            <a:gdLst/>
            <a:ahLst/>
            <a:cxnLst/>
            <a:rect l="l" t="t" r="r" b="b"/>
            <a:pathLst>
              <a:path w="2190750" h="1314450">
                <a:moveTo>
                  <a:pt x="95250" y="0"/>
                </a:moveTo>
                <a:lnTo>
                  <a:pt x="2095500" y="0"/>
                </a:lnTo>
                <a:cubicBezTo>
                  <a:pt x="2148105" y="0"/>
                  <a:pt x="2190750" y="42645"/>
                  <a:pt x="2190750" y="95250"/>
                </a:cubicBezTo>
                <a:lnTo>
                  <a:pt x="2190750" y="1219200"/>
                </a:lnTo>
                <a:cubicBezTo>
                  <a:pt x="2190750" y="1271805"/>
                  <a:pt x="2148105" y="1314450"/>
                  <a:pt x="2095500" y="1314450"/>
                </a:cubicBezTo>
                <a:lnTo>
                  <a:pt x="95250" y="1314450"/>
                </a:lnTo>
                <a:cubicBezTo>
                  <a:pt x="42645" y="1314450"/>
                  <a:pt x="0" y="1271805"/>
                  <a:pt x="0" y="1219200"/>
                </a:cubicBezTo>
                <a:lnTo>
                  <a:pt x="0" y="95250"/>
                </a:lnTo>
                <a:cubicBezTo>
                  <a:pt x="0" y="42645"/>
                  <a:pt x="42645" y="0"/>
                  <a:pt x="95250" y="0"/>
                </a:cubicBezTo>
                <a:close/>
              </a:path>
            </a:pathLst>
          </a:custGeom>
          <a:solidFill>
            <a:srgbClr val="FAFAF8">
              <a:alpha val="4000"/>
            </a:srgbClr>
          </a:solidFill>
          <a:ln w="9525">
            <a:solidFill>
              <a:srgbClr val="3D3D3D"/>
            </a:solidFill>
          </a:ln>
        </p:spPr>
      </p:sp>
      <p:sp>
        <p:nvSpPr>
          <p:cNvPr id="36" name="TextBox 36"/>
          <p:cNvSpPr txBox="1"/>
          <p:nvPr/>
        </p:nvSpPr>
        <p:spPr>
          <a:xfrm>
            <a:off x="5833239" y="4307205"/>
            <a:ext cx="1116073" cy="4267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2100" b="1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Launch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6094095" y="4695349"/>
            <a:ext cx="594360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3D3D3D"/>
                </a:solidFill>
                <a:latin typeface="Arial"/>
                <a:ea typeface="Microsoft YaHei"/>
                <a:cs typeface="Arial"/>
              </a:rPr>
              <a:t>最佳工具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6151066" y="4907756"/>
            <a:ext cx="480417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dirty="0">
                <a:solidFill>
                  <a:srgbClr val="5A5A5A"/>
                </a:solidFill>
                <a:latin typeface="Consolas"/>
                <a:ea typeface="Microsoft YaHei"/>
                <a:cs typeface="Consolas"/>
              </a:rPr>
              <a:t>Agent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7513725" y="4660582"/>
            <a:ext cx="174450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dirty="0">
                <a:solidFill>
                  <a:srgbClr val="3D3D3D"/>
                </a:solidFill>
                <a:latin typeface="Arial"/>
                <a:ea typeface="Microsoft YaHei"/>
                <a:cs typeface="Arial"/>
              </a:rPr>
              <a:t>→</a:t>
            </a:r>
          </a:p>
        </p:txBody>
      </p:sp>
      <p:sp>
        <p:nvSpPr>
          <p:cNvPr id="40" name="Freeform 40"/>
          <p:cNvSpPr/>
          <p:nvPr/>
        </p:nvSpPr>
        <p:spPr>
          <a:xfrm>
            <a:off x="7677150" y="4114800"/>
            <a:ext cx="2190750" cy="1314450"/>
          </a:xfrm>
          <a:custGeom>
            <a:avLst/>
            <a:gdLst/>
            <a:ahLst/>
            <a:cxnLst/>
            <a:rect l="l" t="t" r="r" b="b"/>
            <a:pathLst>
              <a:path w="2190750" h="1314450">
                <a:moveTo>
                  <a:pt x="95250" y="0"/>
                </a:moveTo>
                <a:lnTo>
                  <a:pt x="2095500" y="0"/>
                </a:lnTo>
                <a:cubicBezTo>
                  <a:pt x="2148105" y="0"/>
                  <a:pt x="2190750" y="42645"/>
                  <a:pt x="2190750" y="95250"/>
                </a:cubicBezTo>
                <a:lnTo>
                  <a:pt x="2190750" y="1219200"/>
                </a:lnTo>
                <a:cubicBezTo>
                  <a:pt x="2190750" y="1271805"/>
                  <a:pt x="2148105" y="1314450"/>
                  <a:pt x="2095500" y="1314450"/>
                </a:cubicBezTo>
                <a:lnTo>
                  <a:pt x="95250" y="1314450"/>
                </a:lnTo>
                <a:cubicBezTo>
                  <a:pt x="42645" y="1314450"/>
                  <a:pt x="0" y="1271805"/>
                  <a:pt x="0" y="1219200"/>
                </a:cubicBezTo>
                <a:lnTo>
                  <a:pt x="0" y="95250"/>
                </a:lnTo>
                <a:cubicBezTo>
                  <a:pt x="0" y="42645"/>
                  <a:pt x="42645" y="0"/>
                  <a:pt x="95250" y="0"/>
                </a:cubicBezTo>
                <a:close/>
              </a:path>
            </a:pathLst>
          </a:custGeom>
          <a:solidFill>
            <a:srgbClr val="FAFAF8">
              <a:alpha val="4000"/>
            </a:srgbClr>
          </a:solidFill>
          <a:ln w="9525">
            <a:solidFill>
              <a:srgbClr val="3D3D3D"/>
            </a:solidFill>
          </a:ln>
        </p:spPr>
      </p:sp>
      <p:sp>
        <p:nvSpPr>
          <p:cNvPr id="41" name="TextBox 41"/>
          <p:cNvSpPr txBox="1"/>
          <p:nvPr/>
        </p:nvSpPr>
        <p:spPr>
          <a:xfrm>
            <a:off x="8343305" y="4307205"/>
            <a:ext cx="858441" cy="4267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2100" b="1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Scale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8475345" y="4695349"/>
            <a:ext cx="594360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3D3D3D"/>
                </a:solidFill>
                <a:latin typeface="Arial"/>
                <a:ea typeface="Microsoft YaHei"/>
                <a:cs typeface="Arial"/>
              </a:rPr>
              <a:t>最佳工具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8643223" y="4907756"/>
            <a:ext cx="258604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dirty="0">
                <a:solidFill>
                  <a:srgbClr val="5A5A5A"/>
                </a:solidFill>
                <a:latin typeface="Consolas"/>
                <a:ea typeface="Microsoft YaHei"/>
                <a:cs typeface="Consolas"/>
              </a:rPr>
              <a:t>API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0084118" y="4561999"/>
            <a:ext cx="45196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3D3D3D"/>
                </a:solidFill>
                <a:latin typeface="Arial"/>
                <a:ea typeface="Microsoft YaHei"/>
                <a:cs typeface="Arial"/>
              </a:rPr>
              <a:t>每阶段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10084118" y="4771549"/>
            <a:ext cx="594360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3D3D3D"/>
                </a:solidFill>
                <a:latin typeface="Arial"/>
                <a:ea typeface="Microsoft YaHei"/>
                <a:cs typeface="Arial"/>
              </a:rPr>
              <a:t>用对工具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10084118" y="4981099"/>
            <a:ext cx="715399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3D3D3D"/>
                </a:solidFill>
                <a:latin typeface="Arial"/>
                <a:ea typeface="Microsoft YaHei"/>
                <a:cs typeface="Arial"/>
              </a:rPr>
              <a:t>= 杠杆最大</a:t>
            </a:r>
          </a:p>
        </p:txBody>
      </p:sp>
      <p:sp>
        <p:nvSpPr>
          <p:cNvPr id="47" name="Freeform 47"/>
          <p:cNvSpPr/>
          <p:nvPr/>
        </p:nvSpPr>
        <p:spPr>
          <a:xfrm>
            <a:off x="342900" y="5638800"/>
            <a:ext cx="11506200" cy="533400"/>
          </a:xfrm>
          <a:custGeom>
            <a:avLst/>
            <a:gdLst/>
            <a:ahLst/>
            <a:cxnLst/>
            <a:rect l="l" t="t" r="r" b="b"/>
            <a:pathLst>
              <a:path w="11506200" h="533400">
                <a:moveTo>
                  <a:pt x="95250" y="0"/>
                </a:moveTo>
                <a:lnTo>
                  <a:pt x="11410950" y="0"/>
                </a:lnTo>
                <a:cubicBezTo>
                  <a:pt x="11463555" y="0"/>
                  <a:pt x="11506200" y="42645"/>
                  <a:pt x="11506200" y="95250"/>
                </a:cubicBezTo>
                <a:lnTo>
                  <a:pt x="11506200" y="438150"/>
                </a:lnTo>
                <a:cubicBezTo>
                  <a:pt x="11506200" y="490755"/>
                  <a:pt x="11463555" y="533400"/>
                  <a:pt x="11410950" y="533400"/>
                </a:cubicBezTo>
                <a:lnTo>
                  <a:pt x="95250" y="533400"/>
                </a:lnTo>
                <a:cubicBezTo>
                  <a:pt x="42645" y="533400"/>
                  <a:pt x="0" y="490755"/>
                  <a:pt x="0" y="438150"/>
                </a:cubicBezTo>
                <a:lnTo>
                  <a:pt x="0" y="95250"/>
                </a:lnTo>
                <a:cubicBezTo>
                  <a:pt x="0" y="42645"/>
                  <a:pt x="42645" y="0"/>
                  <a:pt x="95250" y="0"/>
                </a:cubicBezTo>
                <a:close/>
              </a:path>
            </a:pathLst>
          </a:custGeom>
          <a:solidFill>
            <a:srgbClr val="C96133">
              <a:alpha val="8000"/>
            </a:srgbClr>
          </a:solidFill>
          <a:ln>
            <a:noFill/>
          </a:ln>
        </p:spPr>
      </p:sp>
      <p:sp>
        <p:nvSpPr>
          <p:cNvPr id="48" name="TextBox 48"/>
          <p:cNvSpPr txBox="1"/>
          <p:nvPr/>
        </p:nvSpPr>
        <p:spPr>
          <a:xfrm>
            <a:off x="3237425" y="5816918"/>
            <a:ext cx="5717150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今天你学的，就是让你在 MVP 阶段用最小团队跑得最快的武器</a:t>
            </a:r>
          </a:p>
        </p:txBody>
      </p:sp>
      <p:sp>
        <p:nvSpPr>
          <p:cNvPr id="49" name="Line 49"/>
          <p:cNvSpPr/>
          <p:nvPr/>
        </p:nvSpPr>
        <p:spPr>
          <a:xfrm>
            <a:off x="571500" y="636270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3D3D3D"/>
            </a:solidFill>
          </a:ln>
        </p:spPr>
      </p:sp>
      <p:sp>
        <p:nvSpPr>
          <p:cNvPr id="50" name="TextBox 50"/>
          <p:cNvSpPr txBox="1"/>
          <p:nvPr/>
        </p:nvSpPr>
        <p:spPr>
          <a:xfrm>
            <a:off x="5264825" y="6486049"/>
            <a:ext cx="166235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从零上手 Claude · 第二节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8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47625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4" name="Rectangle 4"/>
          <p:cNvSpPr/>
          <p:nvPr/>
        </p:nvSpPr>
        <p:spPr>
          <a:xfrm>
            <a:off x="571500" y="342900"/>
            <a:ext cx="47625" cy="41910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746760" y="394335"/>
            <a:ext cx="2138839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上一节回顾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66762" y="792956"/>
            <a:ext cx="3413284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上节：流程自动化提效 · 今天：做 AI 系统赚钱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321210" y="507682"/>
            <a:ext cx="320245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650" b="1" dirty="0">
                <a:solidFill>
                  <a:srgbClr val="C96133">
                    <a:alphaMod val="20000"/>
                  </a:srgbClr>
                </a:solidFill>
                <a:latin typeface="Arial"/>
                <a:ea typeface="Microsoft YaHei"/>
                <a:cs typeface="Arial"/>
              </a:rPr>
              <a:t>02</a:t>
            </a:r>
          </a:p>
        </p:txBody>
      </p:sp>
      <p:sp>
        <p:nvSpPr>
          <p:cNvPr id="8" name="Line 8"/>
          <p:cNvSpPr/>
          <p:nvPr/>
        </p:nvSpPr>
        <p:spPr>
          <a:xfrm>
            <a:off x="571500" y="108585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9" name="Rectangle 9"/>
          <p:cNvSpPr/>
          <p:nvPr/>
        </p:nvSpPr>
        <p:spPr>
          <a:xfrm>
            <a:off x="571500" y="1238250"/>
            <a:ext cx="5295900" cy="5086350"/>
          </a:xfrm>
          <a:prstGeom prst="roundRect">
            <a:avLst>
              <a:gd name="adj" fmla="val 2622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</p:sp>
      <p:sp>
        <p:nvSpPr>
          <p:cNvPr id="10" name="Rectangle 10"/>
          <p:cNvSpPr/>
          <p:nvPr/>
        </p:nvSpPr>
        <p:spPr>
          <a:xfrm>
            <a:off x="571500" y="1238250"/>
            <a:ext cx="5295900" cy="533400"/>
          </a:xfrm>
          <a:prstGeom prst="roundRect">
            <a:avLst>
              <a:gd name="adj" fmla="val 25000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11" name="Rectangle 11"/>
          <p:cNvSpPr/>
          <p:nvPr/>
        </p:nvSpPr>
        <p:spPr>
          <a:xfrm>
            <a:off x="571500" y="1504950"/>
            <a:ext cx="5295900" cy="266700"/>
          </a:xfrm>
          <a:prstGeom prst="rect">
            <a:avLst/>
          </a:prstGeom>
          <a:solidFill>
            <a:srgbClr val="F0EDE8"/>
          </a:solidFill>
          <a:ln>
            <a:noFill/>
          </a:ln>
        </p:spPr>
      </p:sp>
      <p:sp>
        <p:nvSpPr>
          <p:cNvPr id="12" name="Freeform 12"/>
          <p:cNvSpPr/>
          <p:nvPr/>
        </p:nvSpPr>
        <p:spPr>
          <a:xfrm>
            <a:off x="803275" y="1388847"/>
            <a:ext cx="233696" cy="234079"/>
          </a:xfrm>
          <a:custGeom>
            <a:avLst/>
            <a:gdLst/>
            <a:ahLst/>
            <a:cxnLst/>
            <a:rect l="l" t="t" r="r" b="b"/>
            <a:pathLst>
              <a:path w="233696" h="234079">
                <a:moveTo>
                  <a:pt x="166688" y="19868"/>
                </a:moveTo>
                <a:cubicBezTo>
                  <a:pt x="212998" y="46607"/>
                  <a:pt x="233696" y="102539"/>
                  <a:pt x="215949" y="152983"/>
                </a:cubicBezTo>
                <a:cubicBezTo>
                  <a:pt x="198202" y="203428"/>
                  <a:pt x="147043" y="234079"/>
                  <a:pt x="94192" y="225932"/>
                </a:cubicBezTo>
                <a:cubicBezTo>
                  <a:pt x="41341" y="217785"/>
                  <a:pt x="1788" y="173150"/>
                  <a:pt x="56" y="119703"/>
                </a:cubicBezTo>
                <a:lnTo>
                  <a:pt x="0" y="116103"/>
                </a:lnTo>
                <a:lnTo>
                  <a:pt x="56" y="112502"/>
                </a:lnTo>
                <a:cubicBezTo>
                  <a:pt x="1321" y="73464"/>
                  <a:pt x="22990" y="37956"/>
                  <a:pt x="57128" y="18978"/>
                </a:cubicBezTo>
                <a:cubicBezTo>
                  <a:pt x="91267" y="0"/>
                  <a:pt x="132862" y="338"/>
                  <a:pt x="166687" y="19868"/>
                </a:cubicBezTo>
                <a:close/>
                <a:moveTo>
                  <a:pt x="152319" y="86021"/>
                </a:moveTo>
                <a:cubicBezTo>
                  <a:pt x="148360" y="82063"/>
                  <a:pt x="142074" y="81667"/>
                  <a:pt x="137651" y="85099"/>
                </a:cubicBezTo>
                <a:lnTo>
                  <a:pt x="136606" y="86021"/>
                </a:lnTo>
                <a:lnTo>
                  <a:pt x="100012" y="122604"/>
                </a:lnTo>
                <a:lnTo>
                  <a:pt x="85644" y="108246"/>
                </a:lnTo>
                <a:lnTo>
                  <a:pt x="84599" y="107324"/>
                </a:lnTo>
                <a:cubicBezTo>
                  <a:pt x="80176" y="103895"/>
                  <a:pt x="73892" y="104291"/>
                  <a:pt x="69934" y="108249"/>
                </a:cubicBezTo>
                <a:cubicBezTo>
                  <a:pt x="65976" y="112207"/>
                  <a:pt x="65580" y="118491"/>
                  <a:pt x="69009" y="122915"/>
                </a:cubicBezTo>
                <a:lnTo>
                  <a:pt x="69931" y="123959"/>
                </a:lnTo>
                <a:lnTo>
                  <a:pt x="92156" y="146184"/>
                </a:lnTo>
                <a:lnTo>
                  <a:pt x="93201" y="147107"/>
                </a:lnTo>
                <a:cubicBezTo>
                  <a:pt x="97209" y="150217"/>
                  <a:pt x="102816" y="150217"/>
                  <a:pt x="106824" y="147107"/>
                </a:cubicBezTo>
                <a:lnTo>
                  <a:pt x="107869" y="146184"/>
                </a:lnTo>
                <a:lnTo>
                  <a:pt x="152319" y="101734"/>
                </a:lnTo>
                <a:lnTo>
                  <a:pt x="153241" y="100690"/>
                </a:lnTo>
                <a:cubicBezTo>
                  <a:pt x="156673" y="96266"/>
                  <a:pt x="156278" y="89980"/>
                  <a:pt x="152319" y="86021"/>
                </a:cubicBezTo>
                <a:close/>
              </a:path>
            </a:pathLst>
          </a:custGeom>
          <a:solidFill>
            <a:srgbClr val="C96133"/>
          </a:solidFill>
          <a:ln>
            <a:noFill/>
          </a:ln>
        </p:spPr>
      </p:sp>
      <p:sp>
        <p:nvSpPr>
          <p:cNvPr id="13" name="TextBox 13"/>
          <p:cNvSpPr txBox="1"/>
          <p:nvPr/>
        </p:nvSpPr>
        <p:spPr>
          <a:xfrm>
            <a:off x="1144905" y="1425892"/>
            <a:ext cx="862393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上节完成</a:t>
            </a:r>
          </a:p>
        </p:txBody>
      </p:sp>
      <p:sp>
        <p:nvSpPr>
          <p:cNvPr id="14" name="Freeform 14"/>
          <p:cNvSpPr/>
          <p:nvPr/>
        </p:nvSpPr>
        <p:spPr>
          <a:xfrm>
            <a:off x="808038" y="2154543"/>
            <a:ext cx="283774" cy="284238"/>
          </a:xfrm>
          <a:custGeom>
            <a:avLst/>
            <a:gdLst/>
            <a:ahLst/>
            <a:cxnLst/>
            <a:rect l="l" t="t" r="r" b="b"/>
            <a:pathLst>
              <a:path w="283774" h="284238">
                <a:moveTo>
                  <a:pt x="202406" y="24126"/>
                </a:moveTo>
                <a:cubicBezTo>
                  <a:pt x="258640" y="56595"/>
                  <a:pt x="283774" y="124511"/>
                  <a:pt x="262224" y="185765"/>
                </a:cubicBezTo>
                <a:cubicBezTo>
                  <a:pt x="240674" y="247019"/>
                  <a:pt x="178553" y="284238"/>
                  <a:pt x="114376" y="274346"/>
                </a:cubicBezTo>
                <a:cubicBezTo>
                  <a:pt x="50200" y="264453"/>
                  <a:pt x="2171" y="210254"/>
                  <a:pt x="67" y="145354"/>
                </a:cubicBezTo>
                <a:lnTo>
                  <a:pt x="0" y="140982"/>
                </a:lnTo>
                <a:lnTo>
                  <a:pt x="67" y="136610"/>
                </a:lnTo>
                <a:cubicBezTo>
                  <a:pt x="1605" y="89206"/>
                  <a:pt x="27916" y="46090"/>
                  <a:pt x="69370" y="23045"/>
                </a:cubicBezTo>
                <a:cubicBezTo>
                  <a:pt x="110824" y="0"/>
                  <a:pt x="161332" y="410"/>
                  <a:pt x="202406" y="24126"/>
                </a:cubicBezTo>
                <a:close/>
                <a:moveTo>
                  <a:pt x="184959" y="104454"/>
                </a:moveTo>
                <a:cubicBezTo>
                  <a:pt x="180151" y="99647"/>
                  <a:pt x="172519" y="99167"/>
                  <a:pt x="167147" y="103334"/>
                </a:cubicBezTo>
                <a:lnTo>
                  <a:pt x="165879" y="104454"/>
                </a:lnTo>
                <a:lnTo>
                  <a:pt x="121444" y="148876"/>
                </a:lnTo>
                <a:lnTo>
                  <a:pt x="103996" y="131442"/>
                </a:lnTo>
                <a:lnTo>
                  <a:pt x="102728" y="130322"/>
                </a:lnTo>
                <a:cubicBezTo>
                  <a:pt x="97356" y="126158"/>
                  <a:pt x="89726" y="126639"/>
                  <a:pt x="84920" y="131445"/>
                </a:cubicBezTo>
                <a:cubicBezTo>
                  <a:pt x="80114" y="136251"/>
                  <a:pt x="79632" y="143882"/>
                  <a:pt x="83796" y="149254"/>
                </a:cubicBezTo>
                <a:lnTo>
                  <a:pt x="84916" y="150522"/>
                </a:lnTo>
                <a:lnTo>
                  <a:pt x="111904" y="177509"/>
                </a:lnTo>
                <a:lnTo>
                  <a:pt x="113172" y="178629"/>
                </a:lnTo>
                <a:cubicBezTo>
                  <a:pt x="118040" y="182406"/>
                  <a:pt x="124848" y="182406"/>
                  <a:pt x="129715" y="178629"/>
                </a:cubicBezTo>
                <a:lnTo>
                  <a:pt x="130984" y="177509"/>
                </a:lnTo>
                <a:lnTo>
                  <a:pt x="184959" y="123534"/>
                </a:lnTo>
                <a:lnTo>
                  <a:pt x="186079" y="122266"/>
                </a:lnTo>
                <a:cubicBezTo>
                  <a:pt x="190246" y="116894"/>
                  <a:pt x="189766" y="109262"/>
                  <a:pt x="184959" y="104454"/>
                </a:cubicBezTo>
                <a:close/>
              </a:path>
            </a:pathLst>
          </a:custGeom>
          <a:solidFill>
            <a:srgbClr val="3A9E6A"/>
          </a:solidFill>
          <a:ln>
            <a:noFill/>
          </a:ln>
        </p:spPr>
      </p:sp>
      <p:sp>
        <p:nvSpPr>
          <p:cNvPr id="15" name="TextBox 15"/>
          <p:cNvSpPr txBox="1"/>
          <p:nvPr/>
        </p:nvSpPr>
        <p:spPr>
          <a:xfrm>
            <a:off x="1217295" y="2136458"/>
            <a:ext cx="1395629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认识 Claude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222058" y="2462689"/>
            <a:ext cx="3346990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LLM 基础 · Claude 系列 · 如何高效对话</a:t>
            </a:r>
          </a:p>
        </p:txBody>
      </p:sp>
      <p:sp>
        <p:nvSpPr>
          <p:cNvPr id="17" name="Freeform 17"/>
          <p:cNvSpPr/>
          <p:nvPr/>
        </p:nvSpPr>
        <p:spPr>
          <a:xfrm>
            <a:off x="808038" y="3145143"/>
            <a:ext cx="283774" cy="284238"/>
          </a:xfrm>
          <a:custGeom>
            <a:avLst/>
            <a:gdLst/>
            <a:ahLst/>
            <a:cxnLst/>
            <a:rect l="l" t="t" r="r" b="b"/>
            <a:pathLst>
              <a:path w="283774" h="284238">
                <a:moveTo>
                  <a:pt x="202406" y="24126"/>
                </a:moveTo>
                <a:cubicBezTo>
                  <a:pt x="258640" y="56595"/>
                  <a:pt x="283774" y="124511"/>
                  <a:pt x="262224" y="185765"/>
                </a:cubicBezTo>
                <a:cubicBezTo>
                  <a:pt x="240674" y="247019"/>
                  <a:pt x="178553" y="284238"/>
                  <a:pt x="114376" y="274346"/>
                </a:cubicBezTo>
                <a:cubicBezTo>
                  <a:pt x="50200" y="264453"/>
                  <a:pt x="2171" y="210254"/>
                  <a:pt x="67" y="145354"/>
                </a:cubicBezTo>
                <a:lnTo>
                  <a:pt x="0" y="140982"/>
                </a:lnTo>
                <a:lnTo>
                  <a:pt x="67" y="136610"/>
                </a:lnTo>
                <a:cubicBezTo>
                  <a:pt x="1605" y="89206"/>
                  <a:pt x="27916" y="46090"/>
                  <a:pt x="69370" y="23045"/>
                </a:cubicBezTo>
                <a:cubicBezTo>
                  <a:pt x="110824" y="0"/>
                  <a:pt x="161332" y="410"/>
                  <a:pt x="202406" y="24126"/>
                </a:cubicBezTo>
                <a:close/>
                <a:moveTo>
                  <a:pt x="184959" y="104454"/>
                </a:moveTo>
                <a:cubicBezTo>
                  <a:pt x="180151" y="99647"/>
                  <a:pt x="172519" y="99167"/>
                  <a:pt x="167147" y="103334"/>
                </a:cubicBezTo>
                <a:lnTo>
                  <a:pt x="165879" y="104454"/>
                </a:lnTo>
                <a:lnTo>
                  <a:pt x="121444" y="148876"/>
                </a:lnTo>
                <a:lnTo>
                  <a:pt x="103996" y="131442"/>
                </a:lnTo>
                <a:lnTo>
                  <a:pt x="102728" y="130322"/>
                </a:lnTo>
                <a:cubicBezTo>
                  <a:pt x="97356" y="126158"/>
                  <a:pt x="89726" y="126639"/>
                  <a:pt x="84920" y="131445"/>
                </a:cubicBezTo>
                <a:cubicBezTo>
                  <a:pt x="80114" y="136251"/>
                  <a:pt x="79632" y="143882"/>
                  <a:pt x="83796" y="149254"/>
                </a:cubicBezTo>
                <a:lnTo>
                  <a:pt x="84916" y="150522"/>
                </a:lnTo>
                <a:lnTo>
                  <a:pt x="111904" y="177509"/>
                </a:lnTo>
                <a:lnTo>
                  <a:pt x="113172" y="178629"/>
                </a:lnTo>
                <a:cubicBezTo>
                  <a:pt x="118040" y="182406"/>
                  <a:pt x="124848" y="182406"/>
                  <a:pt x="129715" y="178629"/>
                </a:cubicBezTo>
                <a:lnTo>
                  <a:pt x="130984" y="177509"/>
                </a:lnTo>
                <a:lnTo>
                  <a:pt x="184959" y="123534"/>
                </a:lnTo>
                <a:lnTo>
                  <a:pt x="186079" y="122266"/>
                </a:lnTo>
                <a:cubicBezTo>
                  <a:pt x="190246" y="116894"/>
                  <a:pt x="189766" y="109262"/>
                  <a:pt x="184959" y="104454"/>
                </a:cubicBezTo>
                <a:close/>
              </a:path>
            </a:pathLst>
          </a:custGeom>
          <a:solidFill>
            <a:srgbClr val="3A9E6A"/>
          </a:solidFill>
          <a:ln>
            <a:noFill/>
          </a:ln>
        </p:spPr>
      </p:sp>
      <p:sp>
        <p:nvSpPr>
          <p:cNvPr id="18" name="TextBox 18"/>
          <p:cNvSpPr txBox="1"/>
          <p:nvPr/>
        </p:nvSpPr>
        <p:spPr>
          <a:xfrm>
            <a:off x="1217295" y="3127058"/>
            <a:ext cx="2863213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Cowork 多 Agent 流水线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222058" y="3453289"/>
            <a:ext cx="3654242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4-Agent 协作 · 自动分工 · 一条命令跑全程</a:t>
            </a:r>
          </a:p>
        </p:txBody>
      </p:sp>
      <p:sp>
        <p:nvSpPr>
          <p:cNvPr id="20" name="Freeform 20"/>
          <p:cNvSpPr/>
          <p:nvPr/>
        </p:nvSpPr>
        <p:spPr>
          <a:xfrm>
            <a:off x="808038" y="4135743"/>
            <a:ext cx="283774" cy="284238"/>
          </a:xfrm>
          <a:custGeom>
            <a:avLst/>
            <a:gdLst/>
            <a:ahLst/>
            <a:cxnLst/>
            <a:rect l="l" t="t" r="r" b="b"/>
            <a:pathLst>
              <a:path w="283774" h="284238">
                <a:moveTo>
                  <a:pt x="202406" y="24126"/>
                </a:moveTo>
                <a:cubicBezTo>
                  <a:pt x="258640" y="56595"/>
                  <a:pt x="283774" y="124511"/>
                  <a:pt x="262224" y="185765"/>
                </a:cubicBezTo>
                <a:cubicBezTo>
                  <a:pt x="240674" y="247019"/>
                  <a:pt x="178553" y="284238"/>
                  <a:pt x="114376" y="274346"/>
                </a:cubicBezTo>
                <a:cubicBezTo>
                  <a:pt x="50200" y="264453"/>
                  <a:pt x="2171" y="210254"/>
                  <a:pt x="67" y="145354"/>
                </a:cubicBezTo>
                <a:lnTo>
                  <a:pt x="0" y="140982"/>
                </a:lnTo>
                <a:lnTo>
                  <a:pt x="67" y="136610"/>
                </a:lnTo>
                <a:cubicBezTo>
                  <a:pt x="1605" y="89206"/>
                  <a:pt x="27916" y="46090"/>
                  <a:pt x="69370" y="23045"/>
                </a:cubicBezTo>
                <a:cubicBezTo>
                  <a:pt x="110824" y="0"/>
                  <a:pt x="161332" y="410"/>
                  <a:pt x="202406" y="24126"/>
                </a:cubicBezTo>
                <a:close/>
                <a:moveTo>
                  <a:pt x="184959" y="104454"/>
                </a:moveTo>
                <a:cubicBezTo>
                  <a:pt x="180151" y="99647"/>
                  <a:pt x="172519" y="99167"/>
                  <a:pt x="167147" y="103334"/>
                </a:cubicBezTo>
                <a:lnTo>
                  <a:pt x="165879" y="104454"/>
                </a:lnTo>
                <a:lnTo>
                  <a:pt x="121444" y="148876"/>
                </a:lnTo>
                <a:lnTo>
                  <a:pt x="103996" y="131442"/>
                </a:lnTo>
                <a:lnTo>
                  <a:pt x="102728" y="130322"/>
                </a:lnTo>
                <a:cubicBezTo>
                  <a:pt x="97356" y="126158"/>
                  <a:pt x="89726" y="126639"/>
                  <a:pt x="84920" y="131445"/>
                </a:cubicBezTo>
                <a:cubicBezTo>
                  <a:pt x="80114" y="136251"/>
                  <a:pt x="79632" y="143882"/>
                  <a:pt x="83796" y="149254"/>
                </a:cubicBezTo>
                <a:lnTo>
                  <a:pt x="84916" y="150522"/>
                </a:lnTo>
                <a:lnTo>
                  <a:pt x="111904" y="177509"/>
                </a:lnTo>
                <a:lnTo>
                  <a:pt x="113172" y="178629"/>
                </a:lnTo>
                <a:cubicBezTo>
                  <a:pt x="118040" y="182406"/>
                  <a:pt x="124848" y="182406"/>
                  <a:pt x="129715" y="178629"/>
                </a:cubicBezTo>
                <a:lnTo>
                  <a:pt x="130984" y="177509"/>
                </a:lnTo>
                <a:lnTo>
                  <a:pt x="184959" y="123534"/>
                </a:lnTo>
                <a:lnTo>
                  <a:pt x="186079" y="122266"/>
                </a:lnTo>
                <a:cubicBezTo>
                  <a:pt x="190246" y="116894"/>
                  <a:pt x="189766" y="109262"/>
                  <a:pt x="184959" y="104454"/>
                </a:cubicBezTo>
                <a:close/>
              </a:path>
            </a:pathLst>
          </a:custGeom>
          <a:solidFill>
            <a:srgbClr val="3A9E6A"/>
          </a:solidFill>
          <a:ln>
            <a:noFill/>
          </a:ln>
        </p:spPr>
      </p:sp>
      <p:sp>
        <p:nvSpPr>
          <p:cNvPr id="21" name="TextBox 21"/>
          <p:cNvSpPr txBox="1"/>
          <p:nvPr/>
        </p:nvSpPr>
        <p:spPr>
          <a:xfrm>
            <a:off x="1217295" y="4117658"/>
            <a:ext cx="2407756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C4 Pipeline 自动追踪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222058" y="4443889"/>
            <a:ext cx="2853523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求职进度自动记录 · 数据驱动复盘</a:t>
            </a:r>
          </a:p>
        </p:txBody>
      </p:sp>
      <p:sp>
        <p:nvSpPr>
          <p:cNvPr id="23" name="Rectangle 23"/>
          <p:cNvSpPr/>
          <p:nvPr/>
        </p:nvSpPr>
        <p:spPr>
          <a:xfrm>
            <a:off x="6286500" y="1238250"/>
            <a:ext cx="5334000" cy="5086350"/>
          </a:xfrm>
          <a:prstGeom prst="roundRect">
            <a:avLst>
              <a:gd name="adj" fmla="val 2622"/>
            </a:avLst>
          </a:prstGeom>
          <a:solidFill>
            <a:srgbClr val="1E1E1E"/>
          </a:solidFill>
          <a:ln>
            <a:noFill/>
          </a:ln>
        </p:spPr>
      </p:sp>
      <p:sp>
        <p:nvSpPr>
          <p:cNvPr id="24" name="Rectangle 24"/>
          <p:cNvSpPr/>
          <p:nvPr/>
        </p:nvSpPr>
        <p:spPr>
          <a:xfrm>
            <a:off x="6286500" y="1238250"/>
            <a:ext cx="5334000" cy="533400"/>
          </a:xfrm>
          <a:prstGeom prst="roundRect">
            <a:avLst>
              <a:gd name="adj" fmla="val 25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25" name="Rectangle 25"/>
          <p:cNvSpPr/>
          <p:nvPr/>
        </p:nvSpPr>
        <p:spPr>
          <a:xfrm>
            <a:off x="6286500" y="1504950"/>
            <a:ext cx="5334000" cy="266700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grpSp>
        <p:nvGrpSpPr>
          <p:cNvPr id="33" name="Group 33"/>
          <p:cNvGrpSpPr/>
          <p:nvPr/>
        </p:nvGrpSpPr>
        <p:grpSpPr>
          <a:xfrm>
            <a:off x="6517962" y="1393825"/>
            <a:ext cx="222876" cy="222250"/>
            <a:chOff x="6517962" y="1393825"/>
            <a:chExt cx="222876" cy="222250"/>
          </a:xfrm>
        </p:grpSpPr>
        <p:sp>
          <p:nvSpPr>
            <p:cNvPr id="26" name="Freeform 26"/>
            <p:cNvSpPr/>
            <p:nvPr/>
          </p:nvSpPr>
          <p:spPr>
            <a:xfrm>
              <a:off x="6517962" y="1493838"/>
              <a:ext cx="33964" cy="22225"/>
            </a:xfrm>
            <a:custGeom>
              <a:avLst/>
              <a:gdLst/>
              <a:ahLst/>
              <a:cxnLst/>
              <a:rect l="l" t="t" r="r" b="b"/>
              <a:pathLst>
                <a:path w="33964" h="22225">
                  <a:moveTo>
                    <a:pt x="22538" y="0"/>
                  </a:moveTo>
                  <a:cubicBezTo>
                    <a:pt x="28418" y="7"/>
                    <a:pt x="33275" y="4592"/>
                    <a:pt x="33619" y="10461"/>
                  </a:cubicBezTo>
                  <a:cubicBezTo>
                    <a:pt x="33964" y="16331"/>
                    <a:pt x="29677" y="21453"/>
                    <a:pt x="23838" y="22147"/>
                  </a:cubicBezTo>
                  <a:lnTo>
                    <a:pt x="22538" y="22225"/>
                  </a:lnTo>
                  <a:lnTo>
                    <a:pt x="11426" y="22225"/>
                  </a:lnTo>
                  <a:cubicBezTo>
                    <a:pt x="5546" y="22218"/>
                    <a:pt x="689" y="17633"/>
                    <a:pt x="345" y="11764"/>
                  </a:cubicBezTo>
                  <a:cubicBezTo>
                    <a:pt x="0" y="5894"/>
                    <a:pt x="4287" y="772"/>
                    <a:pt x="10125" y="78"/>
                  </a:cubicBezTo>
                  <a:lnTo>
                    <a:pt x="11426" y="0"/>
                  </a:lnTo>
                  <a:lnTo>
                    <a:pt x="22538" y="0"/>
                  </a:lnTo>
                  <a:close/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  <p:sp>
          <p:nvSpPr>
            <p:cNvPr id="27" name="Freeform 27"/>
            <p:cNvSpPr/>
            <p:nvPr/>
          </p:nvSpPr>
          <p:spPr>
            <a:xfrm>
              <a:off x="6618288" y="1393825"/>
              <a:ext cx="22225" cy="33651"/>
            </a:xfrm>
            <a:custGeom>
              <a:avLst/>
              <a:gdLst/>
              <a:ahLst/>
              <a:cxnLst/>
              <a:rect l="l" t="t" r="r" b="b"/>
              <a:pathLst>
                <a:path w="22225" h="33651">
                  <a:moveTo>
                    <a:pt x="11112" y="0"/>
                  </a:moveTo>
                  <a:cubicBezTo>
                    <a:pt x="16746" y="1"/>
                    <a:pt x="21488" y="4217"/>
                    <a:pt x="22147" y="9812"/>
                  </a:cubicBezTo>
                  <a:lnTo>
                    <a:pt x="22225" y="11112"/>
                  </a:lnTo>
                  <a:lnTo>
                    <a:pt x="22225" y="22225"/>
                  </a:lnTo>
                  <a:cubicBezTo>
                    <a:pt x="22218" y="28105"/>
                    <a:pt x="17633" y="32962"/>
                    <a:pt x="11764" y="33306"/>
                  </a:cubicBezTo>
                  <a:cubicBezTo>
                    <a:pt x="5894" y="33651"/>
                    <a:pt x="772" y="29364"/>
                    <a:pt x="78" y="23525"/>
                  </a:cubicBezTo>
                  <a:lnTo>
                    <a:pt x="0" y="22225"/>
                  </a:lnTo>
                  <a:lnTo>
                    <a:pt x="0" y="11112"/>
                  </a:lnTo>
                  <a:cubicBezTo>
                    <a:pt x="0" y="4975"/>
                    <a:pt x="4975" y="0"/>
                    <a:pt x="11112" y="0"/>
                  </a:cubicBezTo>
                  <a:close/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  <p:sp>
          <p:nvSpPr>
            <p:cNvPr id="28" name="Freeform 28"/>
            <p:cNvSpPr/>
            <p:nvPr/>
          </p:nvSpPr>
          <p:spPr>
            <a:xfrm>
              <a:off x="6706874" y="1493838"/>
              <a:ext cx="33964" cy="22225"/>
            </a:xfrm>
            <a:custGeom>
              <a:avLst/>
              <a:gdLst/>
              <a:ahLst/>
              <a:cxnLst/>
              <a:rect l="l" t="t" r="r" b="b"/>
              <a:pathLst>
                <a:path w="33964" h="22225">
                  <a:moveTo>
                    <a:pt x="22538" y="0"/>
                  </a:moveTo>
                  <a:cubicBezTo>
                    <a:pt x="28418" y="7"/>
                    <a:pt x="33275" y="4592"/>
                    <a:pt x="33619" y="10461"/>
                  </a:cubicBezTo>
                  <a:cubicBezTo>
                    <a:pt x="33964" y="16331"/>
                    <a:pt x="29677" y="21453"/>
                    <a:pt x="23838" y="22147"/>
                  </a:cubicBezTo>
                  <a:lnTo>
                    <a:pt x="22538" y="22225"/>
                  </a:lnTo>
                  <a:lnTo>
                    <a:pt x="11426" y="22225"/>
                  </a:lnTo>
                  <a:cubicBezTo>
                    <a:pt x="5546" y="22218"/>
                    <a:pt x="689" y="17633"/>
                    <a:pt x="345" y="11764"/>
                  </a:cubicBezTo>
                  <a:cubicBezTo>
                    <a:pt x="0" y="5894"/>
                    <a:pt x="4287" y="772"/>
                    <a:pt x="10125" y="78"/>
                  </a:cubicBezTo>
                  <a:lnTo>
                    <a:pt x="11426" y="0"/>
                  </a:lnTo>
                  <a:lnTo>
                    <a:pt x="22538" y="0"/>
                  </a:lnTo>
                  <a:close/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  <p:sp>
          <p:nvSpPr>
            <p:cNvPr id="29" name="Freeform 29"/>
            <p:cNvSpPr/>
            <p:nvPr/>
          </p:nvSpPr>
          <p:spPr>
            <a:xfrm>
              <a:off x="6546085" y="1421620"/>
              <a:ext cx="32169" cy="32352"/>
            </a:xfrm>
            <a:custGeom>
              <a:avLst/>
              <a:gdLst/>
              <a:ahLst/>
              <a:cxnLst/>
              <a:rect l="l" t="t" r="r" b="b"/>
              <a:pathLst>
                <a:path w="32169" h="32352">
                  <a:moveTo>
                    <a:pt x="4338" y="4354"/>
                  </a:moveTo>
                  <a:cubicBezTo>
                    <a:pt x="8297" y="395"/>
                    <a:pt x="14583" y="0"/>
                    <a:pt x="19007" y="3432"/>
                  </a:cubicBezTo>
                  <a:lnTo>
                    <a:pt x="20051" y="4354"/>
                  </a:lnTo>
                  <a:lnTo>
                    <a:pt x="27830" y="12133"/>
                  </a:lnTo>
                  <a:cubicBezTo>
                    <a:pt x="31966" y="16283"/>
                    <a:pt x="32169" y="22932"/>
                    <a:pt x="28294" y="27327"/>
                  </a:cubicBezTo>
                  <a:cubicBezTo>
                    <a:pt x="24419" y="31721"/>
                    <a:pt x="17797" y="32352"/>
                    <a:pt x="13161" y="28768"/>
                  </a:cubicBezTo>
                  <a:lnTo>
                    <a:pt x="12117" y="27846"/>
                  </a:lnTo>
                  <a:lnTo>
                    <a:pt x="4338" y="20067"/>
                  </a:lnTo>
                  <a:cubicBezTo>
                    <a:pt x="0" y="15728"/>
                    <a:pt x="0" y="8693"/>
                    <a:pt x="4338" y="4354"/>
                  </a:cubicBezTo>
                  <a:close/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  <p:sp>
          <p:nvSpPr>
            <p:cNvPr id="30" name="Freeform 30"/>
            <p:cNvSpPr/>
            <p:nvPr/>
          </p:nvSpPr>
          <p:spPr>
            <a:xfrm>
              <a:off x="6680378" y="1421634"/>
              <a:ext cx="32505" cy="32170"/>
            </a:xfrm>
            <a:custGeom>
              <a:avLst/>
              <a:gdLst/>
              <a:ahLst/>
              <a:cxnLst/>
              <a:rect l="l" t="t" r="r" b="b"/>
              <a:pathLst>
                <a:path w="32505" h="32170">
                  <a:moveTo>
                    <a:pt x="12285" y="4339"/>
                  </a:moveTo>
                  <a:cubicBezTo>
                    <a:pt x="16436" y="203"/>
                    <a:pt x="23084" y="0"/>
                    <a:pt x="27479" y="3875"/>
                  </a:cubicBezTo>
                  <a:cubicBezTo>
                    <a:pt x="31874" y="7751"/>
                    <a:pt x="32505" y="14372"/>
                    <a:pt x="28921" y="19008"/>
                  </a:cubicBezTo>
                  <a:lnTo>
                    <a:pt x="27998" y="20052"/>
                  </a:lnTo>
                  <a:lnTo>
                    <a:pt x="20220" y="27831"/>
                  </a:lnTo>
                  <a:cubicBezTo>
                    <a:pt x="16069" y="31967"/>
                    <a:pt x="9421" y="32170"/>
                    <a:pt x="5026" y="28295"/>
                  </a:cubicBezTo>
                  <a:cubicBezTo>
                    <a:pt x="631" y="24420"/>
                    <a:pt x="0" y="17798"/>
                    <a:pt x="3584" y="13163"/>
                  </a:cubicBezTo>
                  <a:lnTo>
                    <a:pt x="4507" y="12118"/>
                  </a:lnTo>
                  <a:lnTo>
                    <a:pt x="12285" y="4339"/>
                  </a:lnTo>
                  <a:close/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  <p:sp>
          <p:nvSpPr>
            <p:cNvPr id="31" name="Freeform 31"/>
            <p:cNvSpPr/>
            <p:nvPr/>
          </p:nvSpPr>
          <p:spPr>
            <a:xfrm>
              <a:off x="6596062" y="1571625"/>
              <a:ext cx="66675" cy="44450"/>
            </a:xfrm>
            <a:custGeom>
              <a:avLst/>
              <a:gdLst/>
              <a:ahLst/>
              <a:cxnLst/>
              <a:rect l="l" t="t" r="r" b="b"/>
              <a:pathLst>
                <a:path w="66675" h="44450">
                  <a:moveTo>
                    <a:pt x="55563" y="0"/>
                  </a:moveTo>
                  <a:cubicBezTo>
                    <a:pt x="61700" y="0"/>
                    <a:pt x="66675" y="4975"/>
                    <a:pt x="66675" y="11112"/>
                  </a:cubicBezTo>
                  <a:cubicBezTo>
                    <a:pt x="66675" y="29524"/>
                    <a:pt x="51749" y="44450"/>
                    <a:pt x="33338" y="44450"/>
                  </a:cubicBezTo>
                  <a:cubicBezTo>
                    <a:pt x="14926" y="44450"/>
                    <a:pt x="0" y="29524"/>
                    <a:pt x="0" y="11112"/>
                  </a:cubicBezTo>
                  <a:cubicBezTo>
                    <a:pt x="1" y="5479"/>
                    <a:pt x="4217" y="737"/>
                    <a:pt x="9812" y="78"/>
                  </a:cubicBezTo>
                  <a:lnTo>
                    <a:pt x="11112" y="0"/>
                  </a:lnTo>
                  <a:lnTo>
                    <a:pt x="55563" y="0"/>
                  </a:lnTo>
                  <a:close/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  <p:sp>
          <p:nvSpPr>
            <p:cNvPr id="32" name="Freeform 32"/>
            <p:cNvSpPr/>
            <p:nvPr/>
          </p:nvSpPr>
          <p:spPr>
            <a:xfrm>
              <a:off x="6557071" y="1438275"/>
              <a:ext cx="144658" cy="122238"/>
            </a:xfrm>
            <a:custGeom>
              <a:avLst/>
              <a:gdLst/>
              <a:ahLst/>
              <a:cxnLst/>
              <a:rect l="l" t="t" r="r" b="b"/>
              <a:pathLst>
                <a:path w="144658" h="122238">
                  <a:moveTo>
                    <a:pt x="72329" y="0"/>
                  </a:moveTo>
                  <a:cubicBezTo>
                    <a:pt x="101028" y="0"/>
                    <a:pt x="126507" y="18364"/>
                    <a:pt x="135582" y="45591"/>
                  </a:cubicBezTo>
                  <a:cubicBezTo>
                    <a:pt x="144658" y="72817"/>
                    <a:pt x="135293" y="102796"/>
                    <a:pt x="112334" y="120015"/>
                  </a:cubicBezTo>
                  <a:cubicBezTo>
                    <a:pt x="110802" y="121165"/>
                    <a:pt x="108999" y="121900"/>
                    <a:pt x="107100" y="122149"/>
                  </a:cubicBezTo>
                  <a:lnTo>
                    <a:pt x="105666" y="122238"/>
                  </a:lnTo>
                  <a:lnTo>
                    <a:pt x="38991" y="122238"/>
                  </a:lnTo>
                  <a:cubicBezTo>
                    <a:pt x="36587" y="122238"/>
                    <a:pt x="34247" y="121458"/>
                    <a:pt x="32324" y="120015"/>
                  </a:cubicBezTo>
                  <a:cubicBezTo>
                    <a:pt x="9365" y="102796"/>
                    <a:pt x="0" y="72817"/>
                    <a:pt x="9075" y="45591"/>
                  </a:cubicBezTo>
                  <a:cubicBezTo>
                    <a:pt x="18151" y="18364"/>
                    <a:pt x="43630" y="0"/>
                    <a:pt x="72329" y="0"/>
                  </a:cubicBezTo>
                  <a:close/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</p:grpSp>
      <p:sp>
        <p:nvSpPr>
          <p:cNvPr id="34" name="TextBox 34"/>
          <p:cNvSpPr txBox="1"/>
          <p:nvPr/>
        </p:nvSpPr>
        <p:spPr>
          <a:xfrm>
            <a:off x="6859905" y="1425892"/>
            <a:ext cx="1069419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今天的起点</a:t>
            </a:r>
          </a:p>
        </p:txBody>
      </p:sp>
      <p:sp>
        <p:nvSpPr>
          <p:cNvPr id="35" name="Rectangle 35"/>
          <p:cNvSpPr/>
          <p:nvPr/>
        </p:nvSpPr>
        <p:spPr>
          <a:xfrm>
            <a:off x="6457950" y="1885950"/>
            <a:ext cx="4991100" cy="361950"/>
          </a:xfrm>
          <a:prstGeom prst="roundRect">
            <a:avLst>
              <a:gd name="adj" fmla="val 21053"/>
            </a:avLst>
          </a:prstGeom>
          <a:solidFill>
            <a:srgbClr val="FAFAF8">
              <a:alpha val="8000"/>
            </a:srgbClr>
          </a:solidFill>
          <a:ln>
            <a:noFill/>
          </a:ln>
        </p:spPr>
      </p:sp>
      <p:sp>
        <p:nvSpPr>
          <p:cNvPr id="36" name="Freeform 36"/>
          <p:cNvSpPr/>
          <p:nvPr/>
        </p:nvSpPr>
        <p:spPr>
          <a:xfrm>
            <a:off x="6607175" y="1983994"/>
            <a:ext cx="166926" cy="167199"/>
          </a:xfrm>
          <a:custGeom>
            <a:avLst/>
            <a:gdLst/>
            <a:ahLst/>
            <a:cxnLst/>
            <a:rect l="l" t="t" r="r" b="b"/>
            <a:pathLst>
              <a:path w="166926" h="167199">
                <a:moveTo>
                  <a:pt x="119062" y="14192"/>
                </a:moveTo>
                <a:cubicBezTo>
                  <a:pt x="152141" y="33291"/>
                  <a:pt x="166926" y="73242"/>
                  <a:pt x="154249" y="109274"/>
                </a:cubicBezTo>
                <a:cubicBezTo>
                  <a:pt x="141573" y="145306"/>
                  <a:pt x="105031" y="167199"/>
                  <a:pt x="67280" y="161380"/>
                </a:cubicBezTo>
                <a:cubicBezTo>
                  <a:pt x="29529" y="155561"/>
                  <a:pt x="1277" y="123679"/>
                  <a:pt x="40" y="85502"/>
                </a:cubicBezTo>
                <a:lnTo>
                  <a:pt x="0" y="82931"/>
                </a:lnTo>
                <a:lnTo>
                  <a:pt x="40" y="80359"/>
                </a:lnTo>
                <a:cubicBezTo>
                  <a:pt x="944" y="52474"/>
                  <a:pt x="16421" y="27112"/>
                  <a:pt x="40806" y="13556"/>
                </a:cubicBezTo>
                <a:cubicBezTo>
                  <a:pt x="65190" y="0"/>
                  <a:pt x="94901" y="241"/>
                  <a:pt x="119062" y="14192"/>
                </a:cubicBezTo>
                <a:close/>
                <a:moveTo>
                  <a:pt x="108799" y="61444"/>
                </a:moveTo>
                <a:cubicBezTo>
                  <a:pt x="105971" y="58616"/>
                  <a:pt x="101482" y="58334"/>
                  <a:pt x="98322" y="60785"/>
                </a:cubicBezTo>
                <a:lnTo>
                  <a:pt x="97576" y="61444"/>
                </a:lnTo>
                <a:lnTo>
                  <a:pt x="71438" y="87574"/>
                </a:lnTo>
                <a:lnTo>
                  <a:pt x="61174" y="77319"/>
                </a:lnTo>
                <a:lnTo>
                  <a:pt x="60428" y="76660"/>
                </a:lnTo>
                <a:cubicBezTo>
                  <a:pt x="57268" y="74211"/>
                  <a:pt x="52780" y="74494"/>
                  <a:pt x="49953" y="77321"/>
                </a:cubicBezTo>
                <a:cubicBezTo>
                  <a:pt x="47126" y="80148"/>
                  <a:pt x="46843" y="84636"/>
                  <a:pt x="49292" y="87796"/>
                </a:cubicBezTo>
                <a:lnTo>
                  <a:pt x="49951" y="88542"/>
                </a:lnTo>
                <a:lnTo>
                  <a:pt x="65826" y="104417"/>
                </a:lnTo>
                <a:lnTo>
                  <a:pt x="66572" y="105076"/>
                </a:lnTo>
                <a:cubicBezTo>
                  <a:pt x="69435" y="107298"/>
                  <a:pt x="73440" y="107298"/>
                  <a:pt x="76303" y="105076"/>
                </a:cubicBezTo>
                <a:lnTo>
                  <a:pt x="77049" y="104417"/>
                </a:lnTo>
                <a:lnTo>
                  <a:pt x="108799" y="72667"/>
                </a:lnTo>
                <a:lnTo>
                  <a:pt x="109458" y="71921"/>
                </a:lnTo>
                <a:cubicBezTo>
                  <a:pt x="111909" y="68761"/>
                  <a:pt x="111627" y="64272"/>
                  <a:pt x="108799" y="61444"/>
                </a:cubicBezTo>
                <a:close/>
              </a:path>
            </a:pathLst>
          </a:custGeom>
          <a:solidFill>
            <a:srgbClr val="3A9E6A"/>
          </a:solidFill>
          <a:ln>
            <a:noFill/>
          </a:ln>
        </p:spPr>
      </p:sp>
      <p:sp>
        <p:nvSpPr>
          <p:cNvPr id="37" name="TextBox 37"/>
          <p:cNvSpPr txBox="1"/>
          <p:nvPr/>
        </p:nvSpPr>
        <p:spPr>
          <a:xfrm>
            <a:off x="6842760" y="1985010"/>
            <a:ext cx="4078986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没上过第一节也没关系——今天从零开始，不依赖上节</a:t>
            </a:r>
          </a:p>
        </p:txBody>
      </p:sp>
      <p:sp>
        <p:nvSpPr>
          <p:cNvPr id="38" name="Line 38"/>
          <p:cNvSpPr/>
          <p:nvPr/>
        </p:nvSpPr>
        <p:spPr>
          <a:xfrm>
            <a:off x="6457950" y="2400300"/>
            <a:ext cx="4991100" cy="9525"/>
          </a:xfrm>
          <a:custGeom>
            <a:avLst/>
            <a:gdLst/>
            <a:ahLst/>
            <a:cxnLst/>
            <a:rect l="l" t="t" r="r" b="b"/>
            <a:pathLst>
              <a:path w="4991100" h="9525">
                <a:moveTo>
                  <a:pt x="0" y="0"/>
                </a:moveTo>
                <a:lnTo>
                  <a:pt x="4991100" y="0"/>
                </a:lnTo>
              </a:path>
            </a:pathLst>
          </a:custGeom>
          <a:noFill/>
          <a:ln w="9525">
            <a:solidFill>
              <a:srgbClr val="5A5A5A">
                <a:alpha val="50000"/>
              </a:srgbClr>
            </a:solidFill>
          </a:ln>
        </p:spPr>
      </p:sp>
      <p:sp>
        <p:nvSpPr>
          <p:cNvPr id="39" name="TextBox 39"/>
          <p:cNvSpPr txBox="1"/>
          <p:nvPr/>
        </p:nvSpPr>
        <p:spPr>
          <a:xfrm>
            <a:off x="7806059" y="2567464"/>
            <a:ext cx="2294882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但 — 找工作的人毕竟是少数</a:t>
            </a:r>
          </a:p>
        </p:txBody>
      </p:sp>
      <p:sp>
        <p:nvSpPr>
          <p:cNvPr id="40" name="Rectangle 40"/>
          <p:cNvSpPr/>
          <p:nvPr/>
        </p:nvSpPr>
        <p:spPr>
          <a:xfrm>
            <a:off x="6457950" y="2857500"/>
            <a:ext cx="2266950" cy="762000"/>
          </a:xfrm>
          <a:prstGeom prst="roundRect">
            <a:avLst>
              <a:gd name="adj" fmla="val 12500"/>
            </a:avLst>
          </a:prstGeom>
          <a:solidFill>
            <a:srgbClr val="FAFAF8">
              <a:alpha val="5000"/>
            </a:srgbClr>
          </a:solidFill>
          <a:ln w="9525">
            <a:solidFill>
              <a:srgbClr val="5A5A5A">
                <a:alpha val="30000"/>
              </a:srgbClr>
            </a:solidFill>
          </a:ln>
        </p:spPr>
      </p:sp>
      <p:sp>
        <p:nvSpPr>
          <p:cNvPr id="41" name="TextBox 41"/>
          <p:cNvSpPr txBox="1"/>
          <p:nvPr/>
        </p:nvSpPr>
        <p:spPr>
          <a:xfrm>
            <a:off x="7295912" y="3062764"/>
            <a:ext cx="591026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找工作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7223046" y="3342799"/>
            <a:ext cx="736759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需求相对少</a:t>
            </a:r>
          </a:p>
        </p:txBody>
      </p:sp>
      <p:sp>
        <p:nvSpPr>
          <p:cNvPr id="43" name="Rectangle 43"/>
          <p:cNvSpPr/>
          <p:nvPr/>
        </p:nvSpPr>
        <p:spPr>
          <a:xfrm>
            <a:off x="8972550" y="2857500"/>
            <a:ext cx="2476500" cy="762000"/>
          </a:xfrm>
          <a:prstGeom prst="roundRect">
            <a:avLst>
              <a:gd name="adj" fmla="val 12500"/>
            </a:avLst>
          </a:prstGeom>
          <a:solidFill>
            <a:srgbClr val="C96133">
              <a:alpha val="20000"/>
            </a:srgbClr>
          </a:solidFill>
          <a:ln w="9525">
            <a:solidFill>
              <a:srgbClr val="C96133">
                <a:alpha val="60000"/>
              </a:srgbClr>
            </a:solidFill>
          </a:ln>
        </p:spPr>
      </p:sp>
      <p:sp>
        <p:nvSpPr>
          <p:cNvPr id="44" name="TextBox 44"/>
          <p:cNvSpPr txBox="1"/>
          <p:nvPr/>
        </p:nvSpPr>
        <p:spPr>
          <a:xfrm>
            <a:off x="9691132" y="3062764"/>
            <a:ext cx="1039336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75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创业 · 副业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9628822" y="3342799"/>
            <a:ext cx="1163955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E0D8D0"/>
                </a:solidFill>
                <a:latin typeface="Arial"/>
                <a:ea typeface="Microsoft YaHei"/>
                <a:cs typeface="Arial"/>
              </a:rPr>
              <a:t>更多人的真实需求</a:t>
            </a:r>
          </a:p>
        </p:txBody>
      </p:sp>
      <p:sp>
        <p:nvSpPr>
          <p:cNvPr id="46" name="Line 46"/>
          <p:cNvSpPr/>
          <p:nvPr/>
        </p:nvSpPr>
        <p:spPr>
          <a:xfrm>
            <a:off x="8953500" y="3771900"/>
            <a:ext cx="9525" cy="342900"/>
          </a:xfrm>
          <a:custGeom>
            <a:avLst/>
            <a:gdLst/>
            <a:ahLst/>
            <a:cxnLst/>
            <a:rect l="l" t="t" r="r" b="b"/>
            <a:pathLst>
              <a:path w="9525" h="342900">
                <a:moveTo>
                  <a:pt x="0" y="0"/>
                </a:moveTo>
                <a:lnTo>
                  <a:pt x="0" y="342900"/>
                </a:lnTo>
              </a:path>
            </a:pathLst>
          </a:custGeom>
          <a:noFill/>
          <a:ln w="28575">
            <a:solidFill>
              <a:srgbClr val="C96133"/>
            </a:solidFill>
          </a:ln>
        </p:spPr>
      </p:sp>
      <p:sp>
        <p:nvSpPr>
          <p:cNvPr id="47" name="Polygon 47"/>
          <p:cNvSpPr/>
          <p:nvPr/>
        </p:nvSpPr>
        <p:spPr>
          <a:xfrm>
            <a:off x="8763000" y="4114800"/>
            <a:ext cx="381000" cy="171450"/>
          </a:xfrm>
          <a:custGeom>
            <a:avLst/>
            <a:gdLst/>
            <a:ahLst/>
            <a:cxnLst/>
            <a:rect l="l" t="t" r="r" b="b"/>
            <a:pathLst>
              <a:path w="381000" h="171450">
                <a:moveTo>
                  <a:pt x="190500" y="171450"/>
                </a:moveTo>
                <a:lnTo>
                  <a:pt x="0" y="0"/>
                </a:lnTo>
                <a:lnTo>
                  <a:pt x="381000" y="0"/>
                </a:lnTo>
                <a:close/>
              </a:path>
            </a:pathLst>
          </a:custGeom>
          <a:solidFill>
            <a:srgbClr val="C96133"/>
          </a:solidFill>
          <a:ln>
            <a:noFill/>
          </a:ln>
        </p:spPr>
      </p:sp>
      <p:sp>
        <p:nvSpPr>
          <p:cNvPr id="48" name="Rectangle 48"/>
          <p:cNvSpPr/>
          <p:nvPr/>
        </p:nvSpPr>
        <p:spPr>
          <a:xfrm>
            <a:off x="6457950" y="4381500"/>
            <a:ext cx="4991100" cy="914400"/>
          </a:xfrm>
          <a:prstGeom prst="roundRect">
            <a:avLst>
              <a:gd name="adj" fmla="val 125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49" name="TextBox 49"/>
          <p:cNvSpPr txBox="1"/>
          <p:nvPr/>
        </p:nvSpPr>
        <p:spPr>
          <a:xfrm>
            <a:off x="7540871" y="4574858"/>
            <a:ext cx="2825258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今天：教你用知识库赚钱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8093035" y="4955381"/>
            <a:ext cx="1720929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dirty="0">
                <a:solidFill>
                  <a:srgbClr val="F0EDE8"/>
                </a:solidFill>
                <a:latin typeface="Arial"/>
                <a:ea typeface="Microsoft YaHei"/>
                <a:cs typeface="Arial"/>
              </a:rPr>
              <a:t>建库 → 服务客户 → 变现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6556058" y="5520214"/>
            <a:ext cx="2825591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今天示例领域：北美华人个人理财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6556058" y="5786914"/>
            <a:ext cx="2046287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401K · RSU · ISO · 529</a:t>
            </a:r>
          </a:p>
        </p:txBody>
      </p:sp>
      <p:sp>
        <p:nvSpPr>
          <p:cNvPr id="53" name="Line 53"/>
          <p:cNvSpPr/>
          <p:nvPr/>
        </p:nvSpPr>
        <p:spPr>
          <a:xfrm>
            <a:off x="571500" y="659130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54" name="TextBox 54"/>
          <p:cNvSpPr txBox="1"/>
          <p:nvPr/>
        </p:nvSpPr>
        <p:spPr>
          <a:xfrm>
            <a:off x="5264825" y="6657499"/>
            <a:ext cx="166235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从零上手 Claude · 第二节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8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47625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4" name="TextBox 4"/>
          <p:cNvSpPr txBox="1"/>
          <p:nvPr/>
        </p:nvSpPr>
        <p:spPr>
          <a:xfrm>
            <a:off x="5688166" y="667702"/>
            <a:ext cx="815669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常 见 问 题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464246" y="860108"/>
            <a:ext cx="1263508" cy="640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1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Q &amp; A</a:t>
            </a:r>
          </a:p>
        </p:txBody>
      </p:sp>
      <p:sp>
        <p:nvSpPr>
          <p:cNvPr id="6" name="Line 6"/>
          <p:cNvSpPr/>
          <p:nvPr/>
        </p:nvSpPr>
        <p:spPr>
          <a:xfrm>
            <a:off x="5334000" y="1371600"/>
            <a:ext cx="1524000" cy="9525"/>
          </a:xfrm>
          <a:custGeom>
            <a:avLst/>
            <a:gdLst/>
            <a:ahLst/>
            <a:cxnLst/>
            <a:rect l="l" t="t" r="r" b="b"/>
            <a:pathLst>
              <a:path w="1524000" h="9525">
                <a:moveTo>
                  <a:pt x="0" y="0"/>
                </a:moveTo>
                <a:lnTo>
                  <a:pt x="1524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7" name="TextBox 7"/>
          <p:cNvSpPr txBox="1"/>
          <p:nvPr/>
        </p:nvSpPr>
        <p:spPr>
          <a:xfrm>
            <a:off x="11384468" y="602932"/>
            <a:ext cx="256987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650" b="1" dirty="0">
                <a:solidFill>
                  <a:srgbClr val="C96133">
                    <a:alphaMod val="20000"/>
                  </a:srgbClr>
                </a:solidFill>
                <a:latin typeface="Arial"/>
                <a:ea typeface="Microsoft YaHei"/>
                <a:cs typeface="Arial"/>
              </a:rPr>
              <a:t>19</a:t>
            </a:r>
          </a:p>
        </p:txBody>
      </p:sp>
      <p:sp>
        <p:nvSpPr>
          <p:cNvPr id="8" name="Rectangle 8"/>
          <p:cNvSpPr/>
          <p:nvPr/>
        </p:nvSpPr>
        <p:spPr>
          <a:xfrm>
            <a:off x="571500" y="1543050"/>
            <a:ext cx="11049000" cy="1409700"/>
          </a:xfrm>
          <a:prstGeom prst="roundRect">
            <a:avLst>
              <a:gd name="adj" fmla="val 9459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</p:sp>
      <p:sp>
        <p:nvSpPr>
          <p:cNvPr id="9" name="Rectangle 9"/>
          <p:cNvSpPr/>
          <p:nvPr/>
        </p:nvSpPr>
        <p:spPr>
          <a:xfrm>
            <a:off x="571500" y="1543050"/>
            <a:ext cx="47625" cy="140970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10" name="Rectangle 10"/>
          <p:cNvSpPr/>
          <p:nvPr/>
        </p:nvSpPr>
        <p:spPr>
          <a:xfrm>
            <a:off x="800100" y="1733550"/>
            <a:ext cx="342900" cy="342900"/>
          </a:xfrm>
          <a:prstGeom prst="roundRect">
            <a:avLst>
              <a:gd name="adj" fmla="val 22222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11" name="TextBox 11"/>
          <p:cNvSpPr txBox="1"/>
          <p:nvPr/>
        </p:nvSpPr>
        <p:spPr>
          <a:xfrm>
            <a:off x="876770" y="1816418"/>
            <a:ext cx="189559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Q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257300" y="1800225"/>
            <a:ext cx="3223998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Claude Code 不会编程能用吗？</a:t>
            </a:r>
          </a:p>
        </p:txBody>
      </p:sp>
      <p:sp>
        <p:nvSpPr>
          <p:cNvPr id="13" name="Line 13"/>
          <p:cNvSpPr/>
          <p:nvPr/>
        </p:nvSpPr>
        <p:spPr>
          <a:xfrm>
            <a:off x="800100" y="2171700"/>
            <a:ext cx="10591800" cy="9525"/>
          </a:xfrm>
          <a:custGeom>
            <a:avLst/>
            <a:gdLst/>
            <a:ahLst/>
            <a:cxnLst/>
            <a:rect l="l" t="t" r="r" b="b"/>
            <a:pathLst>
              <a:path w="10591800" h="9525">
                <a:moveTo>
                  <a:pt x="0" y="0"/>
                </a:moveTo>
                <a:lnTo>
                  <a:pt x="10591800" y="0"/>
                </a:lnTo>
              </a:path>
            </a:pathLst>
          </a:custGeom>
          <a:noFill/>
          <a:ln w="9525">
            <a:solidFill>
              <a:srgbClr val="E0D8D0">
                <a:alpha val="60000"/>
              </a:srgbClr>
            </a:solidFill>
          </a:ln>
        </p:spPr>
      </p:sp>
      <p:sp>
        <p:nvSpPr>
          <p:cNvPr id="14" name="Rectangle 14"/>
          <p:cNvSpPr/>
          <p:nvPr/>
        </p:nvSpPr>
        <p:spPr>
          <a:xfrm>
            <a:off x="800100" y="2286000"/>
            <a:ext cx="342900" cy="342900"/>
          </a:xfrm>
          <a:prstGeom prst="roundRect">
            <a:avLst>
              <a:gd name="adj" fmla="val 22222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15" name="TextBox 15"/>
          <p:cNvSpPr txBox="1"/>
          <p:nvPr/>
        </p:nvSpPr>
        <p:spPr>
          <a:xfrm>
            <a:off x="897473" y="2368868"/>
            <a:ext cx="148154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A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260158" y="2319814"/>
            <a:ext cx="3170087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完全可以。Claude Code 的使用门槛是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260158" y="2567464"/>
            <a:ext cx="6736080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「会说人话」，不是会写代码。今天演示的所有操作，提示词全是中文自然语言。</a:t>
            </a:r>
          </a:p>
        </p:txBody>
      </p:sp>
      <p:sp>
        <p:nvSpPr>
          <p:cNvPr id="18" name="Rectangle 18"/>
          <p:cNvSpPr/>
          <p:nvPr/>
        </p:nvSpPr>
        <p:spPr>
          <a:xfrm>
            <a:off x="571500" y="3105150"/>
            <a:ext cx="11049000" cy="1409700"/>
          </a:xfrm>
          <a:prstGeom prst="roundRect">
            <a:avLst>
              <a:gd name="adj" fmla="val 9459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</p:sp>
      <p:sp>
        <p:nvSpPr>
          <p:cNvPr id="19" name="Rectangle 19"/>
          <p:cNvSpPr/>
          <p:nvPr/>
        </p:nvSpPr>
        <p:spPr>
          <a:xfrm>
            <a:off x="571500" y="3105150"/>
            <a:ext cx="47625" cy="1409700"/>
          </a:xfrm>
          <a:prstGeom prst="roundRect">
            <a:avLst>
              <a:gd name="adj" fmla="val 50000"/>
            </a:avLst>
          </a:prstGeom>
          <a:solidFill>
            <a:srgbClr val="3D7DE4"/>
          </a:solidFill>
          <a:ln>
            <a:noFill/>
          </a:ln>
        </p:spPr>
      </p:sp>
      <p:sp>
        <p:nvSpPr>
          <p:cNvPr id="20" name="Rectangle 20"/>
          <p:cNvSpPr/>
          <p:nvPr/>
        </p:nvSpPr>
        <p:spPr>
          <a:xfrm>
            <a:off x="800100" y="3295650"/>
            <a:ext cx="342900" cy="342900"/>
          </a:xfrm>
          <a:prstGeom prst="roundRect">
            <a:avLst>
              <a:gd name="adj" fmla="val 22222"/>
            </a:avLst>
          </a:prstGeom>
          <a:solidFill>
            <a:srgbClr val="3D7DE4"/>
          </a:solidFill>
          <a:ln>
            <a:noFill/>
          </a:ln>
        </p:spPr>
      </p:sp>
      <p:sp>
        <p:nvSpPr>
          <p:cNvPr id="21" name="TextBox 21"/>
          <p:cNvSpPr txBox="1"/>
          <p:nvPr/>
        </p:nvSpPr>
        <p:spPr>
          <a:xfrm>
            <a:off x="876770" y="3378518"/>
            <a:ext cx="189559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Q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257300" y="3362325"/>
            <a:ext cx="2568416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知识库要建多大才有用？</a:t>
            </a:r>
          </a:p>
        </p:txBody>
      </p:sp>
      <p:sp>
        <p:nvSpPr>
          <p:cNvPr id="23" name="Line 23"/>
          <p:cNvSpPr/>
          <p:nvPr/>
        </p:nvSpPr>
        <p:spPr>
          <a:xfrm>
            <a:off x="800100" y="3733800"/>
            <a:ext cx="10591800" cy="9525"/>
          </a:xfrm>
          <a:custGeom>
            <a:avLst/>
            <a:gdLst/>
            <a:ahLst/>
            <a:cxnLst/>
            <a:rect l="l" t="t" r="r" b="b"/>
            <a:pathLst>
              <a:path w="10591800" h="9525">
                <a:moveTo>
                  <a:pt x="0" y="0"/>
                </a:moveTo>
                <a:lnTo>
                  <a:pt x="10591800" y="0"/>
                </a:lnTo>
              </a:path>
            </a:pathLst>
          </a:custGeom>
          <a:noFill/>
          <a:ln w="9525">
            <a:solidFill>
              <a:srgbClr val="E0D8D0">
                <a:alpha val="60000"/>
              </a:srgbClr>
            </a:solidFill>
          </a:ln>
        </p:spPr>
      </p:sp>
      <p:sp>
        <p:nvSpPr>
          <p:cNvPr id="24" name="Rectangle 24"/>
          <p:cNvSpPr/>
          <p:nvPr/>
        </p:nvSpPr>
        <p:spPr>
          <a:xfrm>
            <a:off x="800100" y="3848100"/>
            <a:ext cx="342900" cy="342900"/>
          </a:xfrm>
          <a:prstGeom prst="roundRect">
            <a:avLst>
              <a:gd name="adj" fmla="val 22222"/>
            </a:avLst>
          </a:prstGeom>
          <a:solidFill>
            <a:srgbClr val="EDF2FC"/>
          </a:solidFill>
          <a:ln>
            <a:noFill/>
          </a:ln>
        </p:spPr>
      </p:sp>
      <p:sp>
        <p:nvSpPr>
          <p:cNvPr id="25" name="TextBox 25"/>
          <p:cNvSpPr txBox="1"/>
          <p:nvPr/>
        </p:nvSpPr>
        <p:spPr>
          <a:xfrm>
            <a:off x="897473" y="3930968"/>
            <a:ext cx="148154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3D7DE4"/>
                </a:solidFill>
                <a:latin typeface="Arial"/>
                <a:ea typeface="Microsoft YaHei"/>
                <a:cs typeface="Arial"/>
              </a:rPr>
              <a:t>A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260158" y="3881914"/>
            <a:ext cx="4464272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3 篇 wiki 就够用了。质量 &gt; 数量——一篇写透 ISO 行权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260158" y="4129564"/>
            <a:ext cx="4687729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胜过十篇泛泛而谈的理财知识。先跑起来，再逐渐扩充。</a:t>
            </a:r>
          </a:p>
        </p:txBody>
      </p:sp>
      <p:sp>
        <p:nvSpPr>
          <p:cNvPr id="28" name="Rectangle 28"/>
          <p:cNvSpPr/>
          <p:nvPr/>
        </p:nvSpPr>
        <p:spPr>
          <a:xfrm>
            <a:off x="571500" y="4667250"/>
            <a:ext cx="11049000" cy="1409700"/>
          </a:xfrm>
          <a:prstGeom prst="roundRect">
            <a:avLst>
              <a:gd name="adj" fmla="val 9459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</p:sp>
      <p:sp>
        <p:nvSpPr>
          <p:cNvPr id="29" name="Rectangle 29"/>
          <p:cNvSpPr/>
          <p:nvPr/>
        </p:nvSpPr>
        <p:spPr>
          <a:xfrm>
            <a:off x="571500" y="4667250"/>
            <a:ext cx="47625" cy="1409700"/>
          </a:xfrm>
          <a:prstGeom prst="roundRect">
            <a:avLst>
              <a:gd name="adj" fmla="val 50000"/>
            </a:avLst>
          </a:prstGeom>
          <a:solidFill>
            <a:srgbClr val="3A9E6A"/>
          </a:solidFill>
          <a:ln>
            <a:noFill/>
          </a:ln>
        </p:spPr>
      </p:sp>
      <p:sp>
        <p:nvSpPr>
          <p:cNvPr id="30" name="Rectangle 30"/>
          <p:cNvSpPr/>
          <p:nvPr/>
        </p:nvSpPr>
        <p:spPr>
          <a:xfrm>
            <a:off x="800100" y="4857750"/>
            <a:ext cx="342900" cy="342900"/>
          </a:xfrm>
          <a:prstGeom prst="roundRect">
            <a:avLst>
              <a:gd name="adj" fmla="val 22222"/>
            </a:avLst>
          </a:prstGeom>
          <a:solidFill>
            <a:srgbClr val="3A9E6A"/>
          </a:solidFill>
          <a:ln>
            <a:noFill/>
          </a:ln>
        </p:spPr>
      </p:sp>
      <p:sp>
        <p:nvSpPr>
          <p:cNvPr id="31" name="TextBox 31"/>
          <p:cNvSpPr txBox="1"/>
          <p:nvPr/>
        </p:nvSpPr>
        <p:spPr>
          <a:xfrm>
            <a:off x="876770" y="4940618"/>
            <a:ext cx="189559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Q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257300" y="4924425"/>
            <a:ext cx="4937712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这套工具和原来的 Cowork / Notion 怎么配合？</a:t>
            </a:r>
          </a:p>
        </p:txBody>
      </p:sp>
      <p:sp>
        <p:nvSpPr>
          <p:cNvPr id="33" name="Line 33"/>
          <p:cNvSpPr/>
          <p:nvPr/>
        </p:nvSpPr>
        <p:spPr>
          <a:xfrm>
            <a:off x="800100" y="5295900"/>
            <a:ext cx="10591800" cy="9525"/>
          </a:xfrm>
          <a:custGeom>
            <a:avLst/>
            <a:gdLst/>
            <a:ahLst/>
            <a:cxnLst/>
            <a:rect l="l" t="t" r="r" b="b"/>
            <a:pathLst>
              <a:path w="10591800" h="9525">
                <a:moveTo>
                  <a:pt x="0" y="0"/>
                </a:moveTo>
                <a:lnTo>
                  <a:pt x="10591800" y="0"/>
                </a:lnTo>
              </a:path>
            </a:pathLst>
          </a:custGeom>
          <a:noFill/>
          <a:ln w="9525">
            <a:solidFill>
              <a:srgbClr val="E0D8D0">
                <a:alpha val="60000"/>
              </a:srgbClr>
            </a:solidFill>
          </a:ln>
        </p:spPr>
      </p:sp>
      <p:sp>
        <p:nvSpPr>
          <p:cNvPr id="34" name="Rectangle 34"/>
          <p:cNvSpPr/>
          <p:nvPr/>
        </p:nvSpPr>
        <p:spPr>
          <a:xfrm>
            <a:off x="800100" y="5410200"/>
            <a:ext cx="342900" cy="342900"/>
          </a:xfrm>
          <a:prstGeom prst="roundRect">
            <a:avLst>
              <a:gd name="adj" fmla="val 22222"/>
            </a:avLst>
          </a:prstGeom>
          <a:solidFill>
            <a:srgbClr val="EAF7F0"/>
          </a:solidFill>
          <a:ln>
            <a:noFill/>
          </a:ln>
        </p:spPr>
      </p:sp>
      <p:sp>
        <p:nvSpPr>
          <p:cNvPr id="35" name="TextBox 35"/>
          <p:cNvSpPr txBox="1"/>
          <p:nvPr/>
        </p:nvSpPr>
        <p:spPr>
          <a:xfrm>
            <a:off x="897473" y="5493068"/>
            <a:ext cx="148154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3A9E6A"/>
                </a:solidFill>
                <a:latin typeface="Arial"/>
                <a:ea typeface="Microsoft YaHei"/>
                <a:cs typeface="Arial"/>
              </a:rPr>
              <a:t>A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260158" y="5444014"/>
            <a:ext cx="5656040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不冲突，互补。Claude Code 负责「生产」，Notion 负责「展示」。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260158" y="5691664"/>
            <a:ext cx="6233303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Notion MCP 可以把 output/ 直接写进 Notion，属于课后可玩的延伸方向。</a:t>
            </a:r>
          </a:p>
        </p:txBody>
      </p:sp>
      <p:sp>
        <p:nvSpPr>
          <p:cNvPr id="38" name="Line 38"/>
          <p:cNvSpPr/>
          <p:nvPr/>
        </p:nvSpPr>
        <p:spPr>
          <a:xfrm>
            <a:off x="571500" y="628650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39" name="TextBox 39"/>
          <p:cNvSpPr txBox="1"/>
          <p:nvPr/>
        </p:nvSpPr>
        <p:spPr>
          <a:xfrm>
            <a:off x="5264825" y="6371749"/>
            <a:ext cx="166235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从零上手 Claude · 第二节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8"/>
          </a:solidFill>
          <a:ln>
            <a:noFill/>
          </a:ln>
        </p:spPr>
        <p:txBody>
          <a:bodyPr/>
          <a:p/>
        </p:txBody>
      </p:sp>
      <p:sp>
        <p:nvSpPr>
          <p:cNvPr id="3" name="Rectangle 3"/>
          <p:cNvSpPr/>
          <p:nvPr/>
        </p:nvSpPr>
        <p:spPr>
          <a:xfrm>
            <a:off x="0" y="0"/>
            <a:ext cx="12192000" cy="47625"/>
          </a:xfrm>
          <a:prstGeom prst="rect">
            <a:avLst/>
          </a:prstGeom>
          <a:solidFill>
            <a:srgbClr val="C96133"/>
          </a:solidFill>
          <a:ln>
            <a:noFill/>
          </a:ln>
        </p:spPr>
        <p:txBody>
          <a:bodyPr/>
          <a:p/>
        </p:txBody>
      </p:sp>
      <p:sp>
        <p:nvSpPr>
          <p:cNvPr id="4" name="Rectangle 4"/>
          <p:cNvSpPr/>
          <p:nvPr/>
        </p:nvSpPr>
        <p:spPr>
          <a:xfrm>
            <a:off x="571500" y="342900"/>
            <a:ext cx="47625" cy="41910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  <p:txBody>
          <a:bodyPr/>
          <a:p/>
        </p:txBody>
      </p:sp>
      <p:sp>
        <p:nvSpPr>
          <p:cNvPr id="5" name="TextBox 5"/>
          <p:cNvSpPr txBox="1"/>
          <p:nvPr/>
        </p:nvSpPr>
        <p:spPr>
          <a:xfrm>
            <a:off x="746760" y="394335"/>
            <a:ext cx="1724787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参考资料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66762" y="792956"/>
            <a:ext cx="2411016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工具文档 · Austin 的开源知识库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321210" y="507682"/>
            <a:ext cx="320245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650" b="1" dirty="0">
                <a:solidFill>
                  <a:srgbClr val="C96133">
                    <a:alphaMod val="20000"/>
                  </a:srgbClr>
                </a:solidFill>
                <a:latin typeface="Arial"/>
                <a:ea typeface="Microsoft YaHei"/>
                <a:cs typeface="Arial"/>
              </a:rPr>
              <a:t>20</a:t>
            </a:r>
          </a:p>
        </p:txBody>
      </p:sp>
      <p:sp>
        <p:nvSpPr>
          <p:cNvPr id="8" name="Line 8"/>
          <p:cNvSpPr/>
          <p:nvPr/>
        </p:nvSpPr>
        <p:spPr>
          <a:xfrm>
            <a:off x="571500" y="108585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  <p:txBody>
          <a:bodyPr/>
          <a:p/>
        </p:txBody>
      </p:sp>
      <p:sp>
        <p:nvSpPr>
          <p:cNvPr id="9" name="Rectangle 9"/>
          <p:cNvSpPr/>
          <p:nvPr/>
        </p:nvSpPr>
        <p:spPr>
          <a:xfrm>
            <a:off x="571500" y="1181100"/>
            <a:ext cx="5391150" cy="742950"/>
          </a:xfrm>
          <a:prstGeom prst="roundRect">
            <a:avLst>
              <a:gd name="adj" fmla="val 12821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  <p:txBody>
          <a:bodyPr/>
          <a:p/>
        </p:txBody>
      </p:sp>
      <p:sp>
        <p:nvSpPr>
          <p:cNvPr id="10" name="Freeform 10"/>
          <p:cNvSpPr/>
          <p:nvPr/>
        </p:nvSpPr>
        <p:spPr>
          <a:xfrm>
            <a:off x="768350" y="1376442"/>
            <a:ext cx="254000" cy="211625"/>
          </a:xfrm>
          <a:custGeom>
            <a:avLst/>
            <a:gdLst/>
            <a:ahLst/>
            <a:cxnLst/>
            <a:rect l="l" t="t" r="r" b="b"/>
            <a:pathLst>
              <a:path w="254000" h="211625">
                <a:moveTo>
                  <a:pt x="247650" y="22260"/>
                </a:moveTo>
                <a:cubicBezTo>
                  <a:pt x="251118" y="24262"/>
                  <a:pt x="253438" y="27783"/>
                  <a:pt x="253911" y="31760"/>
                </a:cubicBezTo>
                <a:lnTo>
                  <a:pt x="254000" y="33258"/>
                </a:lnTo>
                <a:lnTo>
                  <a:pt x="254000" y="198358"/>
                </a:lnTo>
                <a:cubicBezTo>
                  <a:pt x="254000" y="202895"/>
                  <a:pt x="251579" y="207088"/>
                  <a:pt x="247650" y="209357"/>
                </a:cubicBezTo>
                <a:cubicBezTo>
                  <a:pt x="243720" y="211625"/>
                  <a:pt x="238879" y="211625"/>
                  <a:pt x="234950" y="209356"/>
                </a:cubicBezTo>
                <a:cubicBezTo>
                  <a:pt x="205731" y="192484"/>
                  <a:pt x="170041" y="191218"/>
                  <a:pt x="139700" y="205978"/>
                </a:cubicBezTo>
                <a:lnTo>
                  <a:pt x="139700" y="13268"/>
                </a:lnTo>
                <a:cubicBezTo>
                  <a:pt x="175221" y="0"/>
                  <a:pt x="214813" y="3298"/>
                  <a:pt x="247650" y="22260"/>
                </a:cubicBezTo>
                <a:moveTo>
                  <a:pt x="114300" y="13281"/>
                </a:moveTo>
                <a:lnTo>
                  <a:pt x="114313" y="205991"/>
                </a:lnTo>
                <a:cubicBezTo>
                  <a:pt x="85201" y="191819"/>
                  <a:pt x="51079" y="192371"/>
                  <a:pt x="22441" y="207477"/>
                </a:cubicBezTo>
                <a:lnTo>
                  <a:pt x="18288" y="209763"/>
                </a:lnTo>
                <a:lnTo>
                  <a:pt x="16980" y="210322"/>
                </a:lnTo>
                <a:lnTo>
                  <a:pt x="16358" y="210525"/>
                </a:lnTo>
                <a:lnTo>
                  <a:pt x="14961" y="210855"/>
                </a:lnTo>
                <a:lnTo>
                  <a:pt x="14186" y="210982"/>
                </a:lnTo>
                <a:lnTo>
                  <a:pt x="12700" y="211058"/>
                </a:lnTo>
                <a:lnTo>
                  <a:pt x="12167" y="211058"/>
                </a:lnTo>
                <a:lnTo>
                  <a:pt x="10770" y="210906"/>
                </a:lnTo>
                <a:lnTo>
                  <a:pt x="9792" y="210728"/>
                </a:lnTo>
                <a:lnTo>
                  <a:pt x="8420" y="210322"/>
                </a:lnTo>
                <a:lnTo>
                  <a:pt x="6820" y="209610"/>
                </a:lnTo>
                <a:lnTo>
                  <a:pt x="5613" y="208899"/>
                </a:lnTo>
                <a:lnTo>
                  <a:pt x="4483" y="208048"/>
                </a:lnTo>
                <a:lnTo>
                  <a:pt x="3721" y="207337"/>
                </a:lnTo>
                <a:lnTo>
                  <a:pt x="2794" y="206296"/>
                </a:lnTo>
                <a:lnTo>
                  <a:pt x="1981" y="205165"/>
                </a:lnTo>
                <a:lnTo>
                  <a:pt x="1702" y="204708"/>
                </a:lnTo>
                <a:lnTo>
                  <a:pt x="1295" y="203946"/>
                </a:lnTo>
                <a:lnTo>
                  <a:pt x="737" y="202638"/>
                </a:lnTo>
                <a:lnTo>
                  <a:pt x="533" y="202016"/>
                </a:lnTo>
                <a:lnTo>
                  <a:pt x="203" y="200619"/>
                </a:lnTo>
                <a:lnTo>
                  <a:pt x="76" y="199844"/>
                </a:lnTo>
                <a:lnTo>
                  <a:pt x="25" y="199222"/>
                </a:lnTo>
                <a:lnTo>
                  <a:pt x="0" y="33258"/>
                </a:lnTo>
                <a:cubicBezTo>
                  <a:pt x="0" y="28721"/>
                  <a:pt x="2421" y="24529"/>
                  <a:pt x="6350" y="22260"/>
                </a:cubicBezTo>
                <a:cubicBezTo>
                  <a:pt x="39189" y="3302"/>
                  <a:pt x="78781" y="9"/>
                  <a:pt x="114300" y="13281"/>
                </a:cubicBezTo>
              </a:path>
            </a:pathLst>
          </a:custGeom>
          <a:solidFill>
            <a:srgbClr val="C96133"/>
          </a:solidFill>
          <a:ln>
            <a:noFill/>
          </a:ln>
        </p:spPr>
        <p:txBody>
          <a:bodyPr/>
          <a:p/>
        </p:txBody>
      </p:sp>
      <p:sp>
        <p:nvSpPr>
          <p:cNvPr id="11" name="TextBox 11"/>
          <p:cNvSpPr txBox="1"/>
          <p:nvPr/>
        </p:nvSpPr>
        <p:spPr>
          <a:xfrm>
            <a:off x="1164908" y="1329214"/>
            <a:ext cx="2554650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Karpathy — LLM Wiki 方法论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169670" y="1617345"/>
            <a:ext cx="2947511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00" dirty="0">
                <a:solidFill>
                  <a:srgbClr val="9E9E9E"/>
                </a:solidFill>
                <a:latin typeface="Consolas"/>
                <a:ea typeface="Microsoft YaHei"/>
                <a:cs typeface="Consolas"/>
                <a:hlinkClick r:id="rId3"/>
              </a:rPr>
              <a:t>x.com/karpathy/status/1785831845584490056</a:t>
            </a:r>
          </a:p>
        </p:txBody>
      </p:sp>
      <p:sp>
        <p:nvSpPr>
          <p:cNvPr id="13" name="Rectangle 13"/>
          <p:cNvSpPr/>
          <p:nvPr/>
        </p:nvSpPr>
        <p:spPr>
          <a:xfrm>
            <a:off x="6229350" y="1181100"/>
            <a:ext cx="5391150" cy="742950"/>
          </a:xfrm>
          <a:prstGeom prst="roundRect">
            <a:avLst>
              <a:gd name="adj" fmla="val 12821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  <p:txBody>
          <a:bodyPr/>
          <a:p/>
        </p:txBody>
      </p:sp>
      <p:sp>
        <p:nvSpPr>
          <p:cNvPr id="14" name="Freeform 14"/>
          <p:cNvSpPr/>
          <p:nvPr/>
        </p:nvSpPr>
        <p:spPr>
          <a:xfrm>
            <a:off x="6426198" y="1353211"/>
            <a:ext cx="267422" cy="268466"/>
          </a:xfrm>
          <a:custGeom>
            <a:avLst/>
            <a:gdLst/>
            <a:ahLst/>
            <a:cxnLst/>
            <a:rect l="l" t="t" r="r" b="b"/>
            <a:pathLst>
              <a:path w="267422" h="268466">
                <a:moveTo>
                  <a:pt x="190502" y="22707"/>
                </a:moveTo>
                <a:cubicBezTo>
                  <a:pt x="243877" y="53523"/>
                  <a:pt x="267422" y="118214"/>
                  <a:pt x="246342" y="176130"/>
                </a:cubicBezTo>
                <a:cubicBezTo>
                  <a:pt x="225262" y="234045"/>
                  <a:pt x="165642" y="268466"/>
                  <a:pt x="104946" y="257762"/>
                </a:cubicBezTo>
                <a:cubicBezTo>
                  <a:pt x="44250" y="247059"/>
                  <a:pt x="0" y="194322"/>
                  <a:pt x="2" y="132689"/>
                </a:cubicBezTo>
                <a:lnTo>
                  <a:pt x="65" y="128574"/>
                </a:lnTo>
                <a:cubicBezTo>
                  <a:pt x="1512" y="83959"/>
                  <a:pt x="26276" y="43379"/>
                  <a:pt x="65291" y="21689"/>
                </a:cubicBezTo>
                <a:cubicBezTo>
                  <a:pt x="104306" y="0"/>
                  <a:pt x="151844" y="386"/>
                  <a:pt x="190502" y="22707"/>
                </a:cubicBezTo>
                <a:moveTo>
                  <a:pt x="110580" y="98310"/>
                </a:moveTo>
                <a:cubicBezTo>
                  <a:pt x="105621" y="93352"/>
                  <a:pt x="97582" y="93352"/>
                  <a:pt x="92623" y="98310"/>
                </a:cubicBezTo>
                <a:lnTo>
                  <a:pt x="67223" y="123710"/>
                </a:lnTo>
                <a:cubicBezTo>
                  <a:pt x="62265" y="128669"/>
                  <a:pt x="62265" y="136708"/>
                  <a:pt x="67223" y="141668"/>
                </a:cubicBezTo>
                <a:lnTo>
                  <a:pt x="92623" y="167068"/>
                </a:lnTo>
                <a:cubicBezTo>
                  <a:pt x="97582" y="172026"/>
                  <a:pt x="105621" y="172026"/>
                  <a:pt x="110580" y="167068"/>
                </a:cubicBezTo>
                <a:lnTo>
                  <a:pt x="111635" y="165874"/>
                </a:lnTo>
                <a:cubicBezTo>
                  <a:pt x="115556" y="160818"/>
                  <a:pt x="115105" y="153635"/>
                  <a:pt x="110580" y="149110"/>
                </a:cubicBezTo>
                <a:lnTo>
                  <a:pt x="94172" y="132689"/>
                </a:lnTo>
                <a:lnTo>
                  <a:pt x="110580" y="116268"/>
                </a:lnTo>
                <a:cubicBezTo>
                  <a:pt x="115538" y="111308"/>
                  <a:pt x="115538" y="103269"/>
                  <a:pt x="110580" y="98310"/>
                </a:cubicBezTo>
                <a:moveTo>
                  <a:pt x="161380" y="98310"/>
                </a:moveTo>
                <a:cubicBezTo>
                  <a:pt x="156421" y="93352"/>
                  <a:pt x="148382" y="93352"/>
                  <a:pt x="143423" y="98310"/>
                </a:cubicBezTo>
                <a:lnTo>
                  <a:pt x="142369" y="99504"/>
                </a:lnTo>
                <a:cubicBezTo>
                  <a:pt x="138447" y="104559"/>
                  <a:pt x="138898" y="111743"/>
                  <a:pt x="143423" y="116268"/>
                </a:cubicBezTo>
                <a:lnTo>
                  <a:pt x="159831" y="132689"/>
                </a:lnTo>
                <a:lnTo>
                  <a:pt x="143423" y="149110"/>
                </a:lnTo>
                <a:cubicBezTo>
                  <a:pt x="138610" y="154093"/>
                  <a:pt x="138679" y="162014"/>
                  <a:pt x="143577" y="166913"/>
                </a:cubicBezTo>
                <a:cubicBezTo>
                  <a:pt x="148476" y="171812"/>
                  <a:pt x="156397" y="171881"/>
                  <a:pt x="161380" y="167068"/>
                </a:cubicBezTo>
                <a:lnTo>
                  <a:pt x="186780" y="141668"/>
                </a:lnTo>
                <a:cubicBezTo>
                  <a:pt x="191738" y="136708"/>
                  <a:pt x="191738" y="128669"/>
                  <a:pt x="186780" y="123710"/>
                </a:cubicBezTo>
                <a:close/>
              </a:path>
            </a:pathLst>
          </a:custGeom>
          <a:solidFill>
            <a:srgbClr val="3D7DE4"/>
          </a:solidFill>
          <a:ln>
            <a:noFill/>
          </a:ln>
        </p:spPr>
        <p:txBody>
          <a:bodyPr/>
          <a:p/>
        </p:txBody>
      </p:sp>
      <p:sp>
        <p:nvSpPr>
          <p:cNvPr id="15" name="TextBox 15"/>
          <p:cNvSpPr txBox="1"/>
          <p:nvPr/>
        </p:nvSpPr>
        <p:spPr>
          <a:xfrm>
            <a:off x="6822758" y="1329214"/>
            <a:ext cx="1958301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Claude Code 官方文档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6826568" y="1609249"/>
            <a:ext cx="2331625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9E9E9E"/>
                </a:solidFill>
                <a:latin typeface="Consolas"/>
                <a:ea typeface="Microsoft YaHei"/>
                <a:cs typeface="Consolas"/>
                <a:hlinkClick r:id="rId5"/>
              </a:rPr>
              <a:t>docs.anthropic.com/claude-code</a:t>
            </a:r>
          </a:p>
        </p:txBody>
      </p:sp>
      <p:sp>
        <p:nvSpPr>
          <p:cNvPr id="17" name="Rectangle 17"/>
          <p:cNvSpPr/>
          <p:nvPr/>
        </p:nvSpPr>
        <p:spPr>
          <a:xfrm>
            <a:off x="571500" y="1981200"/>
            <a:ext cx="5391150" cy="742950"/>
          </a:xfrm>
          <a:prstGeom prst="roundRect">
            <a:avLst>
              <a:gd name="adj" fmla="val 12821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  <p:txBody>
          <a:bodyPr/>
          <a:p/>
        </p:txBody>
      </p:sp>
      <p:sp>
        <p:nvSpPr>
          <p:cNvPr id="18" name="Freeform 18"/>
          <p:cNvSpPr/>
          <p:nvPr/>
        </p:nvSpPr>
        <p:spPr>
          <a:xfrm>
            <a:off x="793175" y="2159000"/>
            <a:ext cx="204350" cy="258712"/>
          </a:xfrm>
          <a:custGeom>
            <a:avLst/>
            <a:gdLst/>
            <a:ahLst/>
            <a:cxnLst/>
            <a:rect l="l" t="t" r="r" b="b"/>
            <a:pathLst>
              <a:path w="204350" h="258712">
                <a:moveTo>
                  <a:pt x="114875" y="0"/>
                </a:moveTo>
                <a:lnTo>
                  <a:pt x="115104" y="13"/>
                </a:lnTo>
                <a:lnTo>
                  <a:pt x="115307" y="25"/>
                </a:lnTo>
                <a:lnTo>
                  <a:pt x="116361" y="89"/>
                </a:lnTo>
                <a:lnTo>
                  <a:pt x="116501" y="114"/>
                </a:lnTo>
                <a:lnTo>
                  <a:pt x="116640" y="114"/>
                </a:lnTo>
                <a:lnTo>
                  <a:pt x="117123" y="229"/>
                </a:lnTo>
                <a:lnTo>
                  <a:pt x="117783" y="330"/>
                </a:lnTo>
                <a:lnTo>
                  <a:pt x="117987" y="406"/>
                </a:lnTo>
                <a:lnTo>
                  <a:pt x="118126" y="419"/>
                </a:lnTo>
                <a:lnTo>
                  <a:pt x="118495" y="559"/>
                </a:lnTo>
                <a:lnTo>
                  <a:pt x="119155" y="737"/>
                </a:lnTo>
                <a:lnTo>
                  <a:pt x="119396" y="851"/>
                </a:lnTo>
                <a:lnTo>
                  <a:pt x="119587" y="902"/>
                </a:lnTo>
                <a:lnTo>
                  <a:pt x="119942" y="1080"/>
                </a:lnTo>
                <a:lnTo>
                  <a:pt x="120450" y="1295"/>
                </a:lnTo>
                <a:lnTo>
                  <a:pt x="120717" y="1448"/>
                </a:lnTo>
                <a:lnTo>
                  <a:pt x="120996" y="1575"/>
                </a:lnTo>
                <a:lnTo>
                  <a:pt x="121289" y="1765"/>
                </a:lnTo>
                <a:lnTo>
                  <a:pt x="121682" y="1981"/>
                </a:lnTo>
                <a:lnTo>
                  <a:pt x="122114" y="2286"/>
                </a:lnTo>
                <a:lnTo>
                  <a:pt x="122343" y="2426"/>
                </a:lnTo>
                <a:lnTo>
                  <a:pt x="122508" y="2578"/>
                </a:lnTo>
                <a:lnTo>
                  <a:pt x="122813" y="2794"/>
                </a:lnTo>
                <a:lnTo>
                  <a:pt x="123295" y="3226"/>
                </a:lnTo>
                <a:lnTo>
                  <a:pt x="123575" y="3442"/>
                </a:lnTo>
                <a:lnTo>
                  <a:pt x="123676" y="3569"/>
                </a:lnTo>
                <a:lnTo>
                  <a:pt x="123854" y="3721"/>
                </a:lnTo>
                <a:lnTo>
                  <a:pt x="124311" y="4242"/>
                </a:lnTo>
                <a:lnTo>
                  <a:pt x="124641" y="4585"/>
                </a:lnTo>
                <a:lnTo>
                  <a:pt x="124718" y="4699"/>
                </a:lnTo>
                <a:cubicBezTo>
                  <a:pt x="126242" y="6566"/>
                  <a:pt x="127207" y="8788"/>
                  <a:pt x="127486" y="11214"/>
                </a:cubicBezTo>
                <a:lnTo>
                  <a:pt x="127499" y="11366"/>
                </a:lnTo>
                <a:lnTo>
                  <a:pt x="127524" y="11887"/>
                </a:lnTo>
                <a:lnTo>
                  <a:pt x="127575" y="12700"/>
                </a:lnTo>
                <a:lnTo>
                  <a:pt x="127575" y="88900"/>
                </a:lnTo>
                <a:lnTo>
                  <a:pt x="191075" y="88900"/>
                </a:lnTo>
                <a:cubicBezTo>
                  <a:pt x="195605" y="88899"/>
                  <a:pt x="199793" y="91311"/>
                  <a:pt x="202065" y="95230"/>
                </a:cubicBezTo>
                <a:cubicBezTo>
                  <a:pt x="204337" y="99148"/>
                  <a:pt x="204350" y="103981"/>
                  <a:pt x="202099" y="107912"/>
                </a:cubicBezTo>
                <a:lnTo>
                  <a:pt x="201337" y="109068"/>
                </a:lnTo>
                <a:lnTo>
                  <a:pt x="99737" y="248768"/>
                </a:lnTo>
                <a:cubicBezTo>
                  <a:pt x="92523" y="258712"/>
                  <a:pt x="76775" y="253594"/>
                  <a:pt x="76775" y="241300"/>
                </a:cubicBezTo>
                <a:lnTo>
                  <a:pt x="76775" y="165100"/>
                </a:lnTo>
                <a:lnTo>
                  <a:pt x="13275" y="165100"/>
                </a:lnTo>
                <a:cubicBezTo>
                  <a:pt x="8745" y="165101"/>
                  <a:pt x="4557" y="162689"/>
                  <a:pt x="2285" y="158770"/>
                </a:cubicBezTo>
                <a:cubicBezTo>
                  <a:pt x="13" y="154852"/>
                  <a:pt x="0" y="150019"/>
                  <a:pt x="2251" y="146088"/>
                </a:cubicBezTo>
                <a:lnTo>
                  <a:pt x="3013" y="144932"/>
                </a:lnTo>
                <a:lnTo>
                  <a:pt x="104613" y="5232"/>
                </a:lnTo>
                <a:lnTo>
                  <a:pt x="104740" y="5067"/>
                </a:lnTo>
                <a:lnTo>
                  <a:pt x="104969" y="4762"/>
                </a:lnTo>
                <a:lnTo>
                  <a:pt x="105388" y="4280"/>
                </a:lnTo>
                <a:lnTo>
                  <a:pt x="105617" y="4001"/>
                </a:lnTo>
                <a:lnTo>
                  <a:pt x="105731" y="3899"/>
                </a:lnTo>
                <a:lnTo>
                  <a:pt x="105896" y="3721"/>
                </a:lnTo>
                <a:lnTo>
                  <a:pt x="106404" y="3264"/>
                </a:lnTo>
                <a:lnTo>
                  <a:pt x="106760" y="2934"/>
                </a:lnTo>
                <a:lnTo>
                  <a:pt x="106861" y="2858"/>
                </a:lnTo>
                <a:cubicBezTo>
                  <a:pt x="108350" y="1639"/>
                  <a:pt x="110095" y="775"/>
                  <a:pt x="111967" y="330"/>
                </a:cubicBezTo>
                <a:lnTo>
                  <a:pt x="112106" y="317"/>
                </a:lnTo>
                <a:lnTo>
                  <a:pt x="112449" y="254"/>
                </a:lnTo>
                <a:lnTo>
                  <a:pt x="113389" y="89"/>
                </a:lnTo>
                <a:lnTo>
                  <a:pt x="113529" y="76"/>
                </a:lnTo>
                <a:lnTo>
                  <a:pt x="114050" y="51"/>
                </a:lnTo>
                <a:close/>
              </a:path>
            </a:pathLst>
          </a:custGeom>
          <a:solidFill>
            <a:srgbClr val="C96133"/>
          </a:solidFill>
          <a:ln>
            <a:noFill/>
          </a:ln>
        </p:spPr>
        <p:txBody>
          <a:bodyPr/>
          <a:p/>
        </p:txBody>
      </p:sp>
      <p:sp>
        <p:nvSpPr>
          <p:cNvPr id="19" name="TextBox 19"/>
          <p:cNvSpPr txBox="1"/>
          <p:nvPr/>
        </p:nvSpPr>
        <p:spPr>
          <a:xfrm>
            <a:off x="1164908" y="2129314"/>
            <a:ext cx="1704119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superpowers Skill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168718" y="2409349"/>
            <a:ext cx="2160746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9E9E9E"/>
                </a:solidFill>
                <a:latin typeface="Consolas"/>
                <a:ea typeface="Microsoft YaHei"/>
                <a:cs typeface="Consolas"/>
                <a:hlinkClick r:id="rId4"/>
              </a:rPr>
              <a:t>github.com/obra/superpowers</a:t>
            </a:r>
          </a:p>
        </p:txBody>
      </p:sp>
      <p:sp>
        <p:nvSpPr>
          <p:cNvPr id="21" name="Rectangle 21"/>
          <p:cNvSpPr/>
          <p:nvPr/>
        </p:nvSpPr>
        <p:spPr>
          <a:xfrm>
            <a:off x="6229350" y="1981200"/>
            <a:ext cx="5391150" cy="742950"/>
          </a:xfrm>
          <a:prstGeom prst="roundRect">
            <a:avLst>
              <a:gd name="adj" fmla="val 12821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  <p:txBody>
          <a:bodyPr/>
          <a:p/>
        </p:txBody>
      </p:sp>
      <p:grpSp>
        <p:nvGrpSpPr>
          <p:cNvPr id="24" name="Group 24"/>
          <p:cNvGrpSpPr/>
          <p:nvPr/>
        </p:nvGrpSpPr>
        <p:grpSpPr>
          <a:xfrm>
            <a:off x="6438900" y="2171700"/>
            <a:ext cx="228600" cy="228600"/>
            <a:chOff x="6438900" y="2171700"/>
            <a:chExt cx="228600" cy="228600"/>
          </a:xfrm>
        </p:grpSpPr>
        <p:sp>
          <p:nvSpPr>
            <p:cNvPr id="22" name="Freeform 22"/>
            <p:cNvSpPr/>
            <p:nvPr/>
          </p:nvSpPr>
          <p:spPr>
            <a:xfrm>
              <a:off x="6438900" y="2171700"/>
              <a:ext cx="101600" cy="228600"/>
            </a:xfrm>
            <a:custGeom>
              <a:avLst/>
              <a:gdLst/>
              <a:ahLst/>
              <a:cxnLst/>
              <a:rect l="l" t="t" r="r" b="b"/>
              <a:pathLst>
                <a:path w="101600" h="228600">
                  <a:moveTo>
                    <a:pt x="63500" y="0"/>
                  </a:moveTo>
                  <a:cubicBezTo>
                    <a:pt x="84542" y="0"/>
                    <a:pt x="101600" y="17058"/>
                    <a:pt x="101600" y="38100"/>
                  </a:cubicBezTo>
                  <a:lnTo>
                    <a:pt x="101600" y="190500"/>
                  </a:lnTo>
                  <a:cubicBezTo>
                    <a:pt x="101600" y="211542"/>
                    <a:pt x="84542" y="228600"/>
                    <a:pt x="63500" y="228600"/>
                  </a:cubicBezTo>
                  <a:lnTo>
                    <a:pt x="38100" y="228600"/>
                  </a:lnTo>
                  <a:cubicBezTo>
                    <a:pt x="17058" y="228600"/>
                    <a:pt x="0" y="211542"/>
                    <a:pt x="0" y="1905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3D7DE4"/>
            </a:solidFill>
            <a:ln>
              <a:noFill/>
            </a:ln>
          </p:spPr>
        </p:sp>
        <p:sp>
          <p:nvSpPr>
            <p:cNvPr id="23" name="Freeform 23"/>
            <p:cNvSpPr/>
            <p:nvPr/>
          </p:nvSpPr>
          <p:spPr>
            <a:xfrm>
              <a:off x="6565900" y="2171700"/>
              <a:ext cx="101600" cy="152400"/>
            </a:xfrm>
            <a:custGeom>
              <a:avLst/>
              <a:gdLst/>
              <a:ahLst/>
              <a:cxnLst/>
              <a:rect l="l" t="t" r="r" b="b"/>
              <a:pathLst>
                <a:path w="101600" h="152400">
                  <a:moveTo>
                    <a:pt x="63500" y="0"/>
                  </a:moveTo>
                  <a:cubicBezTo>
                    <a:pt x="84542" y="0"/>
                    <a:pt x="101600" y="17058"/>
                    <a:pt x="101600" y="38100"/>
                  </a:cubicBezTo>
                  <a:lnTo>
                    <a:pt x="101600" y="114300"/>
                  </a:lnTo>
                  <a:cubicBezTo>
                    <a:pt x="101600" y="135342"/>
                    <a:pt x="84542" y="152400"/>
                    <a:pt x="63500" y="152400"/>
                  </a:cubicBezTo>
                  <a:lnTo>
                    <a:pt x="38100" y="152400"/>
                  </a:lnTo>
                  <a:cubicBezTo>
                    <a:pt x="17058" y="152400"/>
                    <a:pt x="0" y="135342"/>
                    <a:pt x="0" y="1143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3D7DE4"/>
            </a:solidFill>
            <a:ln>
              <a:noFill/>
            </a:ln>
          </p:spPr>
        </p:sp>
      </p:grpSp>
      <p:sp>
        <p:nvSpPr>
          <p:cNvPr id="25" name="TextBox 25"/>
          <p:cNvSpPr txBox="1"/>
          <p:nvPr/>
        </p:nvSpPr>
        <p:spPr>
          <a:xfrm>
            <a:off x="6822758" y="2129314"/>
            <a:ext cx="1596580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ppt-master Skill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6826568" y="2409349"/>
            <a:ext cx="2317385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9E9E9E"/>
                </a:solidFill>
                <a:latin typeface="Consolas"/>
                <a:ea typeface="Microsoft YaHei"/>
                <a:cs typeface="Consolas"/>
                <a:hlinkClick r:id="rId6"/>
              </a:rPr>
              <a:t>github.com/hugohe3/ppt-master</a:t>
            </a:r>
          </a:p>
        </p:txBody>
      </p:sp>
      <p:sp>
        <p:nvSpPr>
          <p:cNvPr id="27" name="Rectangle 27"/>
          <p:cNvSpPr/>
          <p:nvPr/>
        </p:nvSpPr>
        <p:spPr>
          <a:xfrm>
            <a:off x="571500" y="2781300"/>
            <a:ext cx="5391150" cy="742950"/>
          </a:xfrm>
          <a:prstGeom prst="roundRect">
            <a:avLst>
              <a:gd name="adj" fmla="val 12821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  <p:txBody>
          <a:bodyPr/>
          <a:p/>
        </p:txBody>
      </p:sp>
      <p:grpSp>
        <p:nvGrpSpPr>
          <p:cNvPr id="31" name="Group 31"/>
          <p:cNvGrpSpPr/>
          <p:nvPr/>
        </p:nvGrpSpPr>
        <p:grpSpPr>
          <a:xfrm>
            <a:off x="781049" y="2959100"/>
            <a:ext cx="228601" cy="254000"/>
            <a:chOff x="781049" y="2959100"/>
            <a:chExt cx="228601" cy="254000"/>
          </a:xfrm>
        </p:grpSpPr>
        <p:sp>
          <p:nvSpPr>
            <p:cNvPr id="28" name="Freeform 28"/>
            <p:cNvSpPr/>
            <p:nvPr/>
          </p:nvSpPr>
          <p:spPr>
            <a:xfrm>
              <a:off x="781050" y="3133484"/>
              <a:ext cx="228600" cy="79616"/>
            </a:xfrm>
            <a:custGeom>
              <a:avLst/>
              <a:gdLst/>
              <a:ahLst/>
              <a:cxnLst/>
              <a:rect l="l" t="t" r="r" b="b"/>
              <a:pathLst>
                <a:path w="228600" h="79616">
                  <a:moveTo>
                    <a:pt x="0" y="0"/>
                  </a:moveTo>
                  <a:cubicBezTo>
                    <a:pt x="24994" y="19139"/>
                    <a:pt x="66472" y="28816"/>
                    <a:pt x="114300" y="28816"/>
                  </a:cubicBezTo>
                  <a:cubicBezTo>
                    <a:pt x="162052" y="28816"/>
                    <a:pt x="203517" y="19164"/>
                    <a:pt x="228600" y="216"/>
                  </a:cubicBezTo>
                  <a:lnTo>
                    <a:pt x="228600" y="28816"/>
                  </a:lnTo>
                  <a:cubicBezTo>
                    <a:pt x="228600" y="59614"/>
                    <a:pt x="179134" y="78803"/>
                    <a:pt x="118199" y="79591"/>
                  </a:cubicBezTo>
                  <a:lnTo>
                    <a:pt x="114300" y="79616"/>
                  </a:lnTo>
                  <a:cubicBezTo>
                    <a:pt x="51587" y="79616"/>
                    <a:pt x="0" y="60274"/>
                    <a:pt x="0" y="28816"/>
                  </a:cubicBezTo>
                  <a:close/>
                </a:path>
              </a:pathLst>
            </a:custGeom>
            <a:solidFill>
              <a:srgbClr val="3A9E6A"/>
            </a:solidFill>
            <a:ln>
              <a:noFill/>
            </a:ln>
          </p:spPr>
        </p:sp>
        <p:sp>
          <p:nvSpPr>
            <p:cNvPr id="29" name="Freeform 29"/>
            <p:cNvSpPr/>
            <p:nvPr/>
          </p:nvSpPr>
          <p:spPr>
            <a:xfrm>
              <a:off x="781050" y="3057284"/>
              <a:ext cx="228600" cy="79616"/>
            </a:xfrm>
            <a:custGeom>
              <a:avLst/>
              <a:gdLst/>
              <a:ahLst/>
              <a:cxnLst/>
              <a:rect l="l" t="t" r="r" b="b"/>
              <a:pathLst>
                <a:path w="228600" h="79616">
                  <a:moveTo>
                    <a:pt x="0" y="0"/>
                  </a:moveTo>
                  <a:cubicBezTo>
                    <a:pt x="24994" y="19139"/>
                    <a:pt x="66472" y="28816"/>
                    <a:pt x="114300" y="28816"/>
                  </a:cubicBezTo>
                  <a:cubicBezTo>
                    <a:pt x="162052" y="28816"/>
                    <a:pt x="203517" y="19164"/>
                    <a:pt x="228600" y="216"/>
                  </a:cubicBezTo>
                  <a:lnTo>
                    <a:pt x="228600" y="28816"/>
                  </a:lnTo>
                  <a:cubicBezTo>
                    <a:pt x="228600" y="60274"/>
                    <a:pt x="177013" y="79616"/>
                    <a:pt x="114300" y="79616"/>
                  </a:cubicBezTo>
                  <a:cubicBezTo>
                    <a:pt x="53365" y="79616"/>
                    <a:pt x="2921" y="61354"/>
                    <a:pt x="267" y="31420"/>
                  </a:cubicBezTo>
                  <a:lnTo>
                    <a:pt x="63" y="30137"/>
                  </a:lnTo>
                  <a:lnTo>
                    <a:pt x="0" y="28816"/>
                  </a:lnTo>
                  <a:close/>
                </a:path>
              </a:pathLst>
            </a:custGeom>
            <a:solidFill>
              <a:srgbClr val="3A9E6A"/>
            </a:solidFill>
            <a:ln>
              <a:noFill/>
            </a:ln>
          </p:spPr>
        </p:sp>
        <p:sp>
          <p:nvSpPr>
            <p:cNvPr id="30" name="Freeform 30"/>
            <p:cNvSpPr/>
            <p:nvPr/>
          </p:nvSpPr>
          <p:spPr>
            <a:xfrm>
              <a:off x="781049" y="2959100"/>
              <a:ext cx="228601" cy="101600"/>
            </a:xfrm>
            <a:custGeom>
              <a:avLst/>
              <a:gdLst/>
              <a:ahLst/>
              <a:cxnLst/>
              <a:rect l="l" t="t" r="r" b="b"/>
              <a:pathLst>
                <a:path w="228601" h="101600">
                  <a:moveTo>
                    <a:pt x="114301" y="0"/>
                  </a:moveTo>
                  <a:cubicBezTo>
                    <a:pt x="127522" y="0"/>
                    <a:pt x="140260" y="864"/>
                    <a:pt x="152109" y="2515"/>
                  </a:cubicBezTo>
                  <a:lnTo>
                    <a:pt x="158065" y="3416"/>
                  </a:lnTo>
                  <a:cubicBezTo>
                    <a:pt x="165177" y="4602"/>
                    <a:pt x="171891" y="6075"/>
                    <a:pt x="178207" y="7836"/>
                  </a:cubicBezTo>
                  <a:lnTo>
                    <a:pt x="183795" y="9500"/>
                  </a:lnTo>
                  <a:lnTo>
                    <a:pt x="184748" y="9804"/>
                  </a:lnTo>
                  <a:cubicBezTo>
                    <a:pt x="188204" y="10941"/>
                    <a:pt x="191614" y="12212"/>
                    <a:pt x="194971" y="13614"/>
                  </a:cubicBezTo>
                  <a:lnTo>
                    <a:pt x="197499" y="14707"/>
                  </a:lnTo>
                  <a:cubicBezTo>
                    <a:pt x="202028" y="16756"/>
                    <a:pt x="206122" y="18999"/>
                    <a:pt x="209780" y="21438"/>
                  </a:cubicBezTo>
                  <a:cubicBezTo>
                    <a:pt x="211177" y="22369"/>
                    <a:pt x="212502" y="23321"/>
                    <a:pt x="213755" y="24295"/>
                  </a:cubicBezTo>
                  <a:cubicBezTo>
                    <a:pt x="216929" y="26758"/>
                    <a:pt x="219783" y="29608"/>
                    <a:pt x="222251" y="32779"/>
                  </a:cubicBezTo>
                  <a:lnTo>
                    <a:pt x="223407" y="34404"/>
                  </a:lnTo>
                  <a:cubicBezTo>
                    <a:pt x="223999" y="35293"/>
                    <a:pt x="224545" y="36187"/>
                    <a:pt x="225045" y="37084"/>
                  </a:cubicBezTo>
                  <a:lnTo>
                    <a:pt x="225934" y="38849"/>
                  </a:lnTo>
                  <a:cubicBezTo>
                    <a:pt x="227314" y="41813"/>
                    <a:pt x="228161" y="44903"/>
                    <a:pt x="228474" y="48120"/>
                  </a:cubicBezTo>
                  <a:lnTo>
                    <a:pt x="228601" y="50800"/>
                  </a:lnTo>
                  <a:cubicBezTo>
                    <a:pt x="228601" y="82258"/>
                    <a:pt x="177014" y="101600"/>
                    <a:pt x="114301" y="101600"/>
                  </a:cubicBezTo>
                  <a:cubicBezTo>
                    <a:pt x="53366" y="101600"/>
                    <a:pt x="2922" y="83337"/>
                    <a:pt x="268" y="53403"/>
                  </a:cubicBezTo>
                  <a:cubicBezTo>
                    <a:pt x="89" y="52547"/>
                    <a:pt x="0" y="51675"/>
                    <a:pt x="1" y="50800"/>
                  </a:cubicBezTo>
                  <a:lnTo>
                    <a:pt x="64" y="49479"/>
                  </a:lnTo>
                  <a:lnTo>
                    <a:pt x="268" y="48209"/>
                  </a:lnTo>
                  <a:cubicBezTo>
                    <a:pt x="2871" y="18923"/>
                    <a:pt x="51195" y="800"/>
                    <a:pt x="110339" y="25"/>
                  </a:cubicBezTo>
                  <a:close/>
                </a:path>
              </a:pathLst>
            </a:custGeom>
            <a:solidFill>
              <a:srgbClr val="3A9E6A"/>
            </a:solidFill>
            <a:ln>
              <a:noFill/>
            </a:ln>
          </p:spPr>
        </p:sp>
      </p:grpSp>
      <p:sp>
        <p:nvSpPr>
          <p:cNvPr id="32" name="TextBox 32"/>
          <p:cNvSpPr txBox="1"/>
          <p:nvPr/>
        </p:nvSpPr>
        <p:spPr>
          <a:xfrm>
            <a:off x="1164908" y="2929414"/>
            <a:ext cx="2065839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Obsidian — 下载 + 上手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168718" y="3209449"/>
            <a:ext cx="843558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9E9E9E"/>
                </a:solidFill>
                <a:latin typeface="Consolas"/>
                <a:ea typeface="Microsoft YaHei"/>
                <a:cs typeface="Consolas"/>
                <a:hlinkClick r:id="rId7"/>
              </a:rPr>
              <a:t>obsidian.md</a:t>
            </a:r>
          </a:p>
        </p:txBody>
      </p:sp>
      <p:sp>
        <p:nvSpPr>
          <p:cNvPr id="34" name="Rectangle 34"/>
          <p:cNvSpPr/>
          <p:nvPr/>
        </p:nvSpPr>
        <p:spPr>
          <a:xfrm>
            <a:off x="6229350" y="2781300"/>
            <a:ext cx="5391150" cy="742950"/>
          </a:xfrm>
          <a:prstGeom prst="roundRect">
            <a:avLst>
              <a:gd name="adj" fmla="val 12821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  <p:txBody>
          <a:bodyPr/>
          <a:p/>
        </p:txBody>
      </p:sp>
      <p:grpSp>
        <p:nvGrpSpPr>
          <p:cNvPr id="37" name="Group 37"/>
          <p:cNvGrpSpPr/>
          <p:nvPr/>
        </p:nvGrpSpPr>
        <p:grpSpPr>
          <a:xfrm>
            <a:off x="6438900" y="2971800"/>
            <a:ext cx="228600" cy="228600"/>
            <a:chOff x="6438900" y="2971800"/>
            <a:chExt cx="228600" cy="228600"/>
          </a:xfrm>
        </p:grpSpPr>
        <p:sp>
          <p:nvSpPr>
            <p:cNvPr id="35" name="Freeform 35"/>
            <p:cNvSpPr/>
            <p:nvPr/>
          </p:nvSpPr>
          <p:spPr>
            <a:xfrm>
              <a:off x="6438900" y="2971800"/>
              <a:ext cx="101600" cy="228600"/>
            </a:xfrm>
            <a:custGeom>
              <a:avLst/>
              <a:gdLst/>
              <a:ahLst/>
              <a:cxnLst/>
              <a:rect l="l" t="t" r="r" b="b"/>
              <a:pathLst>
                <a:path w="101600" h="228600">
                  <a:moveTo>
                    <a:pt x="63500" y="0"/>
                  </a:moveTo>
                  <a:cubicBezTo>
                    <a:pt x="84542" y="0"/>
                    <a:pt x="101600" y="17058"/>
                    <a:pt x="101600" y="38100"/>
                  </a:cubicBezTo>
                  <a:lnTo>
                    <a:pt x="101600" y="190500"/>
                  </a:lnTo>
                  <a:cubicBezTo>
                    <a:pt x="101600" y="211542"/>
                    <a:pt x="84542" y="228600"/>
                    <a:pt x="63500" y="228600"/>
                  </a:cubicBezTo>
                  <a:lnTo>
                    <a:pt x="38100" y="228600"/>
                  </a:lnTo>
                  <a:cubicBezTo>
                    <a:pt x="17058" y="228600"/>
                    <a:pt x="0" y="211542"/>
                    <a:pt x="0" y="1905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3A9E6A"/>
            </a:solidFill>
            <a:ln>
              <a:noFill/>
            </a:ln>
          </p:spPr>
        </p:sp>
        <p:sp>
          <p:nvSpPr>
            <p:cNvPr id="36" name="Freeform 36"/>
            <p:cNvSpPr/>
            <p:nvPr/>
          </p:nvSpPr>
          <p:spPr>
            <a:xfrm>
              <a:off x="6565900" y="2971800"/>
              <a:ext cx="101600" cy="152400"/>
            </a:xfrm>
            <a:custGeom>
              <a:avLst/>
              <a:gdLst/>
              <a:ahLst/>
              <a:cxnLst/>
              <a:rect l="l" t="t" r="r" b="b"/>
              <a:pathLst>
                <a:path w="101600" h="152400">
                  <a:moveTo>
                    <a:pt x="63500" y="0"/>
                  </a:moveTo>
                  <a:cubicBezTo>
                    <a:pt x="84542" y="0"/>
                    <a:pt x="101600" y="17058"/>
                    <a:pt x="101600" y="38100"/>
                  </a:cubicBezTo>
                  <a:lnTo>
                    <a:pt x="101600" y="114300"/>
                  </a:lnTo>
                  <a:cubicBezTo>
                    <a:pt x="101600" y="135342"/>
                    <a:pt x="84542" y="152400"/>
                    <a:pt x="63500" y="152400"/>
                  </a:cubicBezTo>
                  <a:lnTo>
                    <a:pt x="38100" y="152400"/>
                  </a:lnTo>
                  <a:cubicBezTo>
                    <a:pt x="17058" y="152400"/>
                    <a:pt x="0" y="135342"/>
                    <a:pt x="0" y="1143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3A9E6A"/>
            </a:solidFill>
            <a:ln>
              <a:noFill/>
            </a:ln>
          </p:spPr>
        </p:sp>
      </p:grpSp>
      <p:sp>
        <p:nvSpPr>
          <p:cNvPr id="38" name="TextBox 38"/>
          <p:cNvSpPr txBox="1"/>
          <p:nvPr/>
        </p:nvSpPr>
        <p:spPr>
          <a:xfrm>
            <a:off x="6822758" y="2929414"/>
            <a:ext cx="2339573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VS Code / GitHub（选做）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6827520" y="3217545"/>
            <a:ext cx="1468755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00" dirty="0">
                <a:solidFill>
                  <a:srgbClr val="9E9E9E"/>
                </a:solidFill>
                <a:latin typeface="Consolas"/>
                <a:ea typeface="Microsoft YaHei"/>
                <a:cs typeface="Consolas"/>
                <a:hlinkClick r:id="rId8"/>
              </a:rPr>
              <a:t>code.visualstudio.com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9189720" y="3217545"/>
            <a:ext cx="1317593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00" dirty="0">
                <a:solidFill>
                  <a:srgbClr val="9E9E9E"/>
                </a:solidFill>
                <a:latin typeface="Consolas"/>
                <a:ea typeface="Microsoft YaHei"/>
                <a:cs typeface="Consolas"/>
                <a:hlinkClick r:id="rId9"/>
              </a:rPr>
              <a:t>desktop.github.com</a:t>
            </a:r>
          </a:p>
        </p:txBody>
      </p:sp>
      <p:grpSp>
        <p:nvGrpSpPr>
          <p:cNvPr id="44" name="Group 44"/>
          <p:cNvGrpSpPr/>
          <p:nvPr/>
        </p:nvGrpSpPr>
        <p:grpSpPr>
          <a:xfrm>
            <a:off x="607218" y="3662362"/>
            <a:ext cx="214313" cy="238125"/>
            <a:chOff x="607218" y="3662362"/>
            <a:chExt cx="214313" cy="238125"/>
          </a:xfrm>
        </p:grpSpPr>
        <p:sp>
          <p:nvSpPr>
            <p:cNvPr id="41" name="Freeform 41"/>
            <p:cNvSpPr/>
            <p:nvPr/>
          </p:nvSpPr>
          <p:spPr>
            <a:xfrm>
              <a:off x="607219" y="3825847"/>
              <a:ext cx="214312" cy="74640"/>
            </a:xfrm>
            <a:custGeom>
              <a:avLst/>
              <a:gdLst/>
              <a:ahLst/>
              <a:cxnLst/>
              <a:rect l="l" t="t" r="r" b="b"/>
              <a:pathLst>
                <a:path w="214312" h="74640">
                  <a:moveTo>
                    <a:pt x="0" y="0"/>
                  </a:moveTo>
                  <a:cubicBezTo>
                    <a:pt x="23431" y="17943"/>
                    <a:pt x="62317" y="27015"/>
                    <a:pt x="107156" y="27015"/>
                  </a:cubicBezTo>
                  <a:cubicBezTo>
                    <a:pt x="151924" y="27015"/>
                    <a:pt x="190798" y="17967"/>
                    <a:pt x="214312" y="202"/>
                  </a:cubicBezTo>
                  <a:lnTo>
                    <a:pt x="214312" y="27015"/>
                  </a:lnTo>
                  <a:cubicBezTo>
                    <a:pt x="214312" y="55888"/>
                    <a:pt x="167938" y="73878"/>
                    <a:pt x="110811" y="74616"/>
                  </a:cubicBezTo>
                  <a:lnTo>
                    <a:pt x="107156" y="74640"/>
                  </a:lnTo>
                  <a:cubicBezTo>
                    <a:pt x="48363" y="74640"/>
                    <a:pt x="0" y="56507"/>
                    <a:pt x="0" y="27015"/>
                  </a:cubicBezTo>
                  <a:close/>
                </a:path>
              </a:pathLst>
            </a:custGeom>
            <a:solidFill>
              <a:srgbClr val="C96133"/>
            </a:solidFill>
            <a:ln>
              <a:noFill/>
            </a:ln>
          </p:spPr>
        </p:sp>
        <p:sp>
          <p:nvSpPr>
            <p:cNvPr id="42" name="Freeform 42"/>
            <p:cNvSpPr/>
            <p:nvPr/>
          </p:nvSpPr>
          <p:spPr>
            <a:xfrm>
              <a:off x="607219" y="3754410"/>
              <a:ext cx="214312" cy="74640"/>
            </a:xfrm>
            <a:custGeom>
              <a:avLst/>
              <a:gdLst/>
              <a:ahLst/>
              <a:cxnLst/>
              <a:rect l="l" t="t" r="r" b="b"/>
              <a:pathLst>
                <a:path w="214312" h="74640">
                  <a:moveTo>
                    <a:pt x="0" y="0"/>
                  </a:moveTo>
                  <a:cubicBezTo>
                    <a:pt x="23431" y="17943"/>
                    <a:pt x="62317" y="27015"/>
                    <a:pt x="107156" y="27015"/>
                  </a:cubicBezTo>
                  <a:cubicBezTo>
                    <a:pt x="151924" y="27015"/>
                    <a:pt x="190798" y="17967"/>
                    <a:pt x="214312" y="202"/>
                  </a:cubicBezTo>
                  <a:lnTo>
                    <a:pt x="214312" y="27015"/>
                  </a:lnTo>
                  <a:cubicBezTo>
                    <a:pt x="214312" y="56507"/>
                    <a:pt x="165949" y="74640"/>
                    <a:pt x="107156" y="74640"/>
                  </a:cubicBezTo>
                  <a:cubicBezTo>
                    <a:pt x="50030" y="74640"/>
                    <a:pt x="2738" y="57519"/>
                    <a:pt x="250" y="29456"/>
                  </a:cubicBezTo>
                  <a:lnTo>
                    <a:pt x="60" y="28254"/>
                  </a:lnTo>
                  <a:lnTo>
                    <a:pt x="0" y="27015"/>
                  </a:lnTo>
                  <a:close/>
                </a:path>
              </a:pathLst>
            </a:custGeom>
            <a:solidFill>
              <a:srgbClr val="C96133"/>
            </a:solidFill>
            <a:ln>
              <a:noFill/>
            </a:ln>
          </p:spPr>
        </p:sp>
        <p:sp>
          <p:nvSpPr>
            <p:cNvPr id="43" name="Freeform 43"/>
            <p:cNvSpPr/>
            <p:nvPr/>
          </p:nvSpPr>
          <p:spPr>
            <a:xfrm>
              <a:off x="607218" y="3662362"/>
              <a:ext cx="214313" cy="95250"/>
            </a:xfrm>
            <a:custGeom>
              <a:avLst/>
              <a:gdLst/>
              <a:ahLst/>
              <a:cxnLst/>
              <a:rect l="l" t="t" r="r" b="b"/>
              <a:pathLst>
                <a:path w="214313" h="95250">
                  <a:moveTo>
                    <a:pt x="107157" y="0"/>
                  </a:moveTo>
                  <a:cubicBezTo>
                    <a:pt x="119552" y="0"/>
                    <a:pt x="131494" y="810"/>
                    <a:pt x="142602" y="2357"/>
                  </a:cubicBezTo>
                  <a:lnTo>
                    <a:pt x="148186" y="3203"/>
                  </a:lnTo>
                  <a:cubicBezTo>
                    <a:pt x="154854" y="4314"/>
                    <a:pt x="161148" y="5695"/>
                    <a:pt x="167069" y="7346"/>
                  </a:cubicBezTo>
                  <a:lnTo>
                    <a:pt x="172308" y="8906"/>
                  </a:lnTo>
                  <a:lnTo>
                    <a:pt x="173201" y="9192"/>
                  </a:lnTo>
                  <a:cubicBezTo>
                    <a:pt x="176441" y="10257"/>
                    <a:pt x="179639" y="11449"/>
                    <a:pt x="182786" y="12764"/>
                  </a:cubicBezTo>
                  <a:lnTo>
                    <a:pt x="185155" y="13787"/>
                  </a:lnTo>
                  <a:cubicBezTo>
                    <a:pt x="189402" y="15708"/>
                    <a:pt x="193239" y="17812"/>
                    <a:pt x="196668" y="20098"/>
                  </a:cubicBezTo>
                  <a:cubicBezTo>
                    <a:pt x="197978" y="20971"/>
                    <a:pt x="199220" y="21864"/>
                    <a:pt x="200395" y="22777"/>
                  </a:cubicBezTo>
                  <a:cubicBezTo>
                    <a:pt x="203371" y="25086"/>
                    <a:pt x="206047" y="27758"/>
                    <a:pt x="208360" y="30730"/>
                  </a:cubicBezTo>
                  <a:lnTo>
                    <a:pt x="209444" y="32254"/>
                  </a:lnTo>
                  <a:cubicBezTo>
                    <a:pt x="209999" y="33087"/>
                    <a:pt x="210511" y="33925"/>
                    <a:pt x="210980" y="34766"/>
                  </a:cubicBezTo>
                  <a:lnTo>
                    <a:pt x="211813" y="36421"/>
                  </a:lnTo>
                  <a:cubicBezTo>
                    <a:pt x="213107" y="39199"/>
                    <a:pt x="213901" y="42097"/>
                    <a:pt x="214194" y="45113"/>
                  </a:cubicBezTo>
                  <a:lnTo>
                    <a:pt x="214313" y="47625"/>
                  </a:lnTo>
                  <a:cubicBezTo>
                    <a:pt x="214313" y="77117"/>
                    <a:pt x="165950" y="95250"/>
                    <a:pt x="107157" y="95250"/>
                  </a:cubicBezTo>
                  <a:cubicBezTo>
                    <a:pt x="50031" y="95250"/>
                    <a:pt x="2739" y="78129"/>
                    <a:pt x="251" y="50066"/>
                  </a:cubicBezTo>
                  <a:cubicBezTo>
                    <a:pt x="84" y="49263"/>
                    <a:pt x="0" y="48445"/>
                    <a:pt x="1" y="47625"/>
                  </a:cubicBezTo>
                  <a:lnTo>
                    <a:pt x="60" y="46387"/>
                  </a:lnTo>
                  <a:lnTo>
                    <a:pt x="251" y="45196"/>
                  </a:lnTo>
                  <a:cubicBezTo>
                    <a:pt x="2692" y="17740"/>
                    <a:pt x="47995" y="750"/>
                    <a:pt x="103442" y="24"/>
                  </a:cubicBezTo>
                  <a:close/>
                </a:path>
              </a:pathLst>
            </a:custGeom>
            <a:solidFill>
              <a:srgbClr val="C96133"/>
            </a:solidFill>
            <a:ln>
              <a:noFill/>
            </a:ln>
          </p:spPr>
        </p:sp>
      </p:grpSp>
      <p:sp>
        <p:nvSpPr>
          <p:cNvPr id="45" name="TextBox 45"/>
          <p:cNvSpPr txBox="1"/>
          <p:nvPr/>
        </p:nvSpPr>
        <p:spPr>
          <a:xfrm>
            <a:off x="935355" y="3702368"/>
            <a:ext cx="6700523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Austin 的开源知识库 — github.com/austinxyz（换你的领域，照着做）</a:t>
            </a:r>
          </a:p>
        </p:txBody>
      </p:sp>
      <p:sp>
        <p:nvSpPr>
          <p:cNvPr id="46" name="Rectangle 46"/>
          <p:cNvSpPr/>
          <p:nvPr/>
        </p:nvSpPr>
        <p:spPr>
          <a:xfrm>
            <a:off x="571500" y="3981450"/>
            <a:ext cx="2647950" cy="9525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  <p:txBody>
          <a:bodyPr/>
          <a:p/>
        </p:txBody>
      </p:sp>
      <p:sp>
        <p:nvSpPr>
          <p:cNvPr id="47" name="Rectangle 47"/>
          <p:cNvSpPr/>
          <p:nvPr/>
        </p:nvSpPr>
        <p:spPr>
          <a:xfrm>
            <a:off x="571500" y="3981450"/>
            <a:ext cx="2647950" cy="47625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  <p:txBody>
          <a:bodyPr/>
          <a:p/>
        </p:txBody>
      </p:sp>
      <p:sp>
        <p:nvSpPr>
          <p:cNvPr id="48" name="TextBox 48"/>
          <p:cNvSpPr txBox="1"/>
          <p:nvPr/>
        </p:nvSpPr>
        <p:spPr>
          <a:xfrm>
            <a:off x="727710" y="4137660"/>
            <a:ext cx="398526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理财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728662" y="4393406"/>
            <a:ext cx="1277302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wealth-llm-wiki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733425" y="4681538"/>
            <a:ext cx="2083832" cy="1524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750" dirty="0">
                <a:solidFill>
                  <a:srgbClr val="9E9E9E"/>
                </a:solidFill>
                <a:latin typeface="Consolas"/>
                <a:ea typeface="Microsoft YaHei"/>
                <a:cs typeface="Consolas"/>
                <a:hlinkClick r:id="rId10"/>
              </a:rPr>
              <a:t>github.com/austinxyz/wealth-llm-wiki</a:t>
            </a:r>
          </a:p>
        </p:txBody>
      </p:sp>
      <p:sp>
        <p:nvSpPr>
          <p:cNvPr id="51" name="Rectangle 51"/>
          <p:cNvSpPr/>
          <p:nvPr/>
        </p:nvSpPr>
        <p:spPr>
          <a:xfrm>
            <a:off x="3371850" y="3981450"/>
            <a:ext cx="2647950" cy="9525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  <p:txBody>
          <a:bodyPr/>
          <a:p/>
        </p:txBody>
      </p:sp>
      <p:sp>
        <p:nvSpPr>
          <p:cNvPr id="52" name="Rectangle 52"/>
          <p:cNvSpPr/>
          <p:nvPr/>
        </p:nvSpPr>
        <p:spPr>
          <a:xfrm>
            <a:off x="3371850" y="3981450"/>
            <a:ext cx="2647950" cy="47625"/>
          </a:xfrm>
          <a:prstGeom prst="roundRect">
            <a:avLst>
              <a:gd name="adj" fmla="val 50000"/>
            </a:avLst>
          </a:prstGeom>
          <a:solidFill>
            <a:srgbClr val="3D7DE4"/>
          </a:solidFill>
          <a:ln>
            <a:noFill/>
          </a:ln>
        </p:spPr>
        <p:txBody>
          <a:bodyPr/>
          <a:p/>
        </p:txBody>
      </p:sp>
      <p:sp>
        <p:nvSpPr>
          <p:cNvPr id="53" name="TextBox 53"/>
          <p:cNvSpPr txBox="1"/>
          <p:nvPr/>
        </p:nvSpPr>
        <p:spPr>
          <a:xfrm>
            <a:off x="3528060" y="4137660"/>
            <a:ext cx="766572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股票投资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3529012" y="4393406"/>
            <a:ext cx="1014412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3D7DE4"/>
                </a:solidFill>
                <a:latin typeface="Consolas"/>
                <a:ea typeface="Microsoft YaHei"/>
                <a:cs typeface="Consolas"/>
              </a:rPr>
              <a:t>rwh-overlay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3533775" y="4681538"/>
            <a:ext cx="1908572" cy="1524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750" dirty="0">
                <a:solidFill>
                  <a:srgbClr val="9E9E9E"/>
                </a:solidFill>
                <a:latin typeface="Consolas"/>
                <a:ea typeface="Microsoft YaHei"/>
                <a:cs typeface="Consolas"/>
                <a:hlinkClick r:id="rId11"/>
              </a:rPr>
              <a:t>github.com/austinxyz/rwh-overlay</a:t>
            </a:r>
          </a:p>
        </p:txBody>
      </p:sp>
      <p:sp>
        <p:nvSpPr>
          <p:cNvPr id="56" name="Rectangle 56"/>
          <p:cNvSpPr/>
          <p:nvPr/>
        </p:nvSpPr>
        <p:spPr>
          <a:xfrm>
            <a:off x="6172200" y="3981450"/>
            <a:ext cx="2647950" cy="9525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  <p:txBody>
          <a:bodyPr/>
          <a:p/>
        </p:txBody>
      </p:sp>
      <p:sp>
        <p:nvSpPr>
          <p:cNvPr id="57" name="Rectangle 57"/>
          <p:cNvSpPr/>
          <p:nvPr/>
        </p:nvSpPr>
        <p:spPr>
          <a:xfrm>
            <a:off x="6172200" y="3981450"/>
            <a:ext cx="2647950" cy="47625"/>
          </a:xfrm>
          <a:prstGeom prst="roundRect">
            <a:avLst>
              <a:gd name="adj" fmla="val 50000"/>
            </a:avLst>
          </a:prstGeom>
          <a:solidFill>
            <a:srgbClr val="3A9E6A"/>
          </a:solidFill>
          <a:ln>
            <a:noFill/>
          </a:ln>
        </p:spPr>
        <p:txBody>
          <a:bodyPr/>
          <a:p/>
        </p:txBody>
      </p:sp>
      <p:sp>
        <p:nvSpPr>
          <p:cNvPr id="58" name="TextBox 58"/>
          <p:cNvSpPr txBox="1"/>
          <p:nvPr/>
        </p:nvSpPr>
        <p:spPr>
          <a:xfrm>
            <a:off x="6328410" y="4137660"/>
            <a:ext cx="978198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AI 软件应聘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6329362" y="4393406"/>
            <a:ext cx="1301948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3A9E6A"/>
                </a:solidFill>
                <a:latin typeface="Consolas"/>
                <a:ea typeface="Microsoft YaHei"/>
                <a:cs typeface="Consolas"/>
              </a:rPr>
              <a:t>job-preparation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6334125" y="4681538"/>
            <a:ext cx="2100262" cy="1524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750" dirty="0">
                <a:solidFill>
                  <a:srgbClr val="9E9E9E"/>
                </a:solidFill>
                <a:latin typeface="Consolas"/>
                <a:ea typeface="Microsoft YaHei"/>
                <a:cs typeface="Consolas"/>
                <a:hlinkClick r:id="rId12"/>
              </a:rPr>
              <a:t>github.com/austinxyz/job-preparation</a:t>
            </a:r>
          </a:p>
        </p:txBody>
      </p:sp>
      <p:sp>
        <p:nvSpPr>
          <p:cNvPr id="61" name="Rectangle 61"/>
          <p:cNvSpPr/>
          <p:nvPr/>
        </p:nvSpPr>
        <p:spPr>
          <a:xfrm>
            <a:off x="8972550" y="3981450"/>
            <a:ext cx="2647950" cy="9525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  <p:txBody>
          <a:bodyPr/>
          <a:p/>
        </p:txBody>
      </p:sp>
      <p:sp>
        <p:nvSpPr>
          <p:cNvPr id="62" name="Rectangle 62"/>
          <p:cNvSpPr/>
          <p:nvPr/>
        </p:nvSpPr>
        <p:spPr>
          <a:xfrm>
            <a:off x="8972550" y="3981450"/>
            <a:ext cx="2647950" cy="47625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  <p:txBody>
          <a:bodyPr/>
          <a:p/>
        </p:txBody>
      </p:sp>
      <p:sp>
        <p:nvSpPr>
          <p:cNvPr id="63" name="TextBox 63"/>
          <p:cNvSpPr txBox="1"/>
          <p:nvPr/>
        </p:nvSpPr>
        <p:spPr>
          <a:xfrm>
            <a:off x="9128760" y="4137660"/>
            <a:ext cx="794175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AI 知识库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9129712" y="4393406"/>
            <a:ext cx="439341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ai-kb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9134475" y="4681538"/>
            <a:ext cx="1525191" cy="1524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750" dirty="0">
                <a:solidFill>
                  <a:srgbClr val="9E9E9E"/>
                </a:solidFill>
                <a:latin typeface="Consolas"/>
                <a:ea typeface="Microsoft YaHei"/>
                <a:cs typeface="Consolas"/>
                <a:hlinkClick r:id="rId13"/>
              </a:rPr>
              <a:t>github.com/austinxyz/ai-kb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558165" y="5106352"/>
            <a:ext cx="248031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资料已同步微信群，课后加群获取。</a:t>
            </a:r>
          </a:p>
        </p:txBody>
      </p:sp>
      <p:sp>
        <p:nvSpPr>
          <p:cNvPr id="67" name="Line 67"/>
          <p:cNvSpPr/>
          <p:nvPr/>
        </p:nvSpPr>
        <p:spPr>
          <a:xfrm>
            <a:off x="571500" y="600075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  <p:txBody>
          <a:bodyPr/>
          <a:p/>
        </p:txBody>
      </p:sp>
      <p:sp>
        <p:nvSpPr>
          <p:cNvPr id="68" name="TextBox 68"/>
          <p:cNvSpPr txBox="1"/>
          <p:nvPr/>
        </p:nvSpPr>
        <p:spPr>
          <a:xfrm>
            <a:off x="5264825" y="6085999"/>
            <a:ext cx="166235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从零上手 Claude · 第二节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8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47625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4" name="Rectangle 4"/>
          <p:cNvSpPr/>
          <p:nvPr/>
        </p:nvSpPr>
        <p:spPr>
          <a:xfrm>
            <a:off x="571500" y="342900"/>
            <a:ext cx="47625" cy="41910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746760" y="394335"/>
            <a:ext cx="1724787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实战作业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66762" y="792956"/>
            <a:ext cx="1531977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课后六步 · 本周完成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384468" y="507682"/>
            <a:ext cx="256987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650" b="1" dirty="0">
                <a:solidFill>
                  <a:srgbClr val="C96133">
                    <a:alphaMod val="20000"/>
                  </a:srgbClr>
                </a:solidFill>
                <a:latin typeface="Arial"/>
                <a:ea typeface="Microsoft YaHei"/>
                <a:cs typeface="Arial"/>
              </a:rPr>
              <a:t>21</a:t>
            </a:r>
          </a:p>
        </p:txBody>
      </p:sp>
      <p:sp>
        <p:nvSpPr>
          <p:cNvPr id="8" name="Line 8"/>
          <p:cNvSpPr/>
          <p:nvPr/>
        </p:nvSpPr>
        <p:spPr>
          <a:xfrm>
            <a:off x="571500" y="108585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9" name="Line 9"/>
          <p:cNvSpPr/>
          <p:nvPr/>
        </p:nvSpPr>
        <p:spPr>
          <a:xfrm>
            <a:off x="1104900" y="1428750"/>
            <a:ext cx="9525" cy="4143375"/>
          </a:xfrm>
          <a:custGeom>
            <a:avLst/>
            <a:gdLst/>
            <a:ahLst/>
            <a:cxnLst/>
            <a:rect l="l" t="t" r="r" b="b"/>
            <a:pathLst>
              <a:path w="9525" h="4143375">
                <a:moveTo>
                  <a:pt x="0" y="0"/>
                </a:moveTo>
                <a:lnTo>
                  <a:pt x="0" y="4143375"/>
                </a:lnTo>
              </a:path>
            </a:pathLst>
          </a:custGeom>
          <a:noFill/>
          <a:ln w="19050">
            <a:solidFill>
              <a:srgbClr val="E0D8D0"/>
            </a:solidFill>
            <a:prstDash val="dash"/>
          </a:ln>
        </p:spPr>
      </p:sp>
      <p:sp>
        <p:nvSpPr>
          <p:cNvPr id="10" name="Ellipse 10"/>
          <p:cNvSpPr/>
          <p:nvPr/>
        </p:nvSpPr>
        <p:spPr>
          <a:xfrm>
            <a:off x="895350" y="1266825"/>
            <a:ext cx="419100" cy="419100"/>
          </a:xfrm>
          <a:prstGeom prst="ellipse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11" name="TextBox 11"/>
          <p:cNvSpPr txBox="1"/>
          <p:nvPr/>
        </p:nvSpPr>
        <p:spPr>
          <a:xfrm>
            <a:off x="1056701" y="1397318"/>
            <a:ext cx="96398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1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466850" y="1295400"/>
            <a:ext cx="1648301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选定自己的领域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470660" y="1556385"/>
            <a:ext cx="5717667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保险 / 律师 / 医疗 / 教育均可；实在没领域知识，就跟着我做理财知识库</a:t>
            </a:r>
          </a:p>
        </p:txBody>
      </p:sp>
      <p:sp>
        <p:nvSpPr>
          <p:cNvPr id="14" name="Ellipse 14"/>
          <p:cNvSpPr/>
          <p:nvPr/>
        </p:nvSpPr>
        <p:spPr>
          <a:xfrm>
            <a:off x="895350" y="1952625"/>
            <a:ext cx="419100" cy="419100"/>
          </a:xfrm>
          <a:prstGeom prst="ellipse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15" name="TextBox 15"/>
          <p:cNvSpPr txBox="1"/>
          <p:nvPr/>
        </p:nvSpPr>
        <p:spPr>
          <a:xfrm>
            <a:off x="1030823" y="2083118"/>
            <a:ext cx="148154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2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466850" y="1981200"/>
            <a:ext cx="1648301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建三层目录结构</a:t>
            </a:r>
          </a:p>
        </p:txBody>
      </p:sp>
      <p:sp>
        <p:nvSpPr>
          <p:cNvPr id="17" name="Rectangle 17"/>
          <p:cNvSpPr/>
          <p:nvPr/>
        </p:nvSpPr>
        <p:spPr>
          <a:xfrm>
            <a:off x="1485900" y="2276475"/>
            <a:ext cx="5905500" cy="266700"/>
          </a:xfrm>
          <a:prstGeom prst="roundRect">
            <a:avLst>
              <a:gd name="adj" fmla="val 21429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18" name="TextBox 18"/>
          <p:cNvSpPr txBox="1"/>
          <p:nvPr/>
        </p:nvSpPr>
        <p:spPr>
          <a:xfrm>
            <a:off x="2366558" y="2344102"/>
            <a:ext cx="414418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raw_material/ wiki/ output/（output 加进 .gitignore）</a:t>
            </a:r>
          </a:p>
        </p:txBody>
      </p:sp>
      <p:sp>
        <p:nvSpPr>
          <p:cNvPr id="19" name="Ellipse 19"/>
          <p:cNvSpPr/>
          <p:nvPr/>
        </p:nvSpPr>
        <p:spPr>
          <a:xfrm>
            <a:off x="895350" y="2695575"/>
            <a:ext cx="419100" cy="419100"/>
          </a:xfrm>
          <a:prstGeom prst="ellipse">
            <a:avLst/>
          </a:prstGeom>
          <a:solidFill>
            <a:srgbClr val="3D7DE4"/>
          </a:solidFill>
          <a:ln>
            <a:noFill/>
          </a:ln>
        </p:spPr>
      </p:sp>
      <p:sp>
        <p:nvSpPr>
          <p:cNvPr id="20" name="TextBox 20"/>
          <p:cNvSpPr txBox="1"/>
          <p:nvPr/>
        </p:nvSpPr>
        <p:spPr>
          <a:xfrm>
            <a:off x="1030823" y="2826068"/>
            <a:ext cx="148154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3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466850" y="2724150"/>
            <a:ext cx="4132612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先建 /wiki-extract Skill，写 3 篇 wiki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470660" y="2985135"/>
            <a:ext cx="5139309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先把提取流程封装成 Skill 再用；每篇写完 Review，加入领域判断</a:t>
            </a:r>
          </a:p>
        </p:txBody>
      </p:sp>
      <p:sp>
        <p:nvSpPr>
          <p:cNvPr id="23" name="Ellipse 23"/>
          <p:cNvSpPr/>
          <p:nvPr/>
        </p:nvSpPr>
        <p:spPr>
          <a:xfrm>
            <a:off x="895350" y="3390900"/>
            <a:ext cx="419100" cy="419100"/>
          </a:xfrm>
          <a:prstGeom prst="ellipse">
            <a:avLst/>
          </a:prstGeom>
          <a:solidFill>
            <a:srgbClr val="3D7DE4"/>
          </a:solidFill>
          <a:ln>
            <a:noFill/>
          </a:ln>
        </p:spPr>
      </p:sp>
      <p:sp>
        <p:nvSpPr>
          <p:cNvPr id="24" name="TextBox 24"/>
          <p:cNvSpPr txBox="1"/>
          <p:nvPr/>
        </p:nvSpPr>
        <p:spPr>
          <a:xfrm>
            <a:off x="1030823" y="3521392"/>
            <a:ext cx="148154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4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466850" y="3419475"/>
            <a:ext cx="3223998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用 superpowers 做客制化方案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470660" y="3680460"/>
            <a:ext cx="6392418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针对一个具体客户 / 场景，用 superpowers（brainstorm + 计划）产出定制方案</a:t>
            </a:r>
          </a:p>
        </p:txBody>
      </p:sp>
      <p:sp>
        <p:nvSpPr>
          <p:cNvPr id="27" name="Ellipse 27"/>
          <p:cNvSpPr/>
          <p:nvPr/>
        </p:nvSpPr>
        <p:spPr>
          <a:xfrm>
            <a:off x="895350" y="4076700"/>
            <a:ext cx="419100" cy="419100"/>
          </a:xfrm>
          <a:prstGeom prst="ellipse">
            <a:avLst/>
          </a:prstGeom>
          <a:solidFill>
            <a:srgbClr val="3A9E6A"/>
          </a:solidFill>
          <a:ln>
            <a:noFill/>
          </a:ln>
        </p:spPr>
      </p:sp>
      <p:sp>
        <p:nvSpPr>
          <p:cNvPr id="28" name="TextBox 28"/>
          <p:cNvSpPr txBox="1"/>
          <p:nvPr/>
        </p:nvSpPr>
        <p:spPr>
          <a:xfrm>
            <a:off x="1030823" y="4207192"/>
            <a:ext cx="148154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5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466850" y="4105275"/>
            <a:ext cx="3212497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用 /ppt-master 生成一份 PPT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470660" y="4366260"/>
            <a:ext cx="572643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以 wiki + 方案为素材，生成面向客户 / 同事的演示文稿；截图留好待提交</a:t>
            </a:r>
          </a:p>
        </p:txBody>
      </p:sp>
      <p:sp>
        <p:nvSpPr>
          <p:cNvPr id="31" name="Ellipse 31"/>
          <p:cNvSpPr/>
          <p:nvPr/>
        </p:nvSpPr>
        <p:spPr>
          <a:xfrm>
            <a:off x="895350" y="4791075"/>
            <a:ext cx="419100" cy="419100"/>
          </a:xfrm>
          <a:prstGeom prst="ellipse">
            <a:avLst/>
          </a:prstGeom>
          <a:solidFill>
            <a:srgbClr val="3A9E6A"/>
          </a:solidFill>
          <a:ln>
            <a:noFill/>
          </a:ln>
        </p:spPr>
      </p:sp>
      <p:sp>
        <p:nvSpPr>
          <p:cNvPr id="32" name="TextBox 32"/>
          <p:cNvSpPr txBox="1"/>
          <p:nvPr/>
        </p:nvSpPr>
        <p:spPr>
          <a:xfrm>
            <a:off x="1030823" y="4921568"/>
            <a:ext cx="148154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6</a:t>
            </a:r>
          </a:p>
        </p:txBody>
      </p:sp>
      <p:sp>
        <p:nvSpPr>
          <p:cNvPr id="33" name="Rectangle 33"/>
          <p:cNvSpPr/>
          <p:nvPr/>
        </p:nvSpPr>
        <p:spPr>
          <a:xfrm>
            <a:off x="1485900" y="4810125"/>
            <a:ext cx="762000" cy="228600"/>
          </a:xfrm>
          <a:prstGeom prst="roundRect">
            <a:avLst>
              <a:gd name="adj" fmla="val 25000"/>
            </a:avLst>
          </a:prstGeom>
          <a:solidFill>
            <a:srgbClr val="EAF7F0"/>
          </a:solidFill>
          <a:ln>
            <a:noFill/>
          </a:ln>
        </p:spPr>
      </p:sp>
      <p:sp>
        <p:nvSpPr>
          <p:cNvPr id="34" name="TextBox 34"/>
          <p:cNvSpPr txBox="1"/>
          <p:nvPr/>
        </p:nvSpPr>
        <p:spPr>
          <a:xfrm>
            <a:off x="1704999" y="4866799"/>
            <a:ext cx="323802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b="1" dirty="0">
                <a:solidFill>
                  <a:srgbClr val="3A9E6A"/>
                </a:solidFill>
                <a:latin typeface="Arial"/>
                <a:ea typeface="Microsoft YaHei"/>
                <a:cs typeface="Arial"/>
              </a:rPr>
              <a:t>进阶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2343150" y="4819650"/>
            <a:ext cx="1947339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封装客户咨询 Skill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470660" y="5080635"/>
            <a:ext cx="6094476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把客户咨询流程封装成你自己的 Skill（类比今天的 /client-qa）；可一并提交</a:t>
            </a:r>
          </a:p>
        </p:txBody>
      </p:sp>
      <p:sp>
        <p:nvSpPr>
          <p:cNvPr id="37" name="Rectangle 37"/>
          <p:cNvSpPr/>
          <p:nvPr/>
        </p:nvSpPr>
        <p:spPr>
          <a:xfrm>
            <a:off x="571500" y="5657850"/>
            <a:ext cx="11049000" cy="838200"/>
          </a:xfrm>
          <a:prstGeom prst="roundRect">
            <a:avLst>
              <a:gd name="adj" fmla="val 11364"/>
            </a:avLst>
          </a:prstGeom>
          <a:solidFill>
            <a:srgbClr val="1E1E1E"/>
          </a:solidFill>
          <a:ln>
            <a:noFill/>
          </a:ln>
        </p:spPr>
      </p:sp>
      <p:grpSp>
        <p:nvGrpSpPr>
          <p:cNvPr id="40" name="Group 40"/>
          <p:cNvGrpSpPr/>
          <p:nvPr/>
        </p:nvGrpSpPr>
        <p:grpSpPr>
          <a:xfrm>
            <a:off x="822325" y="5854700"/>
            <a:ext cx="222251" cy="177801"/>
            <a:chOff x="822325" y="5854700"/>
            <a:chExt cx="222251" cy="177801"/>
          </a:xfrm>
        </p:grpSpPr>
        <p:sp>
          <p:nvSpPr>
            <p:cNvPr id="38" name="Freeform 38"/>
            <p:cNvSpPr/>
            <p:nvPr/>
          </p:nvSpPr>
          <p:spPr>
            <a:xfrm>
              <a:off x="822325" y="5893983"/>
              <a:ext cx="222251" cy="138518"/>
            </a:xfrm>
            <a:custGeom>
              <a:avLst/>
              <a:gdLst/>
              <a:ahLst/>
              <a:cxnLst/>
              <a:rect l="l" t="t" r="r" b="b"/>
              <a:pathLst>
                <a:path w="222251" h="138518">
                  <a:moveTo>
                    <a:pt x="222250" y="0"/>
                  </a:moveTo>
                  <a:lnTo>
                    <a:pt x="222250" y="105180"/>
                  </a:lnTo>
                  <a:cubicBezTo>
                    <a:pt x="222251" y="122833"/>
                    <a:pt x="208491" y="137426"/>
                    <a:pt x="190868" y="138462"/>
                  </a:cubicBezTo>
                  <a:lnTo>
                    <a:pt x="188912" y="138517"/>
                  </a:lnTo>
                  <a:lnTo>
                    <a:pt x="33338" y="138517"/>
                  </a:lnTo>
                  <a:cubicBezTo>
                    <a:pt x="15685" y="138518"/>
                    <a:pt x="1091" y="124758"/>
                    <a:pt x="56" y="107136"/>
                  </a:cubicBezTo>
                  <a:lnTo>
                    <a:pt x="0" y="105180"/>
                  </a:lnTo>
                  <a:lnTo>
                    <a:pt x="0" y="0"/>
                  </a:lnTo>
                  <a:lnTo>
                    <a:pt x="104958" y="69975"/>
                  </a:lnTo>
                  <a:lnTo>
                    <a:pt x="106247" y="70709"/>
                  </a:lnTo>
                  <a:cubicBezTo>
                    <a:pt x="109325" y="72213"/>
                    <a:pt x="112925" y="72213"/>
                    <a:pt x="116003" y="70709"/>
                  </a:cubicBezTo>
                  <a:lnTo>
                    <a:pt x="117292" y="69975"/>
                  </a:lnTo>
                  <a:lnTo>
                    <a:pt x="222250" y="0"/>
                  </a:lnTo>
                  <a:close/>
                </a:path>
              </a:pathLst>
            </a:custGeom>
            <a:solidFill>
              <a:srgbClr val="C96133"/>
            </a:solidFill>
            <a:ln>
              <a:noFill/>
            </a:ln>
          </p:spPr>
        </p:sp>
        <p:sp>
          <p:nvSpPr>
            <p:cNvPr id="39" name="Freeform 39"/>
            <p:cNvSpPr/>
            <p:nvPr/>
          </p:nvSpPr>
          <p:spPr>
            <a:xfrm>
              <a:off x="827270" y="5854700"/>
              <a:ext cx="212360" cy="86644"/>
            </a:xfrm>
            <a:custGeom>
              <a:avLst/>
              <a:gdLst/>
              <a:ahLst/>
              <a:cxnLst/>
              <a:rect l="l" t="t" r="r" b="b"/>
              <a:pathLst>
                <a:path w="212360" h="86644">
                  <a:moveTo>
                    <a:pt x="183967" y="0"/>
                  </a:moveTo>
                  <a:cubicBezTo>
                    <a:pt x="195969" y="0"/>
                    <a:pt x="206492" y="6334"/>
                    <a:pt x="212360" y="15858"/>
                  </a:cubicBezTo>
                  <a:lnTo>
                    <a:pt x="106180" y="86644"/>
                  </a:lnTo>
                  <a:lnTo>
                    <a:pt x="0" y="15858"/>
                  </a:lnTo>
                  <a:cubicBezTo>
                    <a:pt x="5653" y="6675"/>
                    <a:pt x="15400" y="796"/>
                    <a:pt x="26159" y="78"/>
                  </a:cubicBezTo>
                  <a:lnTo>
                    <a:pt x="28392" y="0"/>
                  </a:lnTo>
                  <a:lnTo>
                    <a:pt x="183967" y="0"/>
                  </a:lnTo>
                  <a:close/>
                </a:path>
              </a:pathLst>
            </a:custGeom>
            <a:solidFill>
              <a:srgbClr val="C96133"/>
            </a:solidFill>
            <a:ln>
              <a:noFill/>
            </a:ln>
          </p:spPr>
        </p:sp>
      </p:grpSp>
      <p:sp>
        <p:nvSpPr>
          <p:cNvPr id="41" name="TextBox 41"/>
          <p:cNvSpPr txBox="1"/>
          <p:nvPr/>
        </p:nvSpPr>
        <p:spPr>
          <a:xfrm>
            <a:off x="1164908" y="5805964"/>
            <a:ext cx="3806007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发邮件提交 → austin.aicourse@gmail.com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1166812" y="6069806"/>
            <a:ext cx="3717250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FFD9C7"/>
                </a:solidFill>
                <a:latin typeface="Arial"/>
                <a:ea typeface="Microsoft YaHei"/>
                <a:cs typeface="Arial"/>
              </a:rPr>
              <a:t>⚠ 邮件主题必须是：【Session 2 作业】+ 你的名字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167765" y="6287452"/>
            <a:ext cx="5041297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三样都要：① 3 篇 wiki 片段 ② ppt-master 生成的 PPT 截图 ③ 200 字心得</a:t>
            </a:r>
          </a:p>
        </p:txBody>
      </p:sp>
      <p:sp>
        <p:nvSpPr>
          <p:cNvPr id="44" name="Line 44"/>
          <p:cNvSpPr/>
          <p:nvPr/>
        </p:nvSpPr>
        <p:spPr>
          <a:xfrm>
            <a:off x="571500" y="657225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45" name="TextBox 45"/>
          <p:cNvSpPr txBox="1"/>
          <p:nvPr/>
        </p:nvSpPr>
        <p:spPr>
          <a:xfrm>
            <a:off x="5264825" y="6638449"/>
            <a:ext cx="166235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从零上手 Claude · 第二节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1E1E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47625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4" name="Ellipse 4"/>
          <p:cNvSpPr/>
          <p:nvPr/>
        </p:nvSpPr>
        <p:spPr>
          <a:xfrm>
            <a:off x="7620000" y="2857500"/>
            <a:ext cx="5715000" cy="5715000"/>
          </a:xfrm>
          <a:prstGeom prst="ellipse">
            <a:avLst/>
          </a:prstGeom>
          <a:solidFill>
            <a:srgbClr val="C96133">
              <a:alpha val="4000"/>
            </a:srgbClr>
          </a:solidFill>
          <a:ln>
            <a:noFill/>
          </a:ln>
        </p:spPr>
      </p:sp>
      <p:sp>
        <p:nvSpPr>
          <p:cNvPr id="5" name="Ellipse 5"/>
          <p:cNvSpPr/>
          <p:nvPr/>
        </p:nvSpPr>
        <p:spPr>
          <a:xfrm>
            <a:off x="0" y="-952500"/>
            <a:ext cx="3810000" cy="3810000"/>
          </a:xfrm>
          <a:prstGeom prst="ellipse">
            <a:avLst/>
          </a:prstGeom>
          <a:solidFill>
            <a:srgbClr val="3D7DE4">
              <a:alpha val="4000"/>
            </a:srgbClr>
          </a:solidFill>
          <a:ln>
            <a:noFill/>
          </a:ln>
        </p:spPr>
      </p:sp>
      <p:sp>
        <p:nvSpPr>
          <p:cNvPr id="6" name="Rectangle 6"/>
          <p:cNvSpPr/>
          <p:nvPr/>
        </p:nvSpPr>
        <p:spPr>
          <a:xfrm>
            <a:off x="5334000" y="400050"/>
            <a:ext cx="1524000" cy="34290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7" name="TextBox 7"/>
          <p:cNvSpPr txBox="1"/>
          <p:nvPr/>
        </p:nvSpPr>
        <p:spPr>
          <a:xfrm>
            <a:off x="5659035" y="497681"/>
            <a:ext cx="873931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彩 蛋 环 节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1321210" y="507682"/>
            <a:ext cx="320245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650" b="1" dirty="0">
                <a:solidFill>
                  <a:srgbClr val="C96133">
                    <a:alphaMod val="20000"/>
                  </a:srgbClr>
                </a:solidFill>
                <a:latin typeface="Arial"/>
                <a:ea typeface="Microsoft YaHei"/>
                <a:cs typeface="Arial"/>
              </a:rPr>
              <a:t>22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258091" y="939165"/>
            <a:ext cx="5675819" cy="6705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30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把知识库变成问答 Agent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586669" y="1522571"/>
            <a:ext cx="7018663" cy="2895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4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知识库 + 私有数据 → 真实可用的 RAG 问答产品（就用今天学的方法做出来）</a:t>
            </a:r>
          </a:p>
        </p:txBody>
      </p:sp>
      <p:sp>
        <p:nvSpPr>
          <p:cNvPr id="11" name="Line 11"/>
          <p:cNvSpPr/>
          <p:nvPr/>
        </p:nvSpPr>
        <p:spPr>
          <a:xfrm>
            <a:off x="3429000" y="1866900"/>
            <a:ext cx="5334000" cy="9525"/>
          </a:xfrm>
          <a:custGeom>
            <a:avLst/>
            <a:gdLst/>
            <a:ahLst/>
            <a:cxnLst/>
            <a:rect l="l" t="t" r="r" b="b"/>
            <a:pathLst>
              <a:path w="5334000" h="9525">
                <a:moveTo>
                  <a:pt x="0" y="0"/>
                </a:moveTo>
                <a:lnTo>
                  <a:pt x="5334000" y="0"/>
                </a:lnTo>
              </a:path>
            </a:pathLst>
          </a:custGeom>
          <a:noFill/>
          <a:ln w="9525">
            <a:solidFill>
              <a:srgbClr val="5A5A5A"/>
            </a:solidFill>
          </a:ln>
        </p:spPr>
      </p:sp>
      <p:sp>
        <p:nvSpPr>
          <p:cNvPr id="12" name="Rectangle 12"/>
          <p:cNvSpPr/>
          <p:nvPr/>
        </p:nvSpPr>
        <p:spPr>
          <a:xfrm>
            <a:off x="533400" y="2038350"/>
            <a:ext cx="7505700" cy="3848100"/>
          </a:xfrm>
          <a:prstGeom prst="roundRect">
            <a:avLst>
              <a:gd name="adj" fmla="val 2970"/>
            </a:avLst>
          </a:prstGeom>
          <a:solidFill>
            <a:srgbClr val="FAFAF8">
              <a:alpha val="4000"/>
            </a:srgbClr>
          </a:solidFill>
          <a:ln w="9525">
            <a:solidFill>
              <a:srgbClr val="5A5A5A"/>
            </a:solidFill>
          </a:ln>
        </p:spPr>
      </p:sp>
      <p:pic>
        <p:nvPicPr>
          <p:cNvPr id="13" name="Imag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4407" y="2114550"/>
            <a:ext cx="4603686" cy="3695700"/>
          </a:xfrm>
          <a:prstGeom prst="rect">
            <a:avLst/>
          </a:prstGeom>
        </p:spPr>
      </p:pic>
      <p:sp>
        <p:nvSpPr>
          <p:cNvPr id="14" name="Rectangle 14"/>
          <p:cNvSpPr/>
          <p:nvPr/>
        </p:nvSpPr>
        <p:spPr>
          <a:xfrm>
            <a:off x="8267700" y="2038350"/>
            <a:ext cx="3390900" cy="3848100"/>
          </a:xfrm>
          <a:prstGeom prst="roundRect">
            <a:avLst>
              <a:gd name="adj" fmla="val 3371"/>
            </a:avLst>
          </a:prstGeom>
          <a:solidFill>
            <a:srgbClr val="FAFAF8">
              <a:alpha val="6000"/>
            </a:srgbClr>
          </a:solidFill>
          <a:ln w="9525">
            <a:solidFill>
              <a:srgbClr val="5A5A5A"/>
            </a:solidFill>
          </a:ln>
        </p:spPr>
      </p:sp>
      <p:sp>
        <p:nvSpPr>
          <p:cNvPr id="15" name="Rectangle 15"/>
          <p:cNvSpPr/>
          <p:nvPr/>
        </p:nvSpPr>
        <p:spPr>
          <a:xfrm>
            <a:off x="8267700" y="2038350"/>
            <a:ext cx="3390900" cy="47625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grpSp>
        <p:nvGrpSpPr>
          <p:cNvPr id="19" name="Group 19"/>
          <p:cNvGrpSpPr/>
          <p:nvPr/>
        </p:nvGrpSpPr>
        <p:grpSpPr>
          <a:xfrm>
            <a:off x="8517471" y="2300821"/>
            <a:ext cx="249758" cy="237058"/>
            <a:chOff x="8517471" y="2300821"/>
            <a:chExt cx="249758" cy="237058"/>
          </a:xfrm>
        </p:grpSpPr>
        <p:sp>
          <p:nvSpPr>
            <p:cNvPr id="16" name="Freeform 16"/>
            <p:cNvSpPr/>
            <p:nvPr/>
          </p:nvSpPr>
          <p:spPr>
            <a:xfrm>
              <a:off x="8686800" y="2453221"/>
              <a:ext cx="80429" cy="84658"/>
            </a:xfrm>
            <a:custGeom>
              <a:avLst/>
              <a:gdLst/>
              <a:ahLst/>
              <a:cxnLst/>
              <a:rect l="l" t="t" r="r" b="b"/>
              <a:pathLst>
                <a:path w="80429" h="84658">
                  <a:moveTo>
                    <a:pt x="12700" y="55029"/>
                  </a:moveTo>
                  <a:cubicBezTo>
                    <a:pt x="5686" y="55029"/>
                    <a:pt x="0" y="49343"/>
                    <a:pt x="0" y="42329"/>
                  </a:cubicBezTo>
                  <a:cubicBezTo>
                    <a:pt x="0" y="35315"/>
                    <a:pt x="5686" y="29629"/>
                    <a:pt x="12700" y="29629"/>
                  </a:cubicBezTo>
                  <a:cubicBezTo>
                    <a:pt x="19714" y="29629"/>
                    <a:pt x="25400" y="23943"/>
                    <a:pt x="25400" y="16929"/>
                  </a:cubicBezTo>
                  <a:cubicBezTo>
                    <a:pt x="25400" y="0"/>
                    <a:pt x="50800" y="0"/>
                    <a:pt x="50800" y="16929"/>
                  </a:cubicBezTo>
                  <a:cubicBezTo>
                    <a:pt x="50800" y="23943"/>
                    <a:pt x="56486" y="29629"/>
                    <a:pt x="63500" y="29629"/>
                  </a:cubicBezTo>
                  <a:cubicBezTo>
                    <a:pt x="80429" y="29629"/>
                    <a:pt x="80429" y="55029"/>
                    <a:pt x="63500" y="55029"/>
                  </a:cubicBezTo>
                  <a:cubicBezTo>
                    <a:pt x="56486" y="55029"/>
                    <a:pt x="50800" y="60715"/>
                    <a:pt x="50800" y="67729"/>
                  </a:cubicBezTo>
                  <a:cubicBezTo>
                    <a:pt x="50800" y="84658"/>
                    <a:pt x="25400" y="84658"/>
                    <a:pt x="25400" y="67729"/>
                  </a:cubicBezTo>
                  <a:cubicBezTo>
                    <a:pt x="25400" y="60715"/>
                    <a:pt x="19714" y="55029"/>
                    <a:pt x="12700" y="55029"/>
                  </a:cubicBezTo>
                </a:path>
              </a:pathLst>
            </a:custGeom>
            <a:solidFill>
              <a:srgbClr val="C96133"/>
            </a:solidFill>
            <a:ln>
              <a:noFill/>
            </a:ln>
          </p:spPr>
        </p:sp>
        <p:sp>
          <p:nvSpPr>
            <p:cNvPr id="17" name="Freeform 17"/>
            <p:cNvSpPr/>
            <p:nvPr/>
          </p:nvSpPr>
          <p:spPr>
            <a:xfrm>
              <a:off x="8517471" y="2326221"/>
              <a:ext cx="186258" cy="182029"/>
            </a:xfrm>
            <a:custGeom>
              <a:avLst/>
              <a:gdLst/>
              <a:ahLst/>
              <a:cxnLst/>
              <a:rect l="l" t="t" r="r" b="b"/>
              <a:pathLst>
                <a:path w="186258" h="182029">
                  <a:moveTo>
                    <a:pt x="16929" y="80429"/>
                  </a:moveTo>
                  <a:cubicBezTo>
                    <a:pt x="51999" y="80429"/>
                    <a:pt x="80429" y="51999"/>
                    <a:pt x="80429" y="16929"/>
                  </a:cubicBezTo>
                  <a:cubicBezTo>
                    <a:pt x="80429" y="0"/>
                    <a:pt x="105829" y="0"/>
                    <a:pt x="105829" y="16929"/>
                  </a:cubicBezTo>
                  <a:cubicBezTo>
                    <a:pt x="105829" y="51999"/>
                    <a:pt x="134259" y="80429"/>
                    <a:pt x="169329" y="80429"/>
                  </a:cubicBezTo>
                  <a:cubicBezTo>
                    <a:pt x="186258" y="80429"/>
                    <a:pt x="186258" y="105829"/>
                    <a:pt x="169329" y="105829"/>
                  </a:cubicBezTo>
                  <a:cubicBezTo>
                    <a:pt x="134259" y="105829"/>
                    <a:pt x="105829" y="134259"/>
                    <a:pt x="105829" y="169329"/>
                  </a:cubicBezTo>
                  <a:cubicBezTo>
                    <a:pt x="105829" y="176343"/>
                    <a:pt x="100143" y="182029"/>
                    <a:pt x="93129" y="182029"/>
                  </a:cubicBezTo>
                  <a:cubicBezTo>
                    <a:pt x="86115" y="182029"/>
                    <a:pt x="80429" y="176343"/>
                    <a:pt x="80429" y="169329"/>
                  </a:cubicBezTo>
                  <a:cubicBezTo>
                    <a:pt x="80429" y="134259"/>
                    <a:pt x="51999" y="105829"/>
                    <a:pt x="16929" y="105829"/>
                  </a:cubicBezTo>
                  <a:cubicBezTo>
                    <a:pt x="0" y="105829"/>
                    <a:pt x="0" y="80429"/>
                    <a:pt x="16929" y="80429"/>
                  </a:cubicBezTo>
                </a:path>
              </a:pathLst>
            </a:custGeom>
            <a:solidFill>
              <a:srgbClr val="C96133"/>
            </a:solidFill>
            <a:ln>
              <a:noFill/>
            </a:ln>
          </p:spPr>
        </p:sp>
        <p:sp>
          <p:nvSpPr>
            <p:cNvPr id="18" name="Freeform 18"/>
            <p:cNvSpPr/>
            <p:nvPr/>
          </p:nvSpPr>
          <p:spPr>
            <a:xfrm>
              <a:off x="8686800" y="2300821"/>
              <a:ext cx="80429" cy="84658"/>
            </a:xfrm>
            <a:custGeom>
              <a:avLst/>
              <a:gdLst/>
              <a:ahLst/>
              <a:cxnLst/>
              <a:rect l="l" t="t" r="r" b="b"/>
              <a:pathLst>
                <a:path w="80429" h="84658">
                  <a:moveTo>
                    <a:pt x="12700" y="55029"/>
                  </a:moveTo>
                  <a:cubicBezTo>
                    <a:pt x="5686" y="55029"/>
                    <a:pt x="0" y="49343"/>
                    <a:pt x="0" y="42329"/>
                  </a:cubicBezTo>
                  <a:cubicBezTo>
                    <a:pt x="0" y="35315"/>
                    <a:pt x="5686" y="29629"/>
                    <a:pt x="12700" y="29629"/>
                  </a:cubicBezTo>
                  <a:cubicBezTo>
                    <a:pt x="19714" y="29629"/>
                    <a:pt x="25400" y="23943"/>
                    <a:pt x="25400" y="16929"/>
                  </a:cubicBezTo>
                  <a:cubicBezTo>
                    <a:pt x="25400" y="0"/>
                    <a:pt x="50800" y="0"/>
                    <a:pt x="50800" y="16929"/>
                  </a:cubicBezTo>
                  <a:cubicBezTo>
                    <a:pt x="50800" y="23943"/>
                    <a:pt x="56486" y="29629"/>
                    <a:pt x="63500" y="29629"/>
                  </a:cubicBezTo>
                  <a:cubicBezTo>
                    <a:pt x="80429" y="29629"/>
                    <a:pt x="80429" y="55029"/>
                    <a:pt x="63500" y="55029"/>
                  </a:cubicBezTo>
                  <a:cubicBezTo>
                    <a:pt x="56486" y="55029"/>
                    <a:pt x="50800" y="60715"/>
                    <a:pt x="50800" y="67729"/>
                  </a:cubicBezTo>
                  <a:cubicBezTo>
                    <a:pt x="50800" y="84658"/>
                    <a:pt x="25400" y="84658"/>
                    <a:pt x="25400" y="67729"/>
                  </a:cubicBezTo>
                  <a:cubicBezTo>
                    <a:pt x="25400" y="60715"/>
                    <a:pt x="19714" y="55029"/>
                    <a:pt x="12700" y="55029"/>
                  </a:cubicBezTo>
                </a:path>
              </a:pathLst>
            </a:custGeom>
            <a:solidFill>
              <a:srgbClr val="C96133"/>
            </a:solidFill>
            <a:ln>
              <a:noFill/>
            </a:ln>
          </p:spPr>
        </p:sp>
      </p:grpSp>
      <p:sp>
        <p:nvSpPr>
          <p:cNvPr id="20" name="TextBox 20"/>
          <p:cNvSpPr txBox="1"/>
          <p:nvPr/>
        </p:nvSpPr>
        <p:spPr>
          <a:xfrm>
            <a:off x="8877300" y="2333625"/>
            <a:ext cx="1418272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这个能做什么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8481060" y="2842260"/>
            <a:ext cx="265938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E0D8D0"/>
                </a:solidFill>
                <a:latin typeface="Arial"/>
                <a:ea typeface="Microsoft YaHei"/>
                <a:cs typeface="Arial"/>
              </a:rPr>
              <a:t>· 基于你的知识库 + 私有数据问答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8481060" y="3223260"/>
            <a:ext cx="300990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E0D8D0"/>
                </a:solidFill>
                <a:latin typeface="Arial"/>
                <a:ea typeface="Microsoft YaHei"/>
                <a:cs typeface="Arial"/>
              </a:rPr>
              <a:t>· 客户自己来问，AI 用你的专业知识答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8481060" y="3604260"/>
            <a:ext cx="2449068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E0D8D0"/>
                </a:solidFill>
                <a:latin typeface="Arial"/>
                <a:ea typeface="Microsoft YaHei"/>
                <a:cs typeface="Arial"/>
              </a:rPr>
              <a:t>· 可切模型（Haiku / Sonnet）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8481060" y="3985260"/>
            <a:ext cx="248412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E0D8D0"/>
                </a:solidFill>
                <a:latin typeface="Arial"/>
                <a:ea typeface="Microsoft YaHei"/>
                <a:cs typeface="Arial"/>
              </a:rPr>
              <a:t>· 范围可选：知识库 / 私有数据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8481060" y="4366260"/>
            <a:ext cx="2282571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E0D8D0"/>
                </a:solidFill>
                <a:latin typeface="Arial"/>
                <a:ea typeface="Microsoft YaHei"/>
                <a:cs typeface="Arial"/>
              </a:rPr>
              <a:t>· 私有数据只在本地，不外泄</a:t>
            </a:r>
          </a:p>
        </p:txBody>
      </p:sp>
      <p:sp>
        <p:nvSpPr>
          <p:cNvPr id="26" name="Rectangle 26"/>
          <p:cNvSpPr/>
          <p:nvPr/>
        </p:nvSpPr>
        <p:spPr>
          <a:xfrm>
            <a:off x="8496300" y="4914900"/>
            <a:ext cx="2933700" cy="704850"/>
          </a:xfrm>
          <a:prstGeom prst="roundRect">
            <a:avLst>
              <a:gd name="adj" fmla="val 10811"/>
            </a:avLst>
          </a:prstGeom>
          <a:solidFill>
            <a:srgbClr val="C96133">
              <a:alpha val="15000"/>
            </a:srgbClr>
          </a:solidFill>
          <a:ln>
            <a:noFill/>
          </a:ln>
        </p:spPr>
      </p:sp>
      <p:sp>
        <p:nvSpPr>
          <p:cNvPr id="27" name="TextBox 27"/>
          <p:cNvSpPr txBox="1"/>
          <p:nvPr/>
        </p:nvSpPr>
        <p:spPr>
          <a:xfrm>
            <a:off x="9086255" y="5079206"/>
            <a:ext cx="1753791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今天你已经搭好知识库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8799671" y="5334952"/>
            <a:ext cx="2326958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下一步，就是把它变成这样的产品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4515810" y="6064568"/>
            <a:ext cx="3160381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先造枪，再打子弹——你已经有枪了</a:t>
            </a:r>
          </a:p>
        </p:txBody>
      </p:sp>
      <p:sp>
        <p:nvSpPr>
          <p:cNvPr id="30" name="Line 30"/>
          <p:cNvSpPr/>
          <p:nvPr/>
        </p:nvSpPr>
        <p:spPr>
          <a:xfrm>
            <a:off x="571500" y="643890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5A5A5A"/>
            </a:solidFill>
          </a:ln>
        </p:spPr>
      </p:sp>
      <p:sp>
        <p:nvSpPr>
          <p:cNvPr id="31" name="TextBox 31"/>
          <p:cNvSpPr txBox="1"/>
          <p:nvPr/>
        </p:nvSpPr>
        <p:spPr>
          <a:xfrm>
            <a:off x="5264825" y="6562249"/>
            <a:ext cx="166235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从零上手 Claude · 第二节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8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47625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4" name="Rectangle 4"/>
          <p:cNvSpPr/>
          <p:nvPr/>
        </p:nvSpPr>
        <p:spPr>
          <a:xfrm>
            <a:off x="571500" y="342900"/>
            <a:ext cx="47625" cy="41910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746760" y="394335"/>
            <a:ext cx="1724787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作业复盘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66762" y="792956"/>
            <a:ext cx="1203365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开场 · 完成统计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321210" y="507682"/>
            <a:ext cx="320245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650" b="1" dirty="0">
                <a:solidFill>
                  <a:srgbClr val="C96133">
                    <a:alphaMod val="20000"/>
                  </a:srgbClr>
                </a:solidFill>
                <a:latin typeface="Arial"/>
                <a:ea typeface="Microsoft YaHei"/>
                <a:cs typeface="Arial"/>
              </a:rPr>
              <a:t>03</a:t>
            </a:r>
          </a:p>
        </p:txBody>
      </p:sp>
      <p:sp>
        <p:nvSpPr>
          <p:cNvPr id="8" name="Line 8"/>
          <p:cNvSpPr/>
          <p:nvPr/>
        </p:nvSpPr>
        <p:spPr>
          <a:xfrm>
            <a:off x="571500" y="108585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9" name="Rectangle 9"/>
          <p:cNvSpPr/>
          <p:nvPr/>
        </p:nvSpPr>
        <p:spPr>
          <a:xfrm>
            <a:off x="571500" y="1219200"/>
            <a:ext cx="11049000" cy="1447800"/>
          </a:xfrm>
          <a:prstGeom prst="roundRect">
            <a:avLst>
              <a:gd name="adj" fmla="val 7895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</p:sp>
      <p:sp>
        <p:nvSpPr>
          <p:cNvPr id="10" name="Rectangle 10"/>
          <p:cNvSpPr/>
          <p:nvPr/>
        </p:nvSpPr>
        <p:spPr>
          <a:xfrm>
            <a:off x="571500" y="1219200"/>
            <a:ext cx="47625" cy="144780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11" name="Ellipse 11"/>
          <p:cNvSpPr/>
          <p:nvPr/>
        </p:nvSpPr>
        <p:spPr>
          <a:xfrm>
            <a:off x="838200" y="1657350"/>
            <a:ext cx="571500" cy="571500"/>
          </a:xfrm>
          <a:prstGeom prst="ellipse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12" name="TextBox 12"/>
          <p:cNvSpPr txBox="1"/>
          <p:nvPr/>
        </p:nvSpPr>
        <p:spPr>
          <a:xfrm>
            <a:off x="899779" y="1873568"/>
            <a:ext cx="448342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作业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579245" y="1593532"/>
            <a:ext cx="1560100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上节作业要求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583055" y="1949768"/>
            <a:ext cx="6826710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Part B（要交）：选一个真实场景，自己设计 2-3 个 Agent，在 Cowork 跑通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584960" y="2270760"/>
            <a:ext cx="5454777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提交到 austin.aicourse@gmail.com · 主题【Session 1 作业】+ 名字</a:t>
            </a:r>
          </a:p>
        </p:txBody>
      </p:sp>
      <p:sp>
        <p:nvSpPr>
          <p:cNvPr id="16" name="Rectangle 16"/>
          <p:cNvSpPr/>
          <p:nvPr/>
        </p:nvSpPr>
        <p:spPr>
          <a:xfrm>
            <a:off x="571500" y="2819400"/>
            <a:ext cx="11049000" cy="1600200"/>
          </a:xfrm>
          <a:prstGeom prst="roundRect">
            <a:avLst>
              <a:gd name="adj" fmla="val 7143"/>
            </a:avLst>
          </a:prstGeom>
          <a:solidFill>
            <a:srgbClr val="F0EDE8"/>
          </a:solidFill>
          <a:ln w="9525">
            <a:solidFill>
              <a:srgbClr val="E0D8D0"/>
            </a:solidFill>
          </a:ln>
        </p:spPr>
      </p:sp>
      <p:sp>
        <p:nvSpPr>
          <p:cNvPr id="17" name="Rectangle 17"/>
          <p:cNvSpPr/>
          <p:nvPr/>
        </p:nvSpPr>
        <p:spPr>
          <a:xfrm>
            <a:off x="571500" y="2819400"/>
            <a:ext cx="47625" cy="1600200"/>
          </a:xfrm>
          <a:prstGeom prst="roundRect">
            <a:avLst>
              <a:gd name="adj" fmla="val 50000"/>
            </a:avLst>
          </a:prstGeom>
          <a:solidFill>
            <a:srgbClr val="3D7DE4"/>
          </a:solidFill>
          <a:ln>
            <a:noFill/>
          </a:ln>
        </p:spPr>
      </p:sp>
      <p:sp>
        <p:nvSpPr>
          <p:cNvPr id="18" name="Ellipse 18"/>
          <p:cNvSpPr/>
          <p:nvPr/>
        </p:nvSpPr>
        <p:spPr>
          <a:xfrm>
            <a:off x="838200" y="3333750"/>
            <a:ext cx="571500" cy="571500"/>
          </a:xfrm>
          <a:prstGeom prst="ellipse">
            <a:avLst/>
          </a:prstGeom>
          <a:solidFill>
            <a:srgbClr val="3D7DE4"/>
          </a:solidFill>
          <a:ln>
            <a:noFill/>
          </a:ln>
        </p:spPr>
      </p:sp>
      <p:sp>
        <p:nvSpPr>
          <p:cNvPr id="19" name="TextBox 19"/>
          <p:cNvSpPr txBox="1"/>
          <p:nvPr/>
        </p:nvSpPr>
        <p:spPr>
          <a:xfrm>
            <a:off x="899779" y="3549968"/>
            <a:ext cx="448342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现场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579245" y="3174682"/>
            <a:ext cx="2825258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完成统计（按批改情况）</a:t>
            </a:r>
          </a:p>
        </p:txBody>
      </p:sp>
      <p:sp>
        <p:nvSpPr>
          <p:cNvPr id="21" name="Rectangle 21"/>
          <p:cNvSpPr/>
          <p:nvPr/>
        </p:nvSpPr>
        <p:spPr>
          <a:xfrm>
            <a:off x="1600200" y="3505200"/>
            <a:ext cx="2952750" cy="57150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>
            <a:noFill/>
          </a:ln>
        </p:spPr>
      </p:sp>
      <p:sp>
        <p:nvSpPr>
          <p:cNvPr id="22" name="TextBox 22"/>
          <p:cNvSpPr txBox="1"/>
          <p:nvPr/>
        </p:nvSpPr>
        <p:spPr>
          <a:xfrm>
            <a:off x="2717244" y="3612356"/>
            <a:ext cx="718661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b="1" dirty="0">
                <a:solidFill>
                  <a:srgbClr val="3D7DE4"/>
                </a:solidFill>
                <a:latin typeface="Arial"/>
                <a:ea typeface="Microsoft YaHei"/>
                <a:cs typeface="Arial"/>
              </a:rPr>
              <a:t>提交份数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2708196" y="3838099"/>
            <a:ext cx="736759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（现场填）</a:t>
            </a:r>
          </a:p>
        </p:txBody>
      </p:sp>
      <p:sp>
        <p:nvSpPr>
          <p:cNvPr id="24" name="Rectangle 24"/>
          <p:cNvSpPr/>
          <p:nvPr/>
        </p:nvSpPr>
        <p:spPr>
          <a:xfrm>
            <a:off x="4705350" y="3505200"/>
            <a:ext cx="2952750" cy="57150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>
            <a:noFill/>
          </a:ln>
        </p:spPr>
      </p:sp>
      <p:sp>
        <p:nvSpPr>
          <p:cNvPr id="25" name="TextBox 25"/>
          <p:cNvSpPr txBox="1"/>
          <p:nvPr/>
        </p:nvSpPr>
        <p:spPr>
          <a:xfrm>
            <a:off x="5822394" y="3612356"/>
            <a:ext cx="718661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b="1" dirty="0">
                <a:solidFill>
                  <a:srgbClr val="3D7DE4"/>
                </a:solidFill>
                <a:latin typeface="Arial"/>
                <a:ea typeface="Microsoft YaHei"/>
                <a:cs typeface="Arial"/>
              </a:rPr>
              <a:t>跑通比例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5813346" y="3838099"/>
            <a:ext cx="736759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（现场填）</a:t>
            </a:r>
          </a:p>
        </p:txBody>
      </p:sp>
      <p:sp>
        <p:nvSpPr>
          <p:cNvPr id="27" name="Rectangle 27"/>
          <p:cNvSpPr/>
          <p:nvPr/>
        </p:nvSpPr>
        <p:spPr>
          <a:xfrm>
            <a:off x="7810500" y="3505200"/>
            <a:ext cx="2952750" cy="57150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>
            <a:noFill/>
          </a:ln>
        </p:spPr>
      </p:sp>
      <p:sp>
        <p:nvSpPr>
          <p:cNvPr id="28" name="TextBox 28"/>
          <p:cNvSpPr txBox="1"/>
          <p:nvPr/>
        </p:nvSpPr>
        <p:spPr>
          <a:xfrm>
            <a:off x="8841284" y="3612356"/>
            <a:ext cx="891183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b="1" dirty="0">
                <a:solidFill>
                  <a:srgbClr val="3D7DE4"/>
                </a:solidFill>
                <a:latin typeface="Arial"/>
                <a:ea typeface="Microsoft YaHei"/>
                <a:cs typeface="Arial"/>
              </a:rPr>
              <a:t>最常见卡点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8918496" y="3838099"/>
            <a:ext cx="736759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（现场填）</a:t>
            </a:r>
          </a:p>
        </p:txBody>
      </p:sp>
      <p:sp>
        <p:nvSpPr>
          <p:cNvPr id="30" name="Rectangle 30"/>
          <p:cNvSpPr/>
          <p:nvPr/>
        </p:nvSpPr>
        <p:spPr>
          <a:xfrm>
            <a:off x="571500" y="4572000"/>
            <a:ext cx="11049000" cy="1638300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</p:sp>
      <p:sp>
        <p:nvSpPr>
          <p:cNvPr id="31" name="Rectangle 31"/>
          <p:cNvSpPr/>
          <p:nvPr/>
        </p:nvSpPr>
        <p:spPr>
          <a:xfrm>
            <a:off x="571500" y="4572000"/>
            <a:ext cx="47625" cy="1638300"/>
          </a:xfrm>
          <a:prstGeom prst="roundRect">
            <a:avLst>
              <a:gd name="adj" fmla="val 50000"/>
            </a:avLst>
          </a:prstGeom>
          <a:solidFill>
            <a:srgbClr val="3A9E6A"/>
          </a:solidFill>
          <a:ln>
            <a:noFill/>
          </a:ln>
        </p:spPr>
      </p:sp>
      <p:sp>
        <p:nvSpPr>
          <p:cNvPr id="32" name="Ellipse 32"/>
          <p:cNvSpPr/>
          <p:nvPr/>
        </p:nvSpPr>
        <p:spPr>
          <a:xfrm>
            <a:off x="838200" y="5105400"/>
            <a:ext cx="571500" cy="571500"/>
          </a:xfrm>
          <a:prstGeom prst="ellipse">
            <a:avLst/>
          </a:prstGeom>
          <a:solidFill>
            <a:srgbClr val="3A9E6A"/>
          </a:solidFill>
          <a:ln>
            <a:noFill/>
          </a:ln>
        </p:spPr>
      </p:sp>
      <p:sp>
        <p:nvSpPr>
          <p:cNvPr id="33" name="TextBox 33"/>
          <p:cNvSpPr txBox="1"/>
          <p:nvPr/>
        </p:nvSpPr>
        <p:spPr>
          <a:xfrm>
            <a:off x="899779" y="5321618"/>
            <a:ext cx="448342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答疑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579245" y="4927282"/>
            <a:ext cx="1054036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问题答疑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584008" y="5291614"/>
            <a:ext cx="3198019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本节课专注往前走，不在课上逐一答疑</a:t>
            </a:r>
          </a:p>
        </p:txBody>
      </p:sp>
      <p:sp>
        <p:nvSpPr>
          <p:cNvPr id="36" name="Rectangle 36"/>
          <p:cNvSpPr/>
          <p:nvPr/>
        </p:nvSpPr>
        <p:spPr>
          <a:xfrm>
            <a:off x="1600200" y="5619750"/>
            <a:ext cx="7048500" cy="381000"/>
          </a:xfrm>
          <a:prstGeom prst="roundRect">
            <a:avLst>
              <a:gd name="adj" fmla="val 20000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37" name="TextBox 37"/>
          <p:cNvSpPr txBox="1"/>
          <p:nvPr/>
        </p:nvSpPr>
        <p:spPr>
          <a:xfrm>
            <a:off x="2858756" y="5745956"/>
            <a:ext cx="4531388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具体问题请到学员群提问，老师统一回复——不耽误大家时间</a:t>
            </a:r>
          </a:p>
        </p:txBody>
      </p:sp>
      <p:sp>
        <p:nvSpPr>
          <p:cNvPr id="38" name="Line 38"/>
          <p:cNvSpPr/>
          <p:nvPr/>
        </p:nvSpPr>
        <p:spPr>
          <a:xfrm>
            <a:off x="571500" y="659130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39" name="TextBox 39"/>
          <p:cNvSpPr txBox="1"/>
          <p:nvPr/>
        </p:nvSpPr>
        <p:spPr>
          <a:xfrm>
            <a:off x="5264825" y="6657499"/>
            <a:ext cx="166235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从零上手 Claude · 第二节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8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47625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4" name="Rectangle 4"/>
          <p:cNvSpPr/>
          <p:nvPr/>
        </p:nvSpPr>
        <p:spPr>
          <a:xfrm>
            <a:off x="571500" y="342900"/>
            <a:ext cx="47625" cy="41910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746760" y="394335"/>
            <a:ext cx="2552890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今天的路线图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66762" y="792956"/>
            <a:ext cx="1203365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开场 · 全局视角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321210" y="507682"/>
            <a:ext cx="320245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650" b="1" dirty="0">
                <a:solidFill>
                  <a:srgbClr val="C96133">
                    <a:alphaMod val="20000"/>
                  </a:srgbClr>
                </a:solidFill>
                <a:latin typeface="Arial"/>
                <a:ea typeface="Microsoft YaHei"/>
                <a:cs typeface="Arial"/>
              </a:rPr>
              <a:t>04</a:t>
            </a:r>
          </a:p>
        </p:txBody>
      </p:sp>
      <p:sp>
        <p:nvSpPr>
          <p:cNvPr id="8" name="Line 8"/>
          <p:cNvSpPr/>
          <p:nvPr/>
        </p:nvSpPr>
        <p:spPr>
          <a:xfrm>
            <a:off x="571500" y="108585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9" name="Line 9"/>
          <p:cNvSpPr/>
          <p:nvPr/>
        </p:nvSpPr>
        <p:spPr>
          <a:xfrm>
            <a:off x="1104900" y="1295400"/>
            <a:ext cx="9525" cy="5105400"/>
          </a:xfrm>
          <a:custGeom>
            <a:avLst/>
            <a:gdLst/>
            <a:ahLst/>
            <a:cxnLst/>
            <a:rect l="l" t="t" r="r" b="b"/>
            <a:pathLst>
              <a:path w="9525" h="5105400">
                <a:moveTo>
                  <a:pt x="0" y="0"/>
                </a:moveTo>
                <a:lnTo>
                  <a:pt x="0" y="5105400"/>
                </a:lnTo>
              </a:path>
            </a:pathLst>
          </a:custGeom>
          <a:noFill/>
          <a:ln w="28575">
            <a:solidFill>
              <a:srgbClr val="E0D8D0"/>
            </a:solidFill>
          </a:ln>
        </p:spPr>
      </p:sp>
      <p:sp>
        <p:nvSpPr>
          <p:cNvPr id="10" name="Rectangle 10"/>
          <p:cNvSpPr/>
          <p:nvPr/>
        </p:nvSpPr>
        <p:spPr>
          <a:xfrm>
            <a:off x="1409700" y="1238250"/>
            <a:ext cx="10210800" cy="990600"/>
          </a:xfrm>
          <a:prstGeom prst="roundRect">
            <a:avLst>
              <a:gd name="adj" fmla="val 9615"/>
            </a:avLst>
          </a:prstGeom>
          <a:solidFill>
            <a:srgbClr val="F5F5F5"/>
          </a:solidFill>
          <a:ln>
            <a:noFill/>
          </a:ln>
        </p:spPr>
      </p:sp>
      <p:sp>
        <p:nvSpPr>
          <p:cNvPr id="11" name="Ellipse 11"/>
          <p:cNvSpPr/>
          <p:nvPr/>
        </p:nvSpPr>
        <p:spPr>
          <a:xfrm>
            <a:off x="876300" y="1504950"/>
            <a:ext cx="457200" cy="457200"/>
          </a:xfrm>
          <a:prstGeom prst="ellipse">
            <a:avLst/>
          </a:prstGeom>
          <a:solidFill>
            <a:srgbClr val="9E9E9E"/>
          </a:solidFill>
          <a:ln>
            <a:noFill/>
          </a:ln>
        </p:spPr>
      </p:sp>
      <p:sp>
        <p:nvSpPr>
          <p:cNvPr id="12" name="TextBox 12"/>
          <p:cNvSpPr txBox="1"/>
          <p:nvPr/>
        </p:nvSpPr>
        <p:spPr>
          <a:xfrm>
            <a:off x="1030823" y="1664018"/>
            <a:ext cx="148154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0</a:t>
            </a:r>
          </a:p>
        </p:txBody>
      </p:sp>
      <p:sp>
        <p:nvSpPr>
          <p:cNvPr id="13" name="Rectangle 13"/>
          <p:cNvSpPr/>
          <p:nvPr/>
        </p:nvSpPr>
        <p:spPr>
          <a:xfrm>
            <a:off x="1524000" y="1533525"/>
            <a:ext cx="838200" cy="247650"/>
          </a:xfrm>
          <a:prstGeom prst="roundRect">
            <a:avLst>
              <a:gd name="adj" fmla="val 23077"/>
            </a:avLst>
          </a:prstGeom>
          <a:solidFill>
            <a:srgbClr val="9E9E9E"/>
          </a:solidFill>
          <a:ln>
            <a:noFill/>
          </a:ln>
        </p:spPr>
      </p:sp>
      <p:sp>
        <p:nvSpPr>
          <p:cNvPr id="14" name="TextBox 14"/>
          <p:cNvSpPr txBox="1"/>
          <p:nvPr/>
        </p:nvSpPr>
        <p:spPr>
          <a:xfrm>
            <a:off x="1752643" y="1591628"/>
            <a:ext cx="3809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FAFAF8"/>
                </a:solidFill>
                <a:latin typeface="Consolas"/>
                <a:ea typeface="Microsoft YaHei"/>
                <a:cs typeface="Consolas"/>
              </a:rPr>
              <a:t>0:00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2476500" y="1514475"/>
            <a:ext cx="498158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b="1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开场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2481262" y="1821656"/>
            <a:ext cx="3339346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回顾上节 · 作业复盘 · 今天路线图（8 分钟）</a:t>
            </a:r>
          </a:p>
        </p:txBody>
      </p:sp>
      <p:sp>
        <p:nvSpPr>
          <p:cNvPr id="17" name="Rectangle 17"/>
          <p:cNvSpPr/>
          <p:nvPr/>
        </p:nvSpPr>
        <p:spPr>
          <a:xfrm>
            <a:off x="1409700" y="2362200"/>
            <a:ext cx="10210800" cy="1143000"/>
          </a:xfrm>
          <a:prstGeom prst="roundRect">
            <a:avLst>
              <a:gd name="adj" fmla="val 8333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18" name="Ellipse 18"/>
          <p:cNvSpPr/>
          <p:nvPr/>
        </p:nvSpPr>
        <p:spPr>
          <a:xfrm>
            <a:off x="838200" y="2667000"/>
            <a:ext cx="533400" cy="533400"/>
          </a:xfrm>
          <a:prstGeom prst="ellipse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19" name="TextBox 19"/>
          <p:cNvSpPr txBox="1"/>
          <p:nvPr/>
        </p:nvSpPr>
        <p:spPr>
          <a:xfrm>
            <a:off x="1045990" y="2841308"/>
            <a:ext cx="117819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1</a:t>
            </a:r>
          </a:p>
        </p:txBody>
      </p:sp>
      <p:sp>
        <p:nvSpPr>
          <p:cNvPr id="20" name="Rectangle 20"/>
          <p:cNvSpPr/>
          <p:nvPr/>
        </p:nvSpPr>
        <p:spPr>
          <a:xfrm>
            <a:off x="1524000" y="2733675"/>
            <a:ext cx="952500" cy="266700"/>
          </a:xfrm>
          <a:prstGeom prst="roundRect">
            <a:avLst>
              <a:gd name="adj" fmla="val 21429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21" name="TextBox 21"/>
          <p:cNvSpPr txBox="1"/>
          <p:nvPr/>
        </p:nvSpPr>
        <p:spPr>
          <a:xfrm>
            <a:off x="1809793" y="2801302"/>
            <a:ext cx="3809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FAFAF8"/>
                </a:solidFill>
                <a:latin typeface="Consolas"/>
                <a:ea typeface="Microsoft YaHei"/>
                <a:cs typeface="Consolas"/>
              </a:rPr>
              <a:t>0:08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2626995" y="2679382"/>
            <a:ext cx="1560100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理论：建武器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2632710" y="3013710"/>
            <a:ext cx="3123819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Claude Code · Skills · MCP（35 分钟）</a:t>
            </a:r>
          </a:p>
        </p:txBody>
      </p:sp>
      <p:sp>
        <p:nvSpPr>
          <p:cNvPr id="24" name="Rectangle 24"/>
          <p:cNvSpPr/>
          <p:nvPr/>
        </p:nvSpPr>
        <p:spPr>
          <a:xfrm>
            <a:off x="7143750" y="2733675"/>
            <a:ext cx="1428750" cy="266700"/>
          </a:xfrm>
          <a:prstGeom prst="roundRect">
            <a:avLst>
              <a:gd name="adj" fmla="val 21429"/>
            </a:avLst>
          </a:prstGeom>
          <a:solidFill>
            <a:srgbClr val="FAFAF8"/>
          </a:solidFill>
          <a:ln>
            <a:noFill/>
          </a:ln>
        </p:spPr>
      </p:sp>
      <p:sp>
        <p:nvSpPr>
          <p:cNvPr id="25" name="TextBox 25"/>
          <p:cNvSpPr txBox="1"/>
          <p:nvPr/>
        </p:nvSpPr>
        <p:spPr>
          <a:xfrm>
            <a:off x="7563005" y="2801302"/>
            <a:ext cx="59024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到 0:43</a:t>
            </a:r>
          </a:p>
        </p:txBody>
      </p:sp>
      <p:sp>
        <p:nvSpPr>
          <p:cNvPr id="26" name="Rectangle 26"/>
          <p:cNvSpPr/>
          <p:nvPr/>
        </p:nvSpPr>
        <p:spPr>
          <a:xfrm>
            <a:off x="1409700" y="3638550"/>
            <a:ext cx="10210800" cy="1143000"/>
          </a:xfrm>
          <a:prstGeom prst="roundRect">
            <a:avLst>
              <a:gd name="adj" fmla="val 8333"/>
            </a:avLst>
          </a:prstGeom>
          <a:solidFill>
            <a:srgbClr val="EDF2FC"/>
          </a:solidFill>
          <a:ln>
            <a:noFill/>
          </a:ln>
        </p:spPr>
      </p:sp>
      <p:sp>
        <p:nvSpPr>
          <p:cNvPr id="27" name="Ellipse 27"/>
          <p:cNvSpPr/>
          <p:nvPr/>
        </p:nvSpPr>
        <p:spPr>
          <a:xfrm>
            <a:off x="838200" y="3943350"/>
            <a:ext cx="533400" cy="533400"/>
          </a:xfrm>
          <a:prstGeom prst="ellipse">
            <a:avLst/>
          </a:prstGeom>
          <a:solidFill>
            <a:srgbClr val="3D7DE4"/>
          </a:solidFill>
          <a:ln>
            <a:noFill/>
          </a:ln>
        </p:spPr>
      </p:sp>
      <p:sp>
        <p:nvSpPr>
          <p:cNvPr id="28" name="TextBox 28"/>
          <p:cNvSpPr txBox="1"/>
          <p:nvPr/>
        </p:nvSpPr>
        <p:spPr>
          <a:xfrm>
            <a:off x="1014361" y="4117658"/>
            <a:ext cx="181077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2</a:t>
            </a:r>
          </a:p>
        </p:txBody>
      </p:sp>
      <p:sp>
        <p:nvSpPr>
          <p:cNvPr id="29" name="Rectangle 29"/>
          <p:cNvSpPr/>
          <p:nvPr/>
        </p:nvSpPr>
        <p:spPr>
          <a:xfrm>
            <a:off x="1524000" y="4010025"/>
            <a:ext cx="952500" cy="266700"/>
          </a:xfrm>
          <a:prstGeom prst="roundRect">
            <a:avLst>
              <a:gd name="adj" fmla="val 21429"/>
            </a:avLst>
          </a:prstGeom>
          <a:solidFill>
            <a:srgbClr val="3D7DE4"/>
          </a:solidFill>
          <a:ln>
            <a:noFill/>
          </a:ln>
        </p:spPr>
      </p:sp>
      <p:sp>
        <p:nvSpPr>
          <p:cNvPr id="30" name="TextBox 30"/>
          <p:cNvSpPr txBox="1"/>
          <p:nvPr/>
        </p:nvSpPr>
        <p:spPr>
          <a:xfrm>
            <a:off x="1809793" y="4077652"/>
            <a:ext cx="3809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FAFAF8"/>
                </a:solidFill>
                <a:latin typeface="Consolas"/>
                <a:ea typeface="Microsoft YaHei"/>
                <a:cs typeface="Consolas"/>
              </a:rPr>
              <a:t>0:43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2626995" y="3955732"/>
            <a:ext cx="2066163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演示：用武器赚钱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2632710" y="4290060"/>
            <a:ext cx="4350639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建知识库 · 客户问答 · ppt-master 出 PPT（40 分钟）</a:t>
            </a:r>
          </a:p>
        </p:txBody>
      </p:sp>
      <p:sp>
        <p:nvSpPr>
          <p:cNvPr id="33" name="Rectangle 33"/>
          <p:cNvSpPr/>
          <p:nvPr/>
        </p:nvSpPr>
        <p:spPr>
          <a:xfrm>
            <a:off x="7143750" y="4010025"/>
            <a:ext cx="1428750" cy="266700"/>
          </a:xfrm>
          <a:prstGeom prst="roundRect">
            <a:avLst>
              <a:gd name="adj" fmla="val 21429"/>
            </a:avLst>
          </a:prstGeom>
          <a:solidFill>
            <a:srgbClr val="FAFAF8"/>
          </a:solidFill>
          <a:ln>
            <a:noFill/>
          </a:ln>
        </p:spPr>
      </p:sp>
      <p:sp>
        <p:nvSpPr>
          <p:cNvPr id="34" name="TextBox 34"/>
          <p:cNvSpPr txBox="1"/>
          <p:nvPr/>
        </p:nvSpPr>
        <p:spPr>
          <a:xfrm>
            <a:off x="7583132" y="4077652"/>
            <a:ext cx="54998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3D7DE4"/>
                </a:solidFill>
                <a:latin typeface="Arial"/>
                <a:ea typeface="Microsoft YaHei"/>
                <a:cs typeface="Arial"/>
              </a:rPr>
              <a:t>到 1:23</a:t>
            </a:r>
          </a:p>
        </p:txBody>
      </p:sp>
      <p:sp>
        <p:nvSpPr>
          <p:cNvPr id="35" name="Rectangle 35"/>
          <p:cNvSpPr/>
          <p:nvPr/>
        </p:nvSpPr>
        <p:spPr>
          <a:xfrm>
            <a:off x="1409700" y="4914900"/>
            <a:ext cx="10210800" cy="1143000"/>
          </a:xfrm>
          <a:prstGeom prst="roundRect">
            <a:avLst>
              <a:gd name="adj" fmla="val 8333"/>
            </a:avLst>
          </a:prstGeom>
          <a:solidFill>
            <a:srgbClr val="EAF7F0"/>
          </a:solidFill>
          <a:ln>
            <a:noFill/>
          </a:ln>
        </p:spPr>
      </p:sp>
      <p:sp>
        <p:nvSpPr>
          <p:cNvPr id="36" name="Ellipse 36"/>
          <p:cNvSpPr/>
          <p:nvPr/>
        </p:nvSpPr>
        <p:spPr>
          <a:xfrm>
            <a:off x="838200" y="5219700"/>
            <a:ext cx="533400" cy="533400"/>
          </a:xfrm>
          <a:prstGeom prst="ellipse">
            <a:avLst/>
          </a:prstGeom>
          <a:solidFill>
            <a:srgbClr val="3A9E6A"/>
          </a:solidFill>
          <a:ln>
            <a:noFill/>
          </a:ln>
        </p:spPr>
      </p:sp>
      <p:sp>
        <p:nvSpPr>
          <p:cNvPr id="37" name="TextBox 37"/>
          <p:cNvSpPr txBox="1"/>
          <p:nvPr/>
        </p:nvSpPr>
        <p:spPr>
          <a:xfrm>
            <a:off x="1014361" y="5394008"/>
            <a:ext cx="181077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3</a:t>
            </a:r>
          </a:p>
        </p:txBody>
      </p:sp>
      <p:sp>
        <p:nvSpPr>
          <p:cNvPr id="38" name="Rectangle 38"/>
          <p:cNvSpPr/>
          <p:nvPr/>
        </p:nvSpPr>
        <p:spPr>
          <a:xfrm>
            <a:off x="1524000" y="5286375"/>
            <a:ext cx="952500" cy="266700"/>
          </a:xfrm>
          <a:prstGeom prst="roundRect">
            <a:avLst>
              <a:gd name="adj" fmla="val 21429"/>
            </a:avLst>
          </a:prstGeom>
          <a:solidFill>
            <a:srgbClr val="3A9E6A"/>
          </a:solidFill>
          <a:ln>
            <a:noFill/>
          </a:ln>
        </p:spPr>
      </p:sp>
      <p:sp>
        <p:nvSpPr>
          <p:cNvPr id="39" name="TextBox 39"/>
          <p:cNvSpPr txBox="1"/>
          <p:nvPr/>
        </p:nvSpPr>
        <p:spPr>
          <a:xfrm>
            <a:off x="1829920" y="5354002"/>
            <a:ext cx="340659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FAFAF8"/>
                </a:solidFill>
                <a:latin typeface="Consolas"/>
                <a:ea typeface="Microsoft YaHei"/>
                <a:cs typeface="Consolas"/>
              </a:rPr>
              <a:t>1:23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2626995" y="5232082"/>
            <a:ext cx="1307068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尾声 + Q&amp;A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2632710" y="5566410"/>
            <a:ext cx="3956304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复盘路线 · 方法论 · 作业（7 分钟）→ Q&amp;A 1:30 起</a:t>
            </a:r>
          </a:p>
        </p:txBody>
      </p:sp>
      <p:sp>
        <p:nvSpPr>
          <p:cNvPr id="42" name="Rectangle 42"/>
          <p:cNvSpPr/>
          <p:nvPr/>
        </p:nvSpPr>
        <p:spPr>
          <a:xfrm>
            <a:off x="7143750" y="5286375"/>
            <a:ext cx="1428750" cy="266700"/>
          </a:xfrm>
          <a:prstGeom prst="roundRect">
            <a:avLst>
              <a:gd name="adj" fmla="val 21429"/>
            </a:avLst>
          </a:prstGeom>
          <a:solidFill>
            <a:srgbClr val="FAFAF8"/>
          </a:solidFill>
          <a:ln>
            <a:noFill/>
          </a:ln>
        </p:spPr>
      </p:sp>
      <p:sp>
        <p:nvSpPr>
          <p:cNvPr id="43" name="TextBox 43"/>
          <p:cNvSpPr txBox="1"/>
          <p:nvPr/>
        </p:nvSpPr>
        <p:spPr>
          <a:xfrm>
            <a:off x="7583132" y="5354002"/>
            <a:ext cx="54998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3A9E6A"/>
                </a:solidFill>
                <a:latin typeface="Arial"/>
                <a:ea typeface="Microsoft YaHei"/>
                <a:cs typeface="Arial"/>
              </a:rPr>
              <a:t>到 1:30</a:t>
            </a:r>
          </a:p>
        </p:txBody>
      </p:sp>
      <p:sp>
        <p:nvSpPr>
          <p:cNvPr id="44" name="Line 44"/>
          <p:cNvSpPr/>
          <p:nvPr/>
        </p:nvSpPr>
        <p:spPr>
          <a:xfrm>
            <a:off x="571500" y="659130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45" name="TextBox 45"/>
          <p:cNvSpPr txBox="1"/>
          <p:nvPr/>
        </p:nvSpPr>
        <p:spPr>
          <a:xfrm>
            <a:off x="5264825" y="6657499"/>
            <a:ext cx="166235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从零上手 Claude · 第二节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8"/>
          </a:solidFill>
          <a:ln>
            <a:noFill/>
          </a:ln>
        </p:spPr>
        <p:txBody>
          <a:bodyPr/>
          <a:p/>
        </p:txBody>
      </p:sp>
      <p:sp>
        <p:nvSpPr>
          <p:cNvPr id="3" name="Rectangle 3"/>
          <p:cNvSpPr/>
          <p:nvPr/>
        </p:nvSpPr>
        <p:spPr>
          <a:xfrm>
            <a:off x="0" y="0"/>
            <a:ext cx="12192000" cy="47625"/>
          </a:xfrm>
          <a:prstGeom prst="rect">
            <a:avLst/>
          </a:prstGeom>
          <a:solidFill>
            <a:srgbClr val="C96133"/>
          </a:solidFill>
          <a:ln>
            <a:noFill/>
          </a:ln>
        </p:spPr>
        <p:txBody>
          <a:bodyPr/>
          <a:p/>
        </p:txBody>
      </p:sp>
      <p:sp>
        <p:nvSpPr>
          <p:cNvPr id="4" name="Rectangle 4"/>
          <p:cNvSpPr/>
          <p:nvPr/>
        </p:nvSpPr>
        <p:spPr>
          <a:xfrm>
            <a:off x="571500" y="342900"/>
            <a:ext cx="47625" cy="41910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  <p:txBody>
          <a:bodyPr/>
          <a:p/>
        </p:txBody>
      </p:sp>
      <p:sp>
        <p:nvSpPr>
          <p:cNvPr id="5" name="TextBox 5"/>
          <p:cNvSpPr txBox="1"/>
          <p:nvPr/>
        </p:nvSpPr>
        <p:spPr>
          <a:xfrm>
            <a:off x="746760" y="394335"/>
            <a:ext cx="1724787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工具全景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66762" y="792956"/>
            <a:ext cx="1860590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演示工具 · 两件各司其职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321210" y="507682"/>
            <a:ext cx="320245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650" b="1" dirty="0">
                <a:solidFill>
                  <a:srgbClr val="C96133">
                    <a:alphaMod val="20000"/>
                  </a:srgbClr>
                </a:solidFill>
                <a:latin typeface="Arial"/>
                <a:ea typeface="Microsoft YaHei"/>
                <a:cs typeface="Arial"/>
              </a:rPr>
              <a:t>05</a:t>
            </a:r>
          </a:p>
        </p:txBody>
      </p:sp>
      <p:sp>
        <p:nvSpPr>
          <p:cNvPr id="8" name="Line 8"/>
          <p:cNvSpPr/>
          <p:nvPr/>
        </p:nvSpPr>
        <p:spPr>
          <a:xfrm>
            <a:off x="571500" y="108585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  <p:txBody>
          <a:bodyPr/>
          <a:p/>
        </p:txBody>
      </p:sp>
      <p:sp>
        <p:nvSpPr>
          <p:cNvPr id="9" name="Line 9"/>
          <p:cNvSpPr/>
          <p:nvPr/>
        </p:nvSpPr>
        <p:spPr>
          <a:xfrm>
            <a:off x="1104900" y="1428750"/>
            <a:ext cx="9525" cy="3581400"/>
          </a:xfrm>
          <a:custGeom>
            <a:avLst/>
            <a:gdLst/>
            <a:ahLst/>
            <a:cxnLst/>
            <a:rect l="l" t="t" r="r" b="b"/>
            <a:pathLst>
              <a:path w="9525" h="3581400">
                <a:moveTo>
                  <a:pt x="0" y="0"/>
                </a:moveTo>
                <a:lnTo>
                  <a:pt x="0" y="3581400"/>
                </a:lnTo>
              </a:path>
            </a:pathLst>
          </a:custGeom>
          <a:noFill/>
          <a:ln w="23812">
            <a:solidFill>
              <a:srgbClr val="E0D8D0"/>
            </a:solidFill>
          </a:ln>
        </p:spPr>
        <p:txBody>
          <a:bodyPr/>
          <a:p/>
        </p:txBody>
      </p:sp>
      <p:sp>
        <p:nvSpPr>
          <p:cNvPr id="10" name="Rectangle 10"/>
          <p:cNvSpPr/>
          <p:nvPr/>
        </p:nvSpPr>
        <p:spPr>
          <a:xfrm>
            <a:off x="1409700" y="1428750"/>
            <a:ext cx="10210800" cy="1390650"/>
          </a:xfrm>
          <a:prstGeom prst="roundRect">
            <a:avLst>
              <a:gd name="adj" fmla="val 8219"/>
            </a:avLst>
          </a:prstGeom>
          <a:solidFill>
            <a:srgbClr val="F0EDE8"/>
          </a:solidFill>
          <a:ln>
            <a:noFill/>
          </a:ln>
        </p:spPr>
        <p:txBody>
          <a:bodyPr/>
          <a:p/>
        </p:txBody>
      </p:sp>
      <p:sp>
        <p:nvSpPr>
          <p:cNvPr id="11" name="Rectangle 11"/>
          <p:cNvSpPr/>
          <p:nvPr/>
        </p:nvSpPr>
        <p:spPr>
          <a:xfrm>
            <a:off x="1409700" y="1428750"/>
            <a:ext cx="47625" cy="139065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  <p:txBody>
          <a:bodyPr/>
          <a:p/>
        </p:txBody>
      </p:sp>
      <p:sp>
        <p:nvSpPr>
          <p:cNvPr id="12" name="Ellipse 12"/>
          <p:cNvSpPr/>
          <p:nvPr/>
        </p:nvSpPr>
        <p:spPr>
          <a:xfrm>
            <a:off x="838200" y="1857375"/>
            <a:ext cx="533400" cy="533400"/>
          </a:xfrm>
          <a:prstGeom prst="ellipse">
            <a:avLst/>
          </a:prstGeom>
          <a:solidFill>
            <a:srgbClr val="C96133"/>
          </a:solidFill>
          <a:ln>
            <a:noFill/>
          </a:ln>
        </p:spPr>
        <p:txBody>
          <a:bodyPr/>
          <a:p/>
        </p:txBody>
      </p:sp>
      <p:sp>
        <p:nvSpPr>
          <p:cNvPr id="13" name="Freeform 13"/>
          <p:cNvSpPr/>
          <p:nvPr/>
        </p:nvSpPr>
        <p:spPr>
          <a:xfrm>
            <a:off x="914398" y="1925042"/>
            <a:ext cx="401133" cy="402699"/>
          </a:xfrm>
          <a:custGeom>
            <a:avLst/>
            <a:gdLst/>
            <a:ahLst/>
            <a:cxnLst/>
            <a:rect l="l" t="t" r="r" b="b"/>
            <a:pathLst>
              <a:path w="401133" h="402699">
                <a:moveTo>
                  <a:pt x="285752" y="34060"/>
                </a:moveTo>
                <a:cubicBezTo>
                  <a:pt x="365816" y="80285"/>
                  <a:pt x="401133" y="177321"/>
                  <a:pt x="369513" y="264194"/>
                </a:cubicBezTo>
                <a:cubicBezTo>
                  <a:pt x="337893" y="351068"/>
                  <a:pt x="248463" y="402699"/>
                  <a:pt x="157419" y="386643"/>
                </a:cubicBezTo>
                <a:cubicBezTo>
                  <a:pt x="66375" y="370588"/>
                  <a:pt x="0" y="291482"/>
                  <a:pt x="2" y="199033"/>
                </a:cubicBezTo>
                <a:lnTo>
                  <a:pt x="98" y="192861"/>
                </a:lnTo>
                <a:cubicBezTo>
                  <a:pt x="2268" y="125938"/>
                  <a:pt x="39413" y="65068"/>
                  <a:pt x="97936" y="32534"/>
                </a:cubicBezTo>
                <a:cubicBezTo>
                  <a:pt x="156459" y="0"/>
                  <a:pt x="227766" y="579"/>
                  <a:pt x="285752" y="34060"/>
                </a:cubicBezTo>
                <a:moveTo>
                  <a:pt x="165871" y="147465"/>
                </a:moveTo>
                <a:cubicBezTo>
                  <a:pt x="158432" y="140028"/>
                  <a:pt x="146373" y="140028"/>
                  <a:pt x="138934" y="147465"/>
                </a:cubicBezTo>
                <a:lnTo>
                  <a:pt x="100834" y="185565"/>
                </a:lnTo>
                <a:cubicBezTo>
                  <a:pt x="93397" y="193004"/>
                  <a:pt x="93397" y="205063"/>
                  <a:pt x="100834" y="212502"/>
                </a:cubicBezTo>
                <a:lnTo>
                  <a:pt x="138934" y="250602"/>
                </a:lnTo>
                <a:cubicBezTo>
                  <a:pt x="146373" y="258038"/>
                  <a:pt x="158432" y="258038"/>
                  <a:pt x="165871" y="250602"/>
                </a:cubicBezTo>
                <a:lnTo>
                  <a:pt x="167452" y="248811"/>
                </a:lnTo>
                <a:cubicBezTo>
                  <a:pt x="173335" y="241227"/>
                  <a:pt x="172657" y="230452"/>
                  <a:pt x="165871" y="223665"/>
                </a:cubicBezTo>
                <a:lnTo>
                  <a:pt x="141258" y="199033"/>
                </a:lnTo>
                <a:lnTo>
                  <a:pt x="165871" y="174402"/>
                </a:lnTo>
                <a:cubicBezTo>
                  <a:pt x="173307" y="166963"/>
                  <a:pt x="173307" y="154904"/>
                  <a:pt x="165871" y="147465"/>
                </a:cubicBezTo>
                <a:moveTo>
                  <a:pt x="242071" y="147465"/>
                </a:moveTo>
                <a:cubicBezTo>
                  <a:pt x="234632" y="140028"/>
                  <a:pt x="222573" y="140028"/>
                  <a:pt x="215134" y="147465"/>
                </a:cubicBezTo>
                <a:lnTo>
                  <a:pt x="213553" y="149256"/>
                </a:lnTo>
                <a:cubicBezTo>
                  <a:pt x="207670" y="156839"/>
                  <a:pt x="208348" y="167615"/>
                  <a:pt x="215134" y="174402"/>
                </a:cubicBezTo>
                <a:lnTo>
                  <a:pt x="239747" y="199033"/>
                </a:lnTo>
                <a:lnTo>
                  <a:pt x="215134" y="223665"/>
                </a:lnTo>
                <a:cubicBezTo>
                  <a:pt x="207915" y="231140"/>
                  <a:pt x="208018" y="243021"/>
                  <a:pt x="215366" y="250370"/>
                </a:cubicBezTo>
                <a:cubicBezTo>
                  <a:pt x="222714" y="257718"/>
                  <a:pt x="234596" y="257821"/>
                  <a:pt x="242071" y="250602"/>
                </a:cubicBezTo>
                <a:lnTo>
                  <a:pt x="280171" y="212502"/>
                </a:lnTo>
                <a:cubicBezTo>
                  <a:pt x="287607" y="205063"/>
                  <a:pt x="287607" y="193004"/>
                  <a:pt x="280171" y="185565"/>
                </a:cubicBezTo>
                <a:close/>
              </a:path>
            </a:pathLst>
          </a:custGeom>
          <a:solidFill>
            <a:srgbClr val="FAFAF8"/>
          </a:solidFill>
          <a:ln>
            <a:noFill/>
          </a:ln>
        </p:spPr>
        <p:txBody>
          <a:bodyPr/>
          <a:p/>
        </p:txBody>
      </p:sp>
      <p:sp>
        <p:nvSpPr>
          <p:cNvPr id="14" name="TextBox 14"/>
          <p:cNvSpPr txBox="1"/>
          <p:nvPr/>
        </p:nvSpPr>
        <p:spPr>
          <a:xfrm>
            <a:off x="1655445" y="1707832"/>
            <a:ext cx="1446236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Claude Code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3130868" y="1780699"/>
            <a:ext cx="694039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Anthropic</a:t>
            </a:r>
          </a:p>
        </p:txBody>
      </p:sp>
      <p:sp>
        <p:nvSpPr>
          <p:cNvPr id="16" name="Rectangle 16"/>
          <p:cNvSpPr/>
          <p:nvPr/>
        </p:nvSpPr>
        <p:spPr>
          <a:xfrm>
            <a:off x="1676400" y="1971675"/>
            <a:ext cx="914400" cy="228600"/>
          </a:xfrm>
          <a:prstGeom prst="roundRect">
            <a:avLst>
              <a:gd name="adj" fmla="val 25000"/>
            </a:avLst>
          </a:prstGeom>
          <a:solidFill>
            <a:srgbClr val="C96133"/>
          </a:solidFill>
          <a:ln>
            <a:noFill/>
          </a:ln>
        </p:spPr>
        <p:txBody>
          <a:bodyPr/>
          <a:p/>
        </p:txBody>
      </p:sp>
      <p:sp>
        <p:nvSpPr>
          <p:cNvPr id="17" name="TextBox 17"/>
          <p:cNvSpPr txBox="1"/>
          <p:nvPr/>
        </p:nvSpPr>
        <p:spPr>
          <a:xfrm>
            <a:off x="1971699" y="2018824"/>
            <a:ext cx="323802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操作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744152" y="1970246"/>
            <a:ext cx="2325529" cy="2895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42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直接读写你电脑上的文件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661160" y="2346960"/>
            <a:ext cx="4981575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在终端输入指令，AI 执行——搭知识库、整理文档，都在本地完成</a:t>
            </a:r>
          </a:p>
        </p:txBody>
      </p:sp>
      <p:sp>
        <p:nvSpPr>
          <p:cNvPr id="20" name="Rectangle 20"/>
          <p:cNvSpPr/>
          <p:nvPr/>
        </p:nvSpPr>
        <p:spPr>
          <a:xfrm>
            <a:off x="1409700" y="3619500"/>
            <a:ext cx="10210800" cy="1390650"/>
          </a:xfrm>
          <a:prstGeom prst="roundRect">
            <a:avLst>
              <a:gd name="adj" fmla="val 8219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  <p:txBody>
          <a:bodyPr/>
          <a:p/>
        </p:txBody>
      </p:sp>
      <p:sp>
        <p:nvSpPr>
          <p:cNvPr id="21" name="Rectangle 21"/>
          <p:cNvSpPr/>
          <p:nvPr/>
        </p:nvSpPr>
        <p:spPr>
          <a:xfrm>
            <a:off x="1409700" y="3619500"/>
            <a:ext cx="47625" cy="1390650"/>
          </a:xfrm>
          <a:prstGeom prst="roundRect">
            <a:avLst>
              <a:gd name="adj" fmla="val 50000"/>
            </a:avLst>
          </a:prstGeom>
          <a:solidFill>
            <a:srgbClr val="3A9E6A"/>
          </a:solidFill>
          <a:ln>
            <a:noFill/>
          </a:ln>
        </p:spPr>
        <p:txBody>
          <a:bodyPr/>
          <a:p/>
        </p:txBody>
      </p:sp>
      <p:sp>
        <p:nvSpPr>
          <p:cNvPr id="22" name="Ellipse 22"/>
          <p:cNvSpPr/>
          <p:nvPr/>
        </p:nvSpPr>
        <p:spPr>
          <a:xfrm>
            <a:off x="838200" y="4048125"/>
            <a:ext cx="533400" cy="533400"/>
          </a:xfrm>
          <a:prstGeom prst="ellipse">
            <a:avLst/>
          </a:prstGeom>
          <a:solidFill>
            <a:srgbClr val="3A9E6A"/>
          </a:solidFill>
          <a:ln>
            <a:noFill/>
          </a:ln>
        </p:spPr>
        <p:txBody>
          <a:bodyPr/>
          <a:p/>
        </p:txBody>
      </p:sp>
      <p:grpSp>
        <p:nvGrpSpPr>
          <p:cNvPr id="26" name="Group 26"/>
          <p:cNvGrpSpPr/>
          <p:nvPr/>
        </p:nvGrpSpPr>
        <p:grpSpPr>
          <a:xfrm>
            <a:off x="933449" y="4124325"/>
            <a:ext cx="342901" cy="381000"/>
            <a:chOff x="933449" y="4124325"/>
            <a:chExt cx="342901" cy="381000"/>
          </a:xfrm>
        </p:grpSpPr>
        <p:sp>
          <p:nvSpPr>
            <p:cNvPr id="23" name="Freeform 23"/>
            <p:cNvSpPr/>
            <p:nvPr/>
          </p:nvSpPr>
          <p:spPr>
            <a:xfrm>
              <a:off x="933450" y="4385901"/>
              <a:ext cx="342900" cy="119424"/>
            </a:xfrm>
            <a:custGeom>
              <a:avLst/>
              <a:gdLst/>
              <a:ahLst/>
              <a:cxnLst/>
              <a:rect l="l" t="t" r="r" b="b"/>
              <a:pathLst>
                <a:path w="342900" h="119424">
                  <a:moveTo>
                    <a:pt x="0" y="0"/>
                  </a:moveTo>
                  <a:cubicBezTo>
                    <a:pt x="37490" y="28708"/>
                    <a:pt x="99708" y="43224"/>
                    <a:pt x="171450" y="43224"/>
                  </a:cubicBezTo>
                  <a:cubicBezTo>
                    <a:pt x="243078" y="43224"/>
                    <a:pt x="305276" y="28746"/>
                    <a:pt x="342900" y="324"/>
                  </a:cubicBezTo>
                  <a:lnTo>
                    <a:pt x="342900" y="43224"/>
                  </a:lnTo>
                  <a:cubicBezTo>
                    <a:pt x="342900" y="89421"/>
                    <a:pt x="268700" y="118205"/>
                    <a:pt x="177298" y="119386"/>
                  </a:cubicBezTo>
                  <a:lnTo>
                    <a:pt x="171450" y="119424"/>
                  </a:lnTo>
                  <a:cubicBezTo>
                    <a:pt x="77381" y="119424"/>
                    <a:pt x="0" y="90411"/>
                    <a:pt x="0" y="43224"/>
                  </a:cubicBezTo>
                  <a:close/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  <p:sp>
          <p:nvSpPr>
            <p:cNvPr id="24" name="Freeform 24"/>
            <p:cNvSpPr/>
            <p:nvPr/>
          </p:nvSpPr>
          <p:spPr>
            <a:xfrm>
              <a:off x="933450" y="4271601"/>
              <a:ext cx="342900" cy="119424"/>
            </a:xfrm>
            <a:custGeom>
              <a:avLst/>
              <a:gdLst/>
              <a:ahLst/>
              <a:cxnLst/>
              <a:rect l="l" t="t" r="r" b="b"/>
              <a:pathLst>
                <a:path w="342900" h="119424">
                  <a:moveTo>
                    <a:pt x="0" y="0"/>
                  </a:moveTo>
                  <a:cubicBezTo>
                    <a:pt x="37490" y="28708"/>
                    <a:pt x="99708" y="43224"/>
                    <a:pt x="171450" y="43224"/>
                  </a:cubicBezTo>
                  <a:cubicBezTo>
                    <a:pt x="243078" y="43224"/>
                    <a:pt x="305276" y="28746"/>
                    <a:pt x="342900" y="324"/>
                  </a:cubicBezTo>
                  <a:lnTo>
                    <a:pt x="342900" y="43224"/>
                  </a:lnTo>
                  <a:cubicBezTo>
                    <a:pt x="342900" y="90411"/>
                    <a:pt x="265519" y="119424"/>
                    <a:pt x="171450" y="119424"/>
                  </a:cubicBezTo>
                  <a:cubicBezTo>
                    <a:pt x="80048" y="119424"/>
                    <a:pt x="4382" y="92031"/>
                    <a:pt x="400" y="47130"/>
                  </a:cubicBezTo>
                  <a:lnTo>
                    <a:pt x="95" y="45206"/>
                  </a:lnTo>
                  <a:lnTo>
                    <a:pt x="0" y="43224"/>
                  </a:lnTo>
                  <a:close/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  <p:sp>
          <p:nvSpPr>
            <p:cNvPr id="25" name="Freeform 25"/>
            <p:cNvSpPr/>
            <p:nvPr/>
          </p:nvSpPr>
          <p:spPr>
            <a:xfrm>
              <a:off x="933449" y="4124325"/>
              <a:ext cx="342901" cy="152400"/>
            </a:xfrm>
            <a:custGeom>
              <a:avLst/>
              <a:gdLst/>
              <a:ahLst/>
              <a:cxnLst/>
              <a:rect l="l" t="t" r="r" b="b"/>
              <a:pathLst>
                <a:path w="342901" h="152400">
                  <a:moveTo>
                    <a:pt x="171451" y="0"/>
                  </a:moveTo>
                  <a:cubicBezTo>
                    <a:pt x="191283" y="0"/>
                    <a:pt x="210390" y="1295"/>
                    <a:pt x="228163" y="3772"/>
                  </a:cubicBezTo>
                  <a:lnTo>
                    <a:pt x="237098" y="5124"/>
                  </a:lnTo>
                  <a:cubicBezTo>
                    <a:pt x="247766" y="6902"/>
                    <a:pt x="257837" y="9112"/>
                    <a:pt x="267311" y="11754"/>
                  </a:cubicBezTo>
                  <a:lnTo>
                    <a:pt x="275693" y="14249"/>
                  </a:lnTo>
                  <a:lnTo>
                    <a:pt x="277122" y="14707"/>
                  </a:lnTo>
                  <a:cubicBezTo>
                    <a:pt x="282306" y="16411"/>
                    <a:pt x="287422" y="18318"/>
                    <a:pt x="292457" y="20422"/>
                  </a:cubicBezTo>
                  <a:lnTo>
                    <a:pt x="296248" y="22060"/>
                  </a:lnTo>
                  <a:cubicBezTo>
                    <a:pt x="303043" y="25133"/>
                    <a:pt x="309183" y="28499"/>
                    <a:pt x="314669" y="32156"/>
                  </a:cubicBezTo>
                  <a:cubicBezTo>
                    <a:pt x="316765" y="33553"/>
                    <a:pt x="318752" y="34982"/>
                    <a:pt x="320632" y="36443"/>
                  </a:cubicBezTo>
                  <a:cubicBezTo>
                    <a:pt x="325393" y="40137"/>
                    <a:pt x="329675" y="44412"/>
                    <a:pt x="333376" y="49168"/>
                  </a:cubicBezTo>
                  <a:lnTo>
                    <a:pt x="335110" y="51606"/>
                  </a:lnTo>
                  <a:cubicBezTo>
                    <a:pt x="335999" y="52940"/>
                    <a:pt x="336818" y="54280"/>
                    <a:pt x="337567" y="55626"/>
                  </a:cubicBezTo>
                  <a:lnTo>
                    <a:pt x="338901" y="58274"/>
                  </a:lnTo>
                  <a:cubicBezTo>
                    <a:pt x="340971" y="62719"/>
                    <a:pt x="342241" y="67354"/>
                    <a:pt x="342711" y="72180"/>
                  </a:cubicBezTo>
                  <a:lnTo>
                    <a:pt x="342901" y="76200"/>
                  </a:lnTo>
                  <a:cubicBezTo>
                    <a:pt x="342901" y="123387"/>
                    <a:pt x="265520" y="152400"/>
                    <a:pt x="171451" y="152400"/>
                  </a:cubicBezTo>
                  <a:cubicBezTo>
                    <a:pt x="80050" y="152400"/>
                    <a:pt x="4383" y="125006"/>
                    <a:pt x="402" y="80105"/>
                  </a:cubicBezTo>
                  <a:cubicBezTo>
                    <a:pt x="134" y="78821"/>
                    <a:pt x="0" y="77512"/>
                    <a:pt x="1" y="76200"/>
                  </a:cubicBezTo>
                  <a:lnTo>
                    <a:pt x="97" y="74219"/>
                  </a:lnTo>
                  <a:lnTo>
                    <a:pt x="402" y="72314"/>
                  </a:lnTo>
                  <a:cubicBezTo>
                    <a:pt x="4307" y="28385"/>
                    <a:pt x="76792" y="1200"/>
                    <a:pt x="165508" y="38"/>
                  </a:cubicBezTo>
                  <a:close/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</p:grpSp>
      <p:sp>
        <p:nvSpPr>
          <p:cNvPr id="27" name="TextBox 27"/>
          <p:cNvSpPr txBox="1"/>
          <p:nvPr/>
        </p:nvSpPr>
        <p:spPr>
          <a:xfrm>
            <a:off x="1655445" y="3898582"/>
            <a:ext cx="1079340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Obsidian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2654618" y="3971449"/>
            <a:ext cx="1470112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第三方 · 本地优先笔记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0036731" y="3963352"/>
            <a:ext cx="136850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3A9E6A"/>
                </a:solidFill>
                <a:latin typeface="Consolas"/>
                <a:ea typeface="Microsoft YaHei"/>
                <a:cs typeface="Consolas"/>
                <a:hlinkClick r:id="rId3"/>
              </a:rPr>
              <a:t>下载：obsidian.md</a:t>
            </a:r>
          </a:p>
        </p:txBody>
      </p:sp>
      <p:sp>
        <p:nvSpPr>
          <p:cNvPr id="30" name="Rectangle 30"/>
          <p:cNvSpPr/>
          <p:nvPr/>
        </p:nvSpPr>
        <p:spPr>
          <a:xfrm>
            <a:off x="1676400" y="4162425"/>
            <a:ext cx="914400" cy="228600"/>
          </a:xfrm>
          <a:prstGeom prst="roundRect">
            <a:avLst>
              <a:gd name="adj" fmla="val 25000"/>
            </a:avLst>
          </a:prstGeom>
          <a:solidFill>
            <a:srgbClr val="3A9E6A"/>
          </a:solidFill>
          <a:ln>
            <a:noFill/>
          </a:ln>
        </p:spPr>
        <p:txBody>
          <a:bodyPr/>
          <a:p/>
        </p:txBody>
      </p:sp>
      <p:sp>
        <p:nvSpPr>
          <p:cNvPr id="31" name="TextBox 31"/>
          <p:cNvSpPr txBox="1"/>
          <p:nvPr/>
        </p:nvSpPr>
        <p:spPr>
          <a:xfrm>
            <a:off x="1896939" y="4209574"/>
            <a:ext cx="47332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可视化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2744152" y="4160996"/>
            <a:ext cx="3241262" cy="2895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42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把 Markdown 文件夹变成知识图谱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661160" y="4537710"/>
            <a:ext cx="449961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知识条目之间的关联一目了然，Graph View 直观展示全局</a:t>
            </a:r>
          </a:p>
        </p:txBody>
      </p:sp>
      <p:sp>
        <p:nvSpPr>
          <p:cNvPr id="34" name="Rectangle 34"/>
          <p:cNvSpPr/>
          <p:nvPr/>
        </p:nvSpPr>
        <p:spPr>
          <a:xfrm>
            <a:off x="571500" y="5886450"/>
            <a:ext cx="11049000" cy="495300"/>
          </a:xfrm>
          <a:prstGeom prst="roundRect">
            <a:avLst>
              <a:gd name="adj" fmla="val 19231"/>
            </a:avLst>
          </a:prstGeom>
          <a:solidFill>
            <a:srgbClr val="1E1E1E"/>
          </a:solidFill>
          <a:ln>
            <a:noFill/>
          </a:ln>
        </p:spPr>
        <p:txBody>
          <a:bodyPr/>
          <a:p/>
        </p:txBody>
      </p:sp>
      <p:sp>
        <p:nvSpPr>
          <p:cNvPr id="35" name="Freeform 35"/>
          <p:cNvSpPr/>
          <p:nvPr/>
        </p:nvSpPr>
        <p:spPr>
          <a:xfrm>
            <a:off x="824997" y="6022975"/>
            <a:ext cx="178806" cy="226373"/>
          </a:xfrm>
          <a:custGeom>
            <a:avLst/>
            <a:gdLst/>
            <a:ahLst/>
            <a:cxnLst/>
            <a:rect l="l" t="t" r="r" b="b"/>
            <a:pathLst>
              <a:path w="178806" h="226373">
                <a:moveTo>
                  <a:pt x="100516" y="0"/>
                </a:moveTo>
                <a:lnTo>
                  <a:pt x="100716" y="11"/>
                </a:lnTo>
                <a:lnTo>
                  <a:pt x="100893" y="22"/>
                </a:lnTo>
                <a:lnTo>
                  <a:pt x="101816" y="78"/>
                </a:lnTo>
                <a:lnTo>
                  <a:pt x="101938" y="100"/>
                </a:lnTo>
                <a:lnTo>
                  <a:pt x="102060" y="100"/>
                </a:lnTo>
                <a:lnTo>
                  <a:pt x="102483" y="200"/>
                </a:lnTo>
                <a:lnTo>
                  <a:pt x="103060" y="289"/>
                </a:lnTo>
                <a:lnTo>
                  <a:pt x="103238" y="356"/>
                </a:lnTo>
                <a:lnTo>
                  <a:pt x="103360" y="367"/>
                </a:lnTo>
                <a:lnTo>
                  <a:pt x="103683" y="489"/>
                </a:lnTo>
                <a:lnTo>
                  <a:pt x="104261" y="645"/>
                </a:lnTo>
                <a:lnTo>
                  <a:pt x="104472" y="745"/>
                </a:lnTo>
                <a:lnTo>
                  <a:pt x="104638" y="789"/>
                </a:lnTo>
                <a:lnTo>
                  <a:pt x="104950" y="945"/>
                </a:lnTo>
                <a:lnTo>
                  <a:pt x="105394" y="1133"/>
                </a:lnTo>
                <a:lnTo>
                  <a:pt x="105627" y="1267"/>
                </a:lnTo>
                <a:lnTo>
                  <a:pt x="105872" y="1378"/>
                </a:lnTo>
                <a:lnTo>
                  <a:pt x="106127" y="1545"/>
                </a:lnTo>
                <a:lnTo>
                  <a:pt x="106472" y="1734"/>
                </a:lnTo>
                <a:lnTo>
                  <a:pt x="106850" y="2000"/>
                </a:lnTo>
                <a:lnTo>
                  <a:pt x="107050" y="2122"/>
                </a:lnTo>
                <a:lnTo>
                  <a:pt x="107194" y="2256"/>
                </a:lnTo>
                <a:lnTo>
                  <a:pt x="107461" y="2445"/>
                </a:lnTo>
                <a:lnTo>
                  <a:pt x="107883" y="2823"/>
                </a:lnTo>
                <a:lnTo>
                  <a:pt x="108128" y="3011"/>
                </a:lnTo>
                <a:lnTo>
                  <a:pt x="108217" y="3123"/>
                </a:lnTo>
                <a:lnTo>
                  <a:pt x="108372" y="3256"/>
                </a:lnTo>
                <a:lnTo>
                  <a:pt x="108772" y="3712"/>
                </a:lnTo>
                <a:lnTo>
                  <a:pt x="109061" y="4012"/>
                </a:lnTo>
                <a:lnTo>
                  <a:pt x="109128" y="4112"/>
                </a:lnTo>
                <a:cubicBezTo>
                  <a:pt x="110461" y="5745"/>
                  <a:pt x="111306" y="7690"/>
                  <a:pt x="111550" y="9812"/>
                </a:cubicBezTo>
                <a:lnTo>
                  <a:pt x="111561" y="9946"/>
                </a:lnTo>
                <a:lnTo>
                  <a:pt x="111584" y="10401"/>
                </a:lnTo>
                <a:lnTo>
                  <a:pt x="111628" y="11112"/>
                </a:lnTo>
                <a:lnTo>
                  <a:pt x="111628" y="77787"/>
                </a:lnTo>
                <a:lnTo>
                  <a:pt x="167191" y="77787"/>
                </a:lnTo>
                <a:cubicBezTo>
                  <a:pt x="171154" y="77787"/>
                  <a:pt x="174819" y="79897"/>
                  <a:pt x="176807" y="83326"/>
                </a:cubicBezTo>
                <a:cubicBezTo>
                  <a:pt x="178795" y="86755"/>
                  <a:pt x="178806" y="90983"/>
                  <a:pt x="176836" y="94423"/>
                </a:cubicBezTo>
                <a:lnTo>
                  <a:pt x="176170" y="95434"/>
                </a:lnTo>
                <a:lnTo>
                  <a:pt x="87270" y="217672"/>
                </a:lnTo>
                <a:cubicBezTo>
                  <a:pt x="80958" y="226373"/>
                  <a:pt x="67178" y="221894"/>
                  <a:pt x="67178" y="211137"/>
                </a:cubicBezTo>
                <a:lnTo>
                  <a:pt x="67178" y="144462"/>
                </a:lnTo>
                <a:lnTo>
                  <a:pt x="11616" y="144462"/>
                </a:lnTo>
                <a:cubicBezTo>
                  <a:pt x="7652" y="144463"/>
                  <a:pt x="3988" y="142353"/>
                  <a:pt x="1999" y="138924"/>
                </a:cubicBezTo>
                <a:cubicBezTo>
                  <a:pt x="11" y="135495"/>
                  <a:pt x="0" y="131267"/>
                  <a:pt x="1970" y="127827"/>
                </a:cubicBezTo>
                <a:lnTo>
                  <a:pt x="2637" y="126816"/>
                </a:lnTo>
                <a:lnTo>
                  <a:pt x="91537" y="4578"/>
                </a:lnTo>
                <a:lnTo>
                  <a:pt x="91648" y="4434"/>
                </a:lnTo>
                <a:lnTo>
                  <a:pt x="91848" y="4167"/>
                </a:lnTo>
                <a:lnTo>
                  <a:pt x="92215" y="3745"/>
                </a:lnTo>
                <a:lnTo>
                  <a:pt x="92415" y="3500"/>
                </a:lnTo>
                <a:lnTo>
                  <a:pt x="92515" y="3412"/>
                </a:lnTo>
                <a:lnTo>
                  <a:pt x="92659" y="3256"/>
                </a:lnTo>
                <a:lnTo>
                  <a:pt x="93104" y="2856"/>
                </a:lnTo>
                <a:lnTo>
                  <a:pt x="93415" y="2567"/>
                </a:lnTo>
                <a:lnTo>
                  <a:pt x="93504" y="2500"/>
                </a:lnTo>
                <a:cubicBezTo>
                  <a:pt x="94806" y="1434"/>
                  <a:pt x="96334" y="678"/>
                  <a:pt x="97971" y="289"/>
                </a:cubicBezTo>
                <a:lnTo>
                  <a:pt x="98093" y="278"/>
                </a:lnTo>
                <a:lnTo>
                  <a:pt x="98393" y="222"/>
                </a:lnTo>
                <a:lnTo>
                  <a:pt x="99215" y="78"/>
                </a:lnTo>
                <a:lnTo>
                  <a:pt x="99338" y="67"/>
                </a:lnTo>
                <a:lnTo>
                  <a:pt x="99793" y="44"/>
                </a:lnTo>
                <a:close/>
              </a:path>
            </a:pathLst>
          </a:custGeom>
          <a:solidFill>
            <a:srgbClr val="C96133"/>
          </a:solidFill>
          <a:ln>
            <a:noFill/>
          </a:ln>
        </p:spPr>
        <p:txBody>
          <a:bodyPr/>
          <a:p/>
        </p:txBody>
      </p:sp>
      <p:sp>
        <p:nvSpPr>
          <p:cNvPr id="36" name="TextBox 36"/>
          <p:cNvSpPr txBox="1"/>
          <p:nvPr/>
        </p:nvSpPr>
        <p:spPr>
          <a:xfrm>
            <a:off x="1163955" y="6035992"/>
            <a:ext cx="8242866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关键差别：Claude Code 直接读写本地文件、持久建系统；Cowork 是网页对话、用完即走</a:t>
            </a:r>
          </a:p>
        </p:txBody>
      </p:sp>
      <p:sp>
        <p:nvSpPr>
          <p:cNvPr id="37" name="Line 37"/>
          <p:cNvSpPr/>
          <p:nvPr/>
        </p:nvSpPr>
        <p:spPr>
          <a:xfrm>
            <a:off x="571500" y="659130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  <p:txBody>
          <a:bodyPr/>
          <a:p/>
        </p:txBody>
      </p:sp>
      <p:sp>
        <p:nvSpPr>
          <p:cNvPr id="38" name="TextBox 38"/>
          <p:cNvSpPr txBox="1"/>
          <p:nvPr/>
        </p:nvSpPr>
        <p:spPr>
          <a:xfrm>
            <a:off x="5264825" y="6657499"/>
            <a:ext cx="166235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从零上手 Claude · 第二节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8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47625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4" name="Rectangle 4"/>
          <p:cNvSpPr/>
          <p:nvPr/>
        </p:nvSpPr>
        <p:spPr>
          <a:xfrm>
            <a:off x="571500" y="342900"/>
            <a:ext cx="47625" cy="41910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746760" y="394335"/>
            <a:ext cx="5016498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从 Cowork 到 Claude Code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66762" y="792956"/>
            <a:ext cx="2378154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两节课 · 两种能力 · 互补不替代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321210" y="507682"/>
            <a:ext cx="320245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650" b="1" dirty="0">
                <a:solidFill>
                  <a:srgbClr val="C96133">
                    <a:alphaMod val="20000"/>
                  </a:srgbClr>
                </a:solidFill>
                <a:latin typeface="Arial"/>
                <a:ea typeface="Microsoft YaHei"/>
                <a:cs typeface="Arial"/>
              </a:rPr>
              <a:t>06</a:t>
            </a:r>
          </a:p>
        </p:txBody>
      </p:sp>
      <p:sp>
        <p:nvSpPr>
          <p:cNvPr id="8" name="Line 8"/>
          <p:cNvSpPr/>
          <p:nvPr/>
        </p:nvSpPr>
        <p:spPr>
          <a:xfrm>
            <a:off x="571500" y="108585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9" name="Rectangle 9"/>
          <p:cNvSpPr/>
          <p:nvPr/>
        </p:nvSpPr>
        <p:spPr>
          <a:xfrm>
            <a:off x="571500" y="1238250"/>
            <a:ext cx="5219700" cy="4457700"/>
          </a:xfrm>
          <a:prstGeom prst="roundRect">
            <a:avLst>
              <a:gd name="adj" fmla="val 2991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</p:sp>
      <p:sp>
        <p:nvSpPr>
          <p:cNvPr id="10" name="Rectangle 10"/>
          <p:cNvSpPr/>
          <p:nvPr/>
        </p:nvSpPr>
        <p:spPr>
          <a:xfrm>
            <a:off x="571500" y="1238250"/>
            <a:ext cx="5219700" cy="762000"/>
          </a:xfrm>
          <a:prstGeom prst="roundRect">
            <a:avLst>
              <a:gd name="adj" fmla="val 17500"/>
            </a:avLst>
          </a:prstGeom>
          <a:solidFill>
            <a:srgbClr val="3D7DE4"/>
          </a:solidFill>
          <a:ln>
            <a:noFill/>
          </a:ln>
        </p:spPr>
      </p:sp>
      <p:sp>
        <p:nvSpPr>
          <p:cNvPr id="11" name="Rectangle 11"/>
          <p:cNvSpPr/>
          <p:nvPr/>
        </p:nvSpPr>
        <p:spPr>
          <a:xfrm>
            <a:off x="571500" y="1695450"/>
            <a:ext cx="5219700" cy="304800"/>
          </a:xfrm>
          <a:prstGeom prst="rect">
            <a:avLst/>
          </a:prstGeom>
          <a:solidFill>
            <a:srgbClr val="3D7DE4"/>
          </a:solidFill>
          <a:ln>
            <a:noFill/>
          </a:ln>
        </p:spPr>
      </p:sp>
      <p:grpSp>
        <p:nvGrpSpPr>
          <p:cNvPr id="16" name="Group 16"/>
          <p:cNvGrpSpPr/>
          <p:nvPr/>
        </p:nvGrpSpPr>
        <p:grpSpPr>
          <a:xfrm>
            <a:off x="909638" y="1462088"/>
            <a:ext cx="314816" cy="314324"/>
            <a:chOff x="909638" y="1462088"/>
            <a:chExt cx="314816" cy="314324"/>
          </a:xfrm>
        </p:grpSpPr>
        <p:sp>
          <p:nvSpPr>
            <p:cNvPr id="12" name="Freeform 12"/>
            <p:cNvSpPr/>
            <p:nvPr/>
          </p:nvSpPr>
          <p:spPr>
            <a:xfrm>
              <a:off x="909638" y="1462088"/>
              <a:ext cx="139700" cy="139700"/>
            </a:xfrm>
            <a:custGeom>
              <a:avLst/>
              <a:gdLst/>
              <a:ahLst/>
              <a:cxnLst/>
              <a:rect l="l" t="t" r="r" b="b"/>
              <a:pathLst>
                <a:path w="139700" h="139700">
                  <a:moveTo>
                    <a:pt x="104775" y="0"/>
                  </a:moveTo>
                  <a:lnTo>
                    <a:pt x="34925" y="0"/>
                  </a:lnTo>
                  <a:cubicBezTo>
                    <a:pt x="15636" y="0"/>
                    <a:pt x="0" y="15636"/>
                    <a:pt x="0" y="34925"/>
                  </a:cubicBezTo>
                  <a:lnTo>
                    <a:pt x="0" y="104775"/>
                  </a:lnTo>
                  <a:cubicBezTo>
                    <a:pt x="0" y="124064"/>
                    <a:pt x="15636" y="139700"/>
                    <a:pt x="34925" y="139700"/>
                  </a:cubicBezTo>
                  <a:lnTo>
                    <a:pt x="104775" y="139700"/>
                  </a:lnTo>
                  <a:cubicBezTo>
                    <a:pt x="124064" y="139700"/>
                    <a:pt x="139700" y="124064"/>
                    <a:pt x="139700" y="104775"/>
                  </a:cubicBezTo>
                  <a:lnTo>
                    <a:pt x="139700" y="34925"/>
                  </a:lnTo>
                  <a:cubicBezTo>
                    <a:pt x="139700" y="15636"/>
                    <a:pt x="124064" y="0"/>
                    <a:pt x="104775" y="0"/>
                  </a:cubicBezTo>
                  <a:close/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  <p:sp>
          <p:nvSpPr>
            <p:cNvPr id="13" name="Freeform 13"/>
            <p:cNvSpPr/>
            <p:nvPr/>
          </p:nvSpPr>
          <p:spPr>
            <a:xfrm>
              <a:off x="909638" y="1636712"/>
              <a:ext cx="139700" cy="139700"/>
            </a:xfrm>
            <a:custGeom>
              <a:avLst/>
              <a:gdLst/>
              <a:ahLst/>
              <a:cxnLst/>
              <a:rect l="l" t="t" r="r" b="b"/>
              <a:pathLst>
                <a:path w="139700" h="139700">
                  <a:moveTo>
                    <a:pt x="104775" y="0"/>
                  </a:moveTo>
                  <a:lnTo>
                    <a:pt x="34925" y="0"/>
                  </a:lnTo>
                  <a:cubicBezTo>
                    <a:pt x="15636" y="0"/>
                    <a:pt x="0" y="15636"/>
                    <a:pt x="0" y="34925"/>
                  </a:cubicBezTo>
                  <a:lnTo>
                    <a:pt x="0" y="104775"/>
                  </a:lnTo>
                  <a:cubicBezTo>
                    <a:pt x="0" y="124064"/>
                    <a:pt x="15636" y="139700"/>
                    <a:pt x="34925" y="139700"/>
                  </a:cubicBezTo>
                  <a:lnTo>
                    <a:pt x="104775" y="139700"/>
                  </a:lnTo>
                  <a:cubicBezTo>
                    <a:pt x="124064" y="139700"/>
                    <a:pt x="139700" y="124064"/>
                    <a:pt x="139700" y="104775"/>
                  </a:cubicBezTo>
                  <a:lnTo>
                    <a:pt x="139700" y="34925"/>
                  </a:lnTo>
                  <a:cubicBezTo>
                    <a:pt x="139700" y="15636"/>
                    <a:pt x="124064" y="0"/>
                    <a:pt x="104775" y="0"/>
                  </a:cubicBezTo>
                  <a:close/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  <p:sp>
          <p:nvSpPr>
            <p:cNvPr id="14" name="Freeform 14"/>
            <p:cNvSpPr/>
            <p:nvPr/>
          </p:nvSpPr>
          <p:spPr>
            <a:xfrm>
              <a:off x="1084262" y="1636712"/>
              <a:ext cx="139700" cy="139700"/>
            </a:xfrm>
            <a:custGeom>
              <a:avLst/>
              <a:gdLst/>
              <a:ahLst/>
              <a:cxnLst/>
              <a:rect l="l" t="t" r="r" b="b"/>
              <a:pathLst>
                <a:path w="139700" h="139700">
                  <a:moveTo>
                    <a:pt x="104775" y="0"/>
                  </a:moveTo>
                  <a:lnTo>
                    <a:pt x="34925" y="0"/>
                  </a:lnTo>
                  <a:cubicBezTo>
                    <a:pt x="15636" y="0"/>
                    <a:pt x="0" y="15636"/>
                    <a:pt x="0" y="34925"/>
                  </a:cubicBezTo>
                  <a:lnTo>
                    <a:pt x="0" y="104775"/>
                  </a:lnTo>
                  <a:cubicBezTo>
                    <a:pt x="0" y="124064"/>
                    <a:pt x="15636" y="139700"/>
                    <a:pt x="34925" y="139700"/>
                  </a:cubicBezTo>
                  <a:lnTo>
                    <a:pt x="104775" y="139700"/>
                  </a:lnTo>
                  <a:cubicBezTo>
                    <a:pt x="124064" y="139700"/>
                    <a:pt x="139700" y="124064"/>
                    <a:pt x="139700" y="104775"/>
                  </a:cubicBezTo>
                  <a:lnTo>
                    <a:pt x="139700" y="34925"/>
                  </a:lnTo>
                  <a:cubicBezTo>
                    <a:pt x="139700" y="15636"/>
                    <a:pt x="124064" y="0"/>
                    <a:pt x="104775" y="0"/>
                  </a:cubicBezTo>
                  <a:close/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  <p:sp>
          <p:nvSpPr>
            <p:cNvPr id="15" name="Freeform 15"/>
            <p:cNvSpPr/>
            <p:nvPr/>
          </p:nvSpPr>
          <p:spPr>
            <a:xfrm>
              <a:off x="1083770" y="1462088"/>
              <a:ext cx="140684" cy="140192"/>
            </a:xfrm>
            <a:custGeom>
              <a:avLst/>
              <a:gdLst/>
              <a:ahLst/>
              <a:cxnLst/>
              <a:rect l="l" t="t" r="r" b="b"/>
              <a:pathLst>
                <a:path w="140684" h="140192">
                  <a:moveTo>
                    <a:pt x="70342" y="0"/>
                  </a:moveTo>
                  <a:cubicBezTo>
                    <a:pt x="79195" y="1"/>
                    <a:pt x="86647" y="6627"/>
                    <a:pt x="87682" y="15419"/>
                  </a:cubicBezTo>
                  <a:lnTo>
                    <a:pt x="87805" y="17463"/>
                  </a:lnTo>
                  <a:lnTo>
                    <a:pt x="87805" y="52388"/>
                  </a:lnTo>
                  <a:lnTo>
                    <a:pt x="122730" y="52388"/>
                  </a:lnTo>
                  <a:cubicBezTo>
                    <a:pt x="131969" y="52398"/>
                    <a:pt x="139601" y="59603"/>
                    <a:pt x="140143" y="68827"/>
                  </a:cubicBezTo>
                  <a:cubicBezTo>
                    <a:pt x="140684" y="78050"/>
                    <a:pt x="133947" y="86099"/>
                    <a:pt x="124773" y="87190"/>
                  </a:cubicBezTo>
                  <a:lnTo>
                    <a:pt x="122730" y="87312"/>
                  </a:lnTo>
                  <a:lnTo>
                    <a:pt x="87805" y="87312"/>
                  </a:lnTo>
                  <a:lnTo>
                    <a:pt x="87805" y="122238"/>
                  </a:lnTo>
                  <a:cubicBezTo>
                    <a:pt x="87794" y="131477"/>
                    <a:pt x="80589" y="139109"/>
                    <a:pt x="71365" y="139651"/>
                  </a:cubicBezTo>
                  <a:cubicBezTo>
                    <a:pt x="62142" y="140192"/>
                    <a:pt x="54093" y="133455"/>
                    <a:pt x="53002" y="124281"/>
                  </a:cubicBezTo>
                  <a:lnTo>
                    <a:pt x="52880" y="122238"/>
                  </a:lnTo>
                  <a:lnTo>
                    <a:pt x="52880" y="87312"/>
                  </a:lnTo>
                  <a:lnTo>
                    <a:pt x="17955" y="87312"/>
                  </a:lnTo>
                  <a:cubicBezTo>
                    <a:pt x="8715" y="87302"/>
                    <a:pt x="1083" y="80097"/>
                    <a:pt x="541" y="70873"/>
                  </a:cubicBezTo>
                  <a:cubicBezTo>
                    <a:pt x="0" y="61650"/>
                    <a:pt x="6737" y="53601"/>
                    <a:pt x="15911" y="52510"/>
                  </a:cubicBezTo>
                  <a:lnTo>
                    <a:pt x="17955" y="52388"/>
                  </a:lnTo>
                  <a:lnTo>
                    <a:pt x="52880" y="52388"/>
                  </a:lnTo>
                  <a:lnTo>
                    <a:pt x="52880" y="17463"/>
                  </a:lnTo>
                  <a:cubicBezTo>
                    <a:pt x="52880" y="7818"/>
                    <a:pt x="60698" y="0"/>
                    <a:pt x="70342" y="0"/>
                  </a:cubicBezTo>
                  <a:close/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</p:grpSp>
      <p:sp>
        <p:nvSpPr>
          <p:cNvPr id="17" name="TextBox 17"/>
          <p:cNvSpPr txBox="1"/>
          <p:nvPr/>
        </p:nvSpPr>
        <p:spPr>
          <a:xfrm>
            <a:off x="1424940" y="1424940"/>
            <a:ext cx="2392013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80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Cowork（第一节）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433512" y="1783556"/>
            <a:ext cx="1918097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EDF2FC"/>
                </a:solidFill>
                <a:latin typeface="Arial"/>
                <a:ea typeface="Microsoft YaHei"/>
                <a:cs typeface="Arial"/>
              </a:rPr>
              <a:t>多 Agent 流水线 · 自动化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839152" y="2275046"/>
            <a:ext cx="2953535" cy="2895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42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协调多个 Agent 自动分工协作</a:t>
            </a:r>
          </a:p>
        </p:txBody>
      </p:sp>
      <p:sp>
        <p:nvSpPr>
          <p:cNvPr id="20" name="Line 20"/>
          <p:cNvSpPr/>
          <p:nvPr/>
        </p:nvSpPr>
        <p:spPr>
          <a:xfrm>
            <a:off x="857250" y="2571750"/>
            <a:ext cx="4762500" cy="9525"/>
          </a:xfrm>
          <a:custGeom>
            <a:avLst/>
            <a:gdLst/>
            <a:ahLst/>
            <a:cxnLst/>
            <a:rect l="l" t="t" r="r" b="b"/>
            <a:pathLst>
              <a:path w="4762500" h="9525">
                <a:moveTo>
                  <a:pt x="0" y="0"/>
                </a:moveTo>
                <a:lnTo>
                  <a:pt x="4762500" y="0"/>
                </a:lnTo>
              </a:path>
            </a:pathLst>
          </a:custGeom>
          <a:noFill/>
          <a:ln w="14288">
            <a:solidFill>
              <a:srgbClr val="E0D8D0"/>
            </a:solidFill>
          </a:ln>
        </p:spPr>
      </p:sp>
      <p:sp>
        <p:nvSpPr>
          <p:cNvPr id="21" name="TextBox 21"/>
          <p:cNvSpPr txBox="1"/>
          <p:nvPr/>
        </p:nvSpPr>
        <p:spPr>
          <a:xfrm>
            <a:off x="841058" y="2796064"/>
            <a:ext cx="3058358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· C4 Pipeline — 4 个 Agent 协同运行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841058" y="3081814"/>
            <a:ext cx="2425232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· 自动化工作流，一键跑全程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841058" y="3367564"/>
            <a:ext cx="2611445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· 适合有固定流程的重复性任务</a:t>
            </a:r>
          </a:p>
        </p:txBody>
      </p:sp>
      <p:sp>
        <p:nvSpPr>
          <p:cNvPr id="24" name="Rectangle 24"/>
          <p:cNvSpPr/>
          <p:nvPr/>
        </p:nvSpPr>
        <p:spPr>
          <a:xfrm>
            <a:off x="819150" y="3733800"/>
            <a:ext cx="4610100" cy="685800"/>
          </a:xfrm>
          <a:prstGeom prst="roundRect">
            <a:avLst>
              <a:gd name="adj" fmla="val 11111"/>
            </a:avLst>
          </a:prstGeom>
          <a:solidFill>
            <a:srgbClr val="EDF2FC"/>
          </a:solidFill>
          <a:ln>
            <a:noFill/>
          </a:ln>
        </p:spPr>
      </p:sp>
      <p:sp>
        <p:nvSpPr>
          <p:cNvPr id="25" name="TextBox 25"/>
          <p:cNvSpPr txBox="1"/>
          <p:nvPr/>
        </p:nvSpPr>
        <p:spPr>
          <a:xfrm>
            <a:off x="2495550" y="3890010"/>
            <a:ext cx="125730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dirty="0">
                <a:solidFill>
                  <a:srgbClr val="3D7DE4"/>
                </a:solidFill>
                <a:latin typeface="Arial"/>
                <a:ea typeface="Microsoft YaHei"/>
                <a:cs typeface="Arial"/>
              </a:rPr>
              <a:t>流程跑完即结束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2320290" y="4137660"/>
            <a:ext cx="160782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不积累本地文件资产</a:t>
            </a:r>
          </a:p>
        </p:txBody>
      </p:sp>
      <p:sp>
        <p:nvSpPr>
          <p:cNvPr id="27" name="Rectangle 27"/>
          <p:cNvSpPr/>
          <p:nvPr/>
        </p:nvSpPr>
        <p:spPr>
          <a:xfrm>
            <a:off x="819150" y="4572000"/>
            <a:ext cx="1524000" cy="304800"/>
          </a:xfrm>
          <a:prstGeom prst="roundRect">
            <a:avLst>
              <a:gd name="adj" fmla="val 18750"/>
            </a:avLst>
          </a:prstGeom>
          <a:solidFill>
            <a:srgbClr val="EDF2FC"/>
          </a:solidFill>
          <a:ln>
            <a:noFill/>
          </a:ln>
        </p:spPr>
      </p:sp>
      <p:sp>
        <p:nvSpPr>
          <p:cNvPr id="28" name="TextBox 28"/>
          <p:cNvSpPr txBox="1"/>
          <p:nvPr/>
        </p:nvSpPr>
        <p:spPr>
          <a:xfrm>
            <a:off x="1320403" y="4650581"/>
            <a:ext cx="521494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dirty="0">
                <a:solidFill>
                  <a:srgbClr val="3D7DE4"/>
                </a:solidFill>
                <a:latin typeface="Arial"/>
                <a:ea typeface="Microsoft YaHei"/>
                <a:cs typeface="Arial"/>
              </a:rPr>
              <a:t>跑流程</a:t>
            </a:r>
          </a:p>
        </p:txBody>
      </p:sp>
      <p:sp>
        <p:nvSpPr>
          <p:cNvPr id="29" name="Rectangle 29"/>
          <p:cNvSpPr/>
          <p:nvPr/>
        </p:nvSpPr>
        <p:spPr>
          <a:xfrm>
            <a:off x="5943600" y="2819400"/>
            <a:ext cx="304800" cy="304800"/>
          </a:xfrm>
          <a:prstGeom prst="roundRect">
            <a:avLst>
              <a:gd name="adj" fmla="val 18750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30" name="TextBox 30"/>
          <p:cNvSpPr txBox="1"/>
          <p:nvPr/>
        </p:nvSpPr>
        <p:spPr>
          <a:xfrm>
            <a:off x="6038384" y="2915602"/>
            <a:ext cx="11523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+</a:t>
            </a:r>
          </a:p>
        </p:txBody>
      </p:sp>
      <p:sp>
        <p:nvSpPr>
          <p:cNvPr id="31" name="Rectangle 31"/>
          <p:cNvSpPr/>
          <p:nvPr/>
        </p:nvSpPr>
        <p:spPr>
          <a:xfrm>
            <a:off x="6400800" y="1238250"/>
            <a:ext cx="5219700" cy="4457700"/>
          </a:xfrm>
          <a:prstGeom prst="roundRect">
            <a:avLst>
              <a:gd name="adj" fmla="val 2991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32" name="Rectangle 32"/>
          <p:cNvSpPr/>
          <p:nvPr/>
        </p:nvSpPr>
        <p:spPr>
          <a:xfrm>
            <a:off x="6400800" y="1238250"/>
            <a:ext cx="5219700" cy="762000"/>
          </a:xfrm>
          <a:prstGeom prst="roundRect">
            <a:avLst>
              <a:gd name="adj" fmla="val 175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33" name="Rectangle 33"/>
          <p:cNvSpPr/>
          <p:nvPr/>
        </p:nvSpPr>
        <p:spPr>
          <a:xfrm>
            <a:off x="6400800" y="1695450"/>
            <a:ext cx="5219700" cy="304800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34" name="Freeform 34"/>
          <p:cNvSpPr/>
          <p:nvPr/>
        </p:nvSpPr>
        <p:spPr>
          <a:xfrm>
            <a:off x="6721473" y="1436803"/>
            <a:ext cx="367706" cy="369140"/>
          </a:xfrm>
          <a:custGeom>
            <a:avLst/>
            <a:gdLst/>
            <a:ahLst/>
            <a:cxnLst/>
            <a:rect l="l" t="t" r="r" b="b"/>
            <a:pathLst>
              <a:path w="367706" h="369140">
                <a:moveTo>
                  <a:pt x="261940" y="31222"/>
                </a:moveTo>
                <a:cubicBezTo>
                  <a:pt x="335331" y="73594"/>
                  <a:pt x="367706" y="162544"/>
                  <a:pt x="338720" y="242178"/>
                </a:cubicBezTo>
                <a:cubicBezTo>
                  <a:pt x="309735" y="321812"/>
                  <a:pt x="227758" y="369140"/>
                  <a:pt x="144301" y="354423"/>
                </a:cubicBezTo>
                <a:cubicBezTo>
                  <a:pt x="60844" y="339706"/>
                  <a:pt x="0" y="267192"/>
                  <a:pt x="2" y="182447"/>
                </a:cubicBezTo>
                <a:lnTo>
                  <a:pt x="89" y="176789"/>
                </a:lnTo>
                <a:cubicBezTo>
                  <a:pt x="2079" y="115443"/>
                  <a:pt x="36129" y="59646"/>
                  <a:pt x="89775" y="29823"/>
                </a:cubicBezTo>
                <a:cubicBezTo>
                  <a:pt x="143421" y="0"/>
                  <a:pt x="208785" y="531"/>
                  <a:pt x="261940" y="31222"/>
                </a:cubicBezTo>
                <a:moveTo>
                  <a:pt x="152048" y="135176"/>
                </a:moveTo>
                <a:cubicBezTo>
                  <a:pt x="145229" y="128359"/>
                  <a:pt x="134175" y="128359"/>
                  <a:pt x="127356" y="135176"/>
                </a:cubicBezTo>
                <a:lnTo>
                  <a:pt x="92431" y="170101"/>
                </a:lnTo>
                <a:cubicBezTo>
                  <a:pt x="85614" y="176920"/>
                  <a:pt x="85614" y="187974"/>
                  <a:pt x="92431" y="194793"/>
                </a:cubicBezTo>
                <a:lnTo>
                  <a:pt x="127356" y="229718"/>
                </a:lnTo>
                <a:cubicBezTo>
                  <a:pt x="134175" y="236535"/>
                  <a:pt x="145229" y="236535"/>
                  <a:pt x="152048" y="229718"/>
                </a:cubicBezTo>
                <a:lnTo>
                  <a:pt x="153498" y="228077"/>
                </a:lnTo>
                <a:cubicBezTo>
                  <a:pt x="158890" y="221125"/>
                  <a:pt x="158269" y="211247"/>
                  <a:pt x="152048" y="205026"/>
                </a:cubicBezTo>
                <a:lnTo>
                  <a:pt x="129487" y="182447"/>
                </a:lnTo>
                <a:lnTo>
                  <a:pt x="152048" y="159868"/>
                </a:lnTo>
                <a:cubicBezTo>
                  <a:pt x="158865" y="153049"/>
                  <a:pt x="158865" y="141995"/>
                  <a:pt x="152048" y="135176"/>
                </a:cubicBezTo>
                <a:moveTo>
                  <a:pt x="221898" y="135176"/>
                </a:moveTo>
                <a:cubicBezTo>
                  <a:pt x="215079" y="128359"/>
                  <a:pt x="204025" y="128359"/>
                  <a:pt x="197206" y="135176"/>
                </a:cubicBezTo>
                <a:lnTo>
                  <a:pt x="195757" y="136818"/>
                </a:lnTo>
                <a:cubicBezTo>
                  <a:pt x="190364" y="143769"/>
                  <a:pt x="190985" y="153647"/>
                  <a:pt x="197206" y="159868"/>
                </a:cubicBezTo>
                <a:lnTo>
                  <a:pt x="219768" y="182447"/>
                </a:lnTo>
                <a:lnTo>
                  <a:pt x="197206" y="205026"/>
                </a:lnTo>
                <a:cubicBezTo>
                  <a:pt x="190588" y="211878"/>
                  <a:pt x="190683" y="222770"/>
                  <a:pt x="197419" y="229505"/>
                </a:cubicBezTo>
                <a:cubicBezTo>
                  <a:pt x="204155" y="236241"/>
                  <a:pt x="215046" y="236336"/>
                  <a:pt x="221898" y="229718"/>
                </a:cubicBezTo>
                <a:lnTo>
                  <a:pt x="256823" y="194793"/>
                </a:lnTo>
                <a:cubicBezTo>
                  <a:pt x="263640" y="187974"/>
                  <a:pt x="263640" y="176920"/>
                  <a:pt x="256823" y="170101"/>
                </a:cubicBezTo>
                <a:close/>
              </a:path>
            </a:pathLst>
          </a:custGeom>
          <a:solidFill>
            <a:srgbClr val="FAFAF8"/>
          </a:solidFill>
          <a:ln>
            <a:noFill/>
          </a:ln>
        </p:spPr>
      </p:sp>
      <p:sp>
        <p:nvSpPr>
          <p:cNvPr id="35" name="TextBox 35"/>
          <p:cNvSpPr txBox="1"/>
          <p:nvPr/>
        </p:nvSpPr>
        <p:spPr>
          <a:xfrm>
            <a:off x="7254240" y="1424940"/>
            <a:ext cx="2957884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80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Claude Code（第二节）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7262812" y="1783556"/>
            <a:ext cx="2493169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F0EDE8"/>
                </a:solidFill>
                <a:latin typeface="Arial"/>
                <a:ea typeface="Microsoft YaHei"/>
                <a:cs typeface="Arial"/>
              </a:rPr>
              <a:t>直接操作你电脑里的文件、建系统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6668452" y="2275046"/>
            <a:ext cx="4068024" cy="2895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42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让 AI 直接读写你的文件，搭出能用的系统</a:t>
            </a:r>
          </a:p>
        </p:txBody>
      </p:sp>
      <p:sp>
        <p:nvSpPr>
          <p:cNvPr id="38" name="Line 38"/>
          <p:cNvSpPr/>
          <p:nvPr/>
        </p:nvSpPr>
        <p:spPr>
          <a:xfrm>
            <a:off x="6686550" y="2571750"/>
            <a:ext cx="4762500" cy="9525"/>
          </a:xfrm>
          <a:custGeom>
            <a:avLst/>
            <a:gdLst/>
            <a:ahLst/>
            <a:cxnLst/>
            <a:rect l="l" t="t" r="r" b="b"/>
            <a:pathLst>
              <a:path w="4762500" h="9525">
                <a:moveTo>
                  <a:pt x="0" y="0"/>
                </a:moveTo>
                <a:lnTo>
                  <a:pt x="4762500" y="0"/>
                </a:lnTo>
              </a:path>
            </a:pathLst>
          </a:custGeom>
          <a:noFill/>
          <a:ln w="14288">
            <a:solidFill>
              <a:srgbClr val="E0D8D0"/>
            </a:solidFill>
          </a:ln>
        </p:spPr>
      </p:sp>
      <p:sp>
        <p:nvSpPr>
          <p:cNvPr id="39" name="TextBox 39"/>
          <p:cNvSpPr txBox="1"/>
          <p:nvPr/>
        </p:nvSpPr>
        <p:spPr>
          <a:xfrm>
            <a:off x="6670358" y="2796064"/>
            <a:ext cx="3570446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· 用中文说需求，AI 直接建文件、搭知识库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6670358" y="3081814"/>
            <a:ext cx="3412165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· 整理资料 · 搭知识库 · 构建自动化系统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6670358" y="3367564"/>
            <a:ext cx="2797659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· 今天就做一个：全程不用写代码</a:t>
            </a:r>
          </a:p>
        </p:txBody>
      </p:sp>
      <p:sp>
        <p:nvSpPr>
          <p:cNvPr id="42" name="Rectangle 42"/>
          <p:cNvSpPr/>
          <p:nvPr/>
        </p:nvSpPr>
        <p:spPr>
          <a:xfrm>
            <a:off x="6648450" y="3733800"/>
            <a:ext cx="4610100" cy="685800"/>
          </a:xfrm>
          <a:prstGeom prst="roundRect">
            <a:avLst>
              <a:gd name="adj" fmla="val 11111"/>
            </a:avLst>
          </a:prstGeom>
          <a:solidFill>
            <a:srgbClr val="FAFAF8"/>
          </a:solidFill>
          <a:ln>
            <a:noFill/>
          </a:ln>
        </p:spPr>
      </p:sp>
      <p:sp>
        <p:nvSpPr>
          <p:cNvPr id="43" name="TextBox 43"/>
          <p:cNvSpPr txBox="1"/>
          <p:nvPr/>
        </p:nvSpPr>
        <p:spPr>
          <a:xfrm>
            <a:off x="8478202" y="3851910"/>
            <a:ext cx="950595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b="1" dirty="0">
                <a:solidFill>
                  <a:srgbClr val="C96133"/>
                </a:solidFill>
                <a:latin typeface="Arial"/>
                <a:ea typeface="Microsoft YaHei"/>
                <a:cs typeface="Arial"/>
              </a:rPr>
              <a:t>不用会编程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7523035" y="4137660"/>
            <a:ext cx="2860929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今天全程不写代码，只用中文指挥 AI</a:t>
            </a:r>
          </a:p>
        </p:txBody>
      </p:sp>
      <p:sp>
        <p:nvSpPr>
          <p:cNvPr id="45" name="Rectangle 45"/>
          <p:cNvSpPr/>
          <p:nvPr/>
        </p:nvSpPr>
        <p:spPr>
          <a:xfrm>
            <a:off x="6648450" y="4572000"/>
            <a:ext cx="1524000" cy="304800"/>
          </a:xfrm>
          <a:prstGeom prst="roundRect">
            <a:avLst>
              <a:gd name="adj" fmla="val 1875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46" name="TextBox 46"/>
          <p:cNvSpPr txBox="1"/>
          <p:nvPr/>
        </p:nvSpPr>
        <p:spPr>
          <a:xfrm>
            <a:off x="7149703" y="4650581"/>
            <a:ext cx="521494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建系统</a:t>
            </a:r>
          </a:p>
        </p:txBody>
      </p:sp>
      <p:sp>
        <p:nvSpPr>
          <p:cNvPr id="47" name="Rectangle 47"/>
          <p:cNvSpPr/>
          <p:nvPr/>
        </p:nvSpPr>
        <p:spPr>
          <a:xfrm>
            <a:off x="571500" y="5886450"/>
            <a:ext cx="11049000" cy="495300"/>
          </a:xfrm>
          <a:prstGeom prst="roundRect">
            <a:avLst>
              <a:gd name="adj" fmla="val 19231"/>
            </a:avLst>
          </a:prstGeom>
          <a:solidFill>
            <a:srgbClr val="1E1E1E"/>
          </a:solidFill>
          <a:ln>
            <a:noFill/>
          </a:ln>
        </p:spPr>
      </p:sp>
      <p:sp>
        <p:nvSpPr>
          <p:cNvPr id="48" name="Freeform 48"/>
          <p:cNvSpPr/>
          <p:nvPr/>
        </p:nvSpPr>
        <p:spPr>
          <a:xfrm>
            <a:off x="824997" y="6022975"/>
            <a:ext cx="178806" cy="226373"/>
          </a:xfrm>
          <a:custGeom>
            <a:avLst/>
            <a:gdLst/>
            <a:ahLst/>
            <a:cxnLst/>
            <a:rect l="l" t="t" r="r" b="b"/>
            <a:pathLst>
              <a:path w="178806" h="226373">
                <a:moveTo>
                  <a:pt x="100516" y="0"/>
                </a:moveTo>
                <a:lnTo>
                  <a:pt x="100716" y="11"/>
                </a:lnTo>
                <a:lnTo>
                  <a:pt x="100893" y="22"/>
                </a:lnTo>
                <a:lnTo>
                  <a:pt x="101816" y="78"/>
                </a:lnTo>
                <a:lnTo>
                  <a:pt x="101938" y="100"/>
                </a:lnTo>
                <a:lnTo>
                  <a:pt x="102060" y="100"/>
                </a:lnTo>
                <a:lnTo>
                  <a:pt x="102483" y="200"/>
                </a:lnTo>
                <a:lnTo>
                  <a:pt x="103060" y="289"/>
                </a:lnTo>
                <a:lnTo>
                  <a:pt x="103238" y="356"/>
                </a:lnTo>
                <a:lnTo>
                  <a:pt x="103360" y="367"/>
                </a:lnTo>
                <a:lnTo>
                  <a:pt x="103683" y="489"/>
                </a:lnTo>
                <a:lnTo>
                  <a:pt x="104261" y="645"/>
                </a:lnTo>
                <a:lnTo>
                  <a:pt x="104472" y="745"/>
                </a:lnTo>
                <a:lnTo>
                  <a:pt x="104638" y="789"/>
                </a:lnTo>
                <a:lnTo>
                  <a:pt x="104950" y="945"/>
                </a:lnTo>
                <a:lnTo>
                  <a:pt x="105394" y="1133"/>
                </a:lnTo>
                <a:lnTo>
                  <a:pt x="105627" y="1267"/>
                </a:lnTo>
                <a:lnTo>
                  <a:pt x="105872" y="1378"/>
                </a:lnTo>
                <a:lnTo>
                  <a:pt x="106127" y="1545"/>
                </a:lnTo>
                <a:lnTo>
                  <a:pt x="106472" y="1734"/>
                </a:lnTo>
                <a:lnTo>
                  <a:pt x="106850" y="2000"/>
                </a:lnTo>
                <a:lnTo>
                  <a:pt x="107050" y="2122"/>
                </a:lnTo>
                <a:lnTo>
                  <a:pt x="107194" y="2256"/>
                </a:lnTo>
                <a:lnTo>
                  <a:pt x="107461" y="2445"/>
                </a:lnTo>
                <a:lnTo>
                  <a:pt x="107883" y="2823"/>
                </a:lnTo>
                <a:lnTo>
                  <a:pt x="108128" y="3011"/>
                </a:lnTo>
                <a:lnTo>
                  <a:pt x="108217" y="3123"/>
                </a:lnTo>
                <a:lnTo>
                  <a:pt x="108372" y="3256"/>
                </a:lnTo>
                <a:lnTo>
                  <a:pt x="108772" y="3712"/>
                </a:lnTo>
                <a:lnTo>
                  <a:pt x="109061" y="4012"/>
                </a:lnTo>
                <a:lnTo>
                  <a:pt x="109128" y="4112"/>
                </a:lnTo>
                <a:cubicBezTo>
                  <a:pt x="110461" y="5745"/>
                  <a:pt x="111306" y="7690"/>
                  <a:pt x="111550" y="9812"/>
                </a:cubicBezTo>
                <a:lnTo>
                  <a:pt x="111561" y="9946"/>
                </a:lnTo>
                <a:lnTo>
                  <a:pt x="111584" y="10401"/>
                </a:lnTo>
                <a:lnTo>
                  <a:pt x="111628" y="11112"/>
                </a:lnTo>
                <a:lnTo>
                  <a:pt x="111628" y="77787"/>
                </a:lnTo>
                <a:lnTo>
                  <a:pt x="167191" y="77787"/>
                </a:lnTo>
                <a:cubicBezTo>
                  <a:pt x="171154" y="77787"/>
                  <a:pt x="174819" y="79897"/>
                  <a:pt x="176807" y="83326"/>
                </a:cubicBezTo>
                <a:cubicBezTo>
                  <a:pt x="178795" y="86755"/>
                  <a:pt x="178806" y="90983"/>
                  <a:pt x="176836" y="94423"/>
                </a:cubicBezTo>
                <a:lnTo>
                  <a:pt x="176170" y="95434"/>
                </a:lnTo>
                <a:lnTo>
                  <a:pt x="87270" y="217672"/>
                </a:lnTo>
                <a:cubicBezTo>
                  <a:pt x="80958" y="226373"/>
                  <a:pt x="67178" y="221894"/>
                  <a:pt x="67178" y="211137"/>
                </a:cubicBezTo>
                <a:lnTo>
                  <a:pt x="67178" y="144462"/>
                </a:lnTo>
                <a:lnTo>
                  <a:pt x="11616" y="144462"/>
                </a:lnTo>
                <a:cubicBezTo>
                  <a:pt x="7652" y="144463"/>
                  <a:pt x="3988" y="142353"/>
                  <a:pt x="1999" y="138924"/>
                </a:cubicBezTo>
                <a:cubicBezTo>
                  <a:pt x="11" y="135495"/>
                  <a:pt x="0" y="131267"/>
                  <a:pt x="1970" y="127827"/>
                </a:cubicBezTo>
                <a:lnTo>
                  <a:pt x="2637" y="126816"/>
                </a:lnTo>
                <a:lnTo>
                  <a:pt x="91537" y="4578"/>
                </a:lnTo>
                <a:lnTo>
                  <a:pt x="91648" y="4434"/>
                </a:lnTo>
                <a:lnTo>
                  <a:pt x="91848" y="4167"/>
                </a:lnTo>
                <a:lnTo>
                  <a:pt x="92215" y="3745"/>
                </a:lnTo>
                <a:lnTo>
                  <a:pt x="92415" y="3500"/>
                </a:lnTo>
                <a:lnTo>
                  <a:pt x="92515" y="3412"/>
                </a:lnTo>
                <a:lnTo>
                  <a:pt x="92659" y="3256"/>
                </a:lnTo>
                <a:lnTo>
                  <a:pt x="93104" y="2856"/>
                </a:lnTo>
                <a:lnTo>
                  <a:pt x="93415" y="2567"/>
                </a:lnTo>
                <a:lnTo>
                  <a:pt x="93504" y="2500"/>
                </a:lnTo>
                <a:cubicBezTo>
                  <a:pt x="94806" y="1434"/>
                  <a:pt x="96334" y="678"/>
                  <a:pt x="97971" y="289"/>
                </a:cubicBezTo>
                <a:lnTo>
                  <a:pt x="98093" y="278"/>
                </a:lnTo>
                <a:lnTo>
                  <a:pt x="98393" y="222"/>
                </a:lnTo>
                <a:lnTo>
                  <a:pt x="99215" y="78"/>
                </a:lnTo>
                <a:lnTo>
                  <a:pt x="99338" y="67"/>
                </a:lnTo>
                <a:lnTo>
                  <a:pt x="99793" y="44"/>
                </a:lnTo>
                <a:close/>
              </a:path>
            </a:pathLst>
          </a:custGeom>
          <a:solidFill>
            <a:srgbClr val="C96133"/>
          </a:solidFill>
          <a:ln>
            <a:noFill/>
          </a:ln>
        </p:spPr>
      </p:sp>
      <p:sp>
        <p:nvSpPr>
          <p:cNvPr id="49" name="TextBox 49"/>
          <p:cNvSpPr txBox="1"/>
          <p:nvPr/>
        </p:nvSpPr>
        <p:spPr>
          <a:xfrm>
            <a:off x="1163955" y="6035992"/>
            <a:ext cx="7642491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两者互补：Cowork 跑流程，Claude Code 动你的文件、建系统——今天把第二块拼上</a:t>
            </a:r>
          </a:p>
        </p:txBody>
      </p:sp>
      <p:sp>
        <p:nvSpPr>
          <p:cNvPr id="50" name="Line 50"/>
          <p:cNvSpPr/>
          <p:nvPr/>
        </p:nvSpPr>
        <p:spPr>
          <a:xfrm>
            <a:off x="571500" y="659130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51" name="TextBox 51"/>
          <p:cNvSpPr txBox="1"/>
          <p:nvPr/>
        </p:nvSpPr>
        <p:spPr>
          <a:xfrm>
            <a:off x="5264825" y="6657499"/>
            <a:ext cx="166235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从零上手 Claude · 第二节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8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47625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4" name="Rectangle 4"/>
          <p:cNvSpPr/>
          <p:nvPr/>
        </p:nvSpPr>
        <p:spPr>
          <a:xfrm>
            <a:off x="571500" y="342900"/>
            <a:ext cx="47625" cy="41910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746760" y="394335"/>
            <a:ext cx="1724787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安装步骤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66762" y="792956"/>
            <a:ext cx="4834533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课前作业 · 装好 Claude Code + Obsidian（没装好的现在跟着装）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321210" y="507682"/>
            <a:ext cx="320245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650" b="1" dirty="0">
                <a:solidFill>
                  <a:srgbClr val="C96133">
                    <a:alphaMod val="20000"/>
                  </a:srgbClr>
                </a:solidFill>
                <a:latin typeface="Arial"/>
                <a:ea typeface="Microsoft YaHei"/>
                <a:cs typeface="Arial"/>
              </a:rPr>
              <a:t>07</a:t>
            </a:r>
          </a:p>
        </p:txBody>
      </p:sp>
      <p:sp>
        <p:nvSpPr>
          <p:cNvPr id="8" name="Line 8"/>
          <p:cNvSpPr/>
          <p:nvPr/>
        </p:nvSpPr>
        <p:spPr>
          <a:xfrm>
            <a:off x="571500" y="108585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9" name="Rectangle 9"/>
          <p:cNvSpPr/>
          <p:nvPr/>
        </p:nvSpPr>
        <p:spPr>
          <a:xfrm>
            <a:off x="571500" y="1238250"/>
            <a:ext cx="3390900" cy="4648200"/>
          </a:xfrm>
          <a:prstGeom prst="roundRect">
            <a:avLst>
              <a:gd name="adj" fmla="val 3933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10" name="Rectangle 10"/>
          <p:cNvSpPr/>
          <p:nvPr/>
        </p:nvSpPr>
        <p:spPr>
          <a:xfrm>
            <a:off x="571500" y="1238250"/>
            <a:ext cx="3390900" cy="47625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11" name="Ellipse 11"/>
          <p:cNvSpPr/>
          <p:nvPr/>
        </p:nvSpPr>
        <p:spPr>
          <a:xfrm>
            <a:off x="1809750" y="1504950"/>
            <a:ext cx="914400" cy="914400"/>
          </a:xfrm>
          <a:prstGeom prst="ellipse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12" name="TextBox 12"/>
          <p:cNvSpPr txBox="1"/>
          <p:nvPr/>
        </p:nvSpPr>
        <p:spPr>
          <a:xfrm>
            <a:off x="2159841" y="1771650"/>
            <a:ext cx="214217" cy="609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00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1</a:t>
            </a:r>
          </a:p>
        </p:txBody>
      </p:sp>
      <p:sp>
        <p:nvSpPr>
          <p:cNvPr id="13" name="Freeform 13"/>
          <p:cNvSpPr/>
          <p:nvPr/>
        </p:nvSpPr>
        <p:spPr>
          <a:xfrm>
            <a:off x="2095500" y="2609850"/>
            <a:ext cx="342900" cy="361950"/>
          </a:xfrm>
          <a:custGeom>
            <a:avLst/>
            <a:gdLst/>
            <a:ahLst/>
            <a:cxnLst/>
            <a:rect l="l" t="t" r="r" b="b"/>
            <a:pathLst>
              <a:path w="342900" h="361950">
                <a:moveTo>
                  <a:pt x="323850" y="247650"/>
                </a:moveTo>
                <a:cubicBezTo>
                  <a:pt x="334371" y="247650"/>
                  <a:pt x="342900" y="256179"/>
                  <a:pt x="342900" y="266700"/>
                </a:cubicBezTo>
                <a:lnTo>
                  <a:pt x="342900" y="304800"/>
                </a:lnTo>
                <a:cubicBezTo>
                  <a:pt x="342900" y="336363"/>
                  <a:pt x="317313" y="361950"/>
                  <a:pt x="285750" y="361950"/>
                </a:cubicBezTo>
                <a:lnTo>
                  <a:pt x="57150" y="361950"/>
                </a:lnTo>
                <a:cubicBezTo>
                  <a:pt x="25587" y="361950"/>
                  <a:pt x="0" y="336363"/>
                  <a:pt x="0" y="304800"/>
                </a:cubicBezTo>
                <a:lnTo>
                  <a:pt x="0" y="266700"/>
                </a:lnTo>
                <a:cubicBezTo>
                  <a:pt x="0" y="256179"/>
                  <a:pt x="8529" y="247650"/>
                  <a:pt x="19050" y="247650"/>
                </a:cubicBezTo>
                <a:cubicBezTo>
                  <a:pt x="29571" y="247650"/>
                  <a:pt x="38100" y="256179"/>
                  <a:pt x="38100" y="266700"/>
                </a:cubicBezTo>
                <a:lnTo>
                  <a:pt x="38100" y="304800"/>
                </a:lnTo>
                <a:cubicBezTo>
                  <a:pt x="38100" y="315321"/>
                  <a:pt x="46629" y="323850"/>
                  <a:pt x="57150" y="323850"/>
                </a:cubicBezTo>
                <a:lnTo>
                  <a:pt x="285750" y="323850"/>
                </a:lnTo>
                <a:cubicBezTo>
                  <a:pt x="296271" y="323850"/>
                  <a:pt x="304800" y="315321"/>
                  <a:pt x="304800" y="304800"/>
                </a:cubicBezTo>
                <a:lnTo>
                  <a:pt x="304800" y="266700"/>
                </a:lnTo>
                <a:cubicBezTo>
                  <a:pt x="304800" y="256179"/>
                  <a:pt x="313329" y="247650"/>
                  <a:pt x="323850" y="247650"/>
                </a:cubicBezTo>
                <a:moveTo>
                  <a:pt x="171450" y="0"/>
                </a:moveTo>
                <a:cubicBezTo>
                  <a:pt x="181971" y="0"/>
                  <a:pt x="190500" y="8529"/>
                  <a:pt x="190500" y="19050"/>
                </a:cubicBezTo>
                <a:lnTo>
                  <a:pt x="190500" y="201644"/>
                </a:lnTo>
                <a:lnTo>
                  <a:pt x="253232" y="138932"/>
                </a:lnTo>
                <a:cubicBezTo>
                  <a:pt x="260706" y="131712"/>
                  <a:pt x="272588" y="131815"/>
                  <a:pt x="279936" y="139164"/>
                </a:cubicBezTo>
                <a:cubicBezTo>
                  <a:pt x="287285" y="146512"/>
                  <a:pt x="287388" y="158394"/>
                  <a:pt x="280168" y="165868"/>
                </a:cubicBezTo>
                <a:lnTo>
                  <a:pt x="184918" y="261118"/>
                </a:lnTo>
                <a:cubicBezTo>
                  <a:pt x="184378" y="261660"/>
                  <a:pt x="183805" y="262169"/>
                  <a:pt x="183204" y="262642"/>
                </a:cubicBezTo>
                <a:lnTo>
                  <a:pt x="184918" y="261118"/>
                </a:lnTo>
                <a:cubicBezTo>
                  <a:pt x="181499" y="264534"/>
                  <a:pt x="176909" y="266523"/>
                  <a:pt x="172079" y="266681"/>
                </a:cubicBezTo>
                <a:lnTo>
                  <a:pt x="171450" y="266700"/>
                </a:lnTo>
                <a:lnTo>
                  <a:pt x="170840" y="266700"/>
                </a:lnTo>
                <a:lnTo>
                  <a:pt x="169812" y="266624"/>
                </a:lnTo>
                <a:lnTo>
                  <a:pt x="171450" y="266700"/>
                </a:lnTo>
                <a:cubicBezTo>
                  <a:pt x="167188" y="266700"/>
                  <a:pt x="163050" y="265272"/>
                  <a:pt x="159696" y="262642"/>
                </a:cubicBezTo>
                <a:cubicBezTo>
                  <a:pt x="159095" y="262169"/>
                  <a:pt x="158522" y="261660"/>
                  <a:pt x="157982" y="261118"/>
                </a:cubicBezTo>
                <a:lnTo>
                  <a:pt x="62732" y="165868"/>
                </a:lnTo>
                <a:cubicBezTo>
                  <a:pt x="55512" y="158394"/>
                  <a:pt x="55615" y="146512"/>
                  <a:pt x="62964" y="139164"/>
                </a:cubicBezTo>
                <a:cubicBezTo>
                  <a:pt x="70312" y="131815"/>
                  <a:pt x="82194" y="131712"/>
                  <a:pt x="89668" y="138932"/>
                </a:cubicBezTo>
                <a:lnTo>
                  <a:pt x="152400" y="201644"/>
                </a:lnTo>
                <a:lnTo>
                  <a:pt x="152400" y="19050"/>
                </a:lnTo>
                <a:cubicBezTo>
                  <a:pt x="152400" y="8529"/>
                  <a:pt x="160929" y="0"/>
                  <a:pt x="171450" y="0"/>
                </a:cubicBezTo>
              </a:path>
            </a:pathLst>
          </a:custGeom>
          <a:solidFill>
            <a:srgbClr val="C96133"/>
          </a:solidFill>
          <a:ln>
            <a:noFill/>
          </a:ln>
        </p:spPr>
      </p:sp>
      <p:sp>
        <p:nvSpPr>
          <p:cNvPr id="14" name="TextBox 14"/>
          <p:cNvSpPr txBox="1"/>
          <p:nvPr/>
        </p:nvSpPr>
        <p:spPr>
          <a:xfrm>
            <a:off x="1739932" y="3212782"/>
            <a:ext cx="1054036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Windows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419225" y="3566160"/>
            <a:ext cx="169545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PowerShell 粘贴运行</a:t>
            </a:r>
          </a:p>
        </p:txBody>
      </p:sp>
      <p:sp>
        <p:nvSpPr>
          <p:cNvPr id="16" name="Rectangle 16"/>
          <p:cNvSpPr/>
          <p:nvPr/>
        </p:nvSpPr>
        <p:spPr>
          <a:xfrm>
            <a:off x="876300" y="3867150"/>
            <a:ext cx="2781300" cy="704850"/>
          </a:xfrm>
          <a:prstGeom prst="roundRect">
            <a:avLst>
              <a:gd name="adj" fmla="val 10811"/>
            </a:avLst>
          </a:prstGeom>
          <a:solidFill>
            <a:srgbClr val="1E1E1E"/>
          </a:solidFill>
          <a:ln>
            <a:noFill/>
          </a:ln>
        </p:spPr>
      </p:sp>
      <p:sp>
        <p:nvSpPr>
          <p:cNvPr id="17" name="TextBox 17"/>
          <p:cNvSpPr txBox="1"/>
          <p:nvPr/>
        </p:nvSpPr>
        <p:spPr>
          <a:xfrm>
            <a:off x="1090458" y="4047649"/>
            <a:ext cx="2352985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irm https://claude.ai/install.ps1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112169" y="4276249"/>
            <a:ext cx="309562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Consolas"/>
                <a:ea typeface="Microsoft YaHei"/>
                <a:cs typeface="Consolas"/>
              </a:rPr>
              <a:t>| iex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755219" y="4725352"/>
            <a:ext cx="102346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无需先装 Node</a:t>
            </a:r>
          </a:p>
        </p:txBody>
      </p:sp>
      <p:sp>
        <p:nvSpPr>
          <p:cNvPr id="20" name="Freeform 20"/>
          <p:cNvSpPr/>
          <p:nvPr/>
        </p:nvSpPr>
        <p:spPr>
          <a:xfrm>
            <a:off x="4168775" y="3409664"/>
            <a:ext cx="345422" cy="305358"/>
          </a:xfrm>
          <a:custGeom>
            <a:avLst/>
            <a:gdLst/>
            <a:ahLst/>
            <a:cxnLst/>
            <a:rect l="l" t="t" r="r" b="b"/>
            <a:pathLst>
              <a:path w="345422" h="305358">
                <a:moveTo>
                  <a:pt x="176179" y="6594"/>
                </a:moveTo>
                <a:cubicBezTo>
                  <a:pt x="164509" y="12566"/>
                  <a:pt x="157166" y="24569"/>
                  <a:pt x="157162" y="37678"/>
                </a:cubicBezTo>
                <a:lnTo>
                  <a:pt x="157145" y="82836"/>
                </a:lnTo>
                <a:lnTo>
                  <a:pt x="34925" y="82836"/>
                </a:lnTo>
                <a:cubicBezTo>
                  <a:pt x="15636" y="82836"/>
                  <a:pt x="0" y="98472"/>
                  <a:pt x="0" y="117761"/>
                </a:cubicBezTo>
                <a:lnTo>
                  <a:pt x="0" y="187611"/>
                </a:lnTo>
                <a:lnTo>
                  <a:pt x="87" y="190230"/>
                </a:lnTo>
                <a:cubicBezTo>
                  <a:pt x="1458" y="208455"/>
                  <a:pt x="16648" y="222542"/>
                  <a:pt x="34925" y="222536"/>
                </a:cubicBezTo>
                <a:lnTo>
                  <a:pt x="157145" y="222518"/>
                </a:lnTo>
                <a:lnTo>
                  <a:pt x="157162" y="267694"/>
                </a:lnTo>
                <a:cubicBezTo>
                  <a:pt x="157166" y="281817"/>
                  <a:pt x="165675" y="294549"/>
                  <a:pt x="178723" y="299953"/>
                </a:cubicBezTo>
                <a:cubicBezTo>
                  <a:pt x="191772" y="305358"/>
                  <a:pt x="206791" y="302371"/>
                  <a:pt x="216779" y="292386"/>
                </a:cubicBezTo>
                <a:lnTo>
                  <a:pt x="331787" y="177378"/>
                </a:lnTo>
                <a:cubicBezTo>
                  <a:pt x="345422" y="163740"/>
                  <a:pt x="345422" y="141632"/>
                  <a:pt x="331787" y="127994"/>
                </a:cubicBezTo>
                <a:lnTo>
                  <a:pt x="216779" y="12986"/>
                </a:lnTo>
                <a:cubicBezTo>
                  <a:pt x="206791" y="2991"/>
                  <a:pt x="191765" y="0"/>
                  <a:pt x="178711" y="5407"/>
                </a:cubicBezTo>
                <a:lnTo>
                  <a:pt x="176179" y="6594"/>
                </a:lnTo>
                <a:close/>
              </a:path>
            </a:pathLst>
          </a:custGeom>
          <a:solidFill>
            <a:srgbClr val="C96133"/>
          </a:solidFill>
          <a:ln>
            <a:noFill/>
          </a:ln>
        </p:spPr>
      </p:sp>
      <p:sp>
        <p:nvSpPr>
          <p:cNvPr id="21" name="Rectangle 21"/>
          <p:cNvSpPr/>
          <p:nvPr/>
        </p:nvSpPr>
        <p:spPr>
          <a:xfrm>
            <a:off x="4400550" y="1238250"/>
            <a:ext cx="3390900" cy="4648200"/>
          </a:xfrm>
          <a:prstGeom prst="roundRect">
            <a:avLst>
              <a:gd name="adj" fmla="val 3933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22" name="Rectangle 22"/>
          <p:cNvSpPr/>
          <p:nvPr/>
        </p:nvSpPr>
        <p:spPr>
          <a:xfrm>
            <a:off x="4400550" y="1238250"/>
            <a:ext cx="3390900" cy="47625"/>
          </a:xfrm>
          <a:prstGeom prst="roundRect">
            <a:avLst>
              <a:gd name="adj" fmla="val 50000"/>
            </a:avLst>
          </a:prstGeom>
          <a:solidFill>
            <a:srgbClr val="3D7DE4"/>
          </a:solidFill>
          <a:ln>
            <a:noFill/>
          </a:ln>
        </p:spPr>
      </p:sp>
      <p:sp>
        <p:nvSpPr>
          <p:cNvPr id="23" name="Ellipse 23"/>
          <p:cNvSpPr/>
          <p:nvPr/>
        </p:nvSpPr>
        <p:spPr>
          <a:xfrm>
            <a:off x="5638800" y="1504950"/>
            <a:ext cx="914400" cy="914400"/>
          </a:xfrm>
          <a:prstGeom prst="ellipse">
            <a:avLst/>
          </a:prstGeom>
          <a:solidFill>
            <a:srgbClr val="3D7DE4"/>
          </a:solidFill>
          <a:ln>
            <a:noFill/>
          </a:ln>
        </p:spPr>
      </p:sp>
      <p:sp>
        <p:nvSpPr>
          <p:cNvPr id="24" name="TextBox 24"/>
          <p:cNvSpPr txBox="1"/>
          <p:nvPr/>
        </p:nvSpPr>
        <p:spPr>
          <a:xfrm>
            <a:off x="5931384" y="1771650"/>
            <a:ext cx="329232" cy="609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00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2</a:t>
            </a:r>
          </a:p>
        </p:txBody>
      </p:sp>
      <p:grpSp>
        <p:nvGrpSpPr>
          <p:cNvPr id="29" name="Group 29"/>
          <p:cNvGrpSpPr/>
          <p:nvPr/>
        </p:nvGrpSpPr>
        <p:grpSpPr>
          <a:xfrm>
            <a:off x="5924550" y="2609850"/>
            <a:ext cx="343437" cy="342900"/>
            <a:chOff x="5924550" y="2609850"/>
            <a:chExt cx="343437" cy="342900"/>
          </a:xfrm>
        </p:grpSpPr>
        <p:sp>
          <p:nvSpPr>
            <p:cNvPr id="25" name="Freeform 25"/>
            <p:cNvSpPr/>
            <p:nvPr/>
          </p:nvSpPr>
          <p:spPr>
            <a:xfrm>
              <a:off x="5924550" y="2609850"/>
              <a:ext cx="152400" cy="152400"/>
            </a:xfrm>
            <a:custGeom>
              <a:avLst/>
              <a:gdLst/>
              <a:ahLst/>
              <a:cxnLst/>
              <a:rect l="l" t="t" r="r" b="b"/>
              <a:pathLst>
                <a:path w="152400" h="152400">
                  <a:moveTo>
                    <a:pt x="114300" y="0"/>
                  </a:moveTo>
                  <a:lnTo>
                    <a:pt x="38100" y="0"/>
                  </a:lnTo>
                  <a:cubicBezTo>
                    <a:pt x="17058" y="0"/>
                    <a:pt x="0" y="17058"/>
                    <a:pt x="0" y="38100"/>
                  </a:cubicBezTo>
                  <a:lnTo>
                    <a:pt x="0" y="114300"/>
                  </a:lnTo>
                  <a:cubicBezTo>
                    <a:pt x="0" y="135342"/>
                    <a:pt x="17058" y="152400"/>
                    <a:pt x="38100" y="152400"/>
                  </a:cubicBezTo>
                  <a:lnTo>
                    <a:pt x="114300" y="152400"/>
                  </a:lnTo>
                  <a:cubicBezTo>
                    <a:pt x="135342" y="152400"/>
                    <a:pt x="152400" y="135342"/>
                    <a:pt x="152400" y="114300"/>
                  </a:cubicBezTo>
                  <a:lnTo>
                    <a:pt x="152400" y="38100"/>
                  </a:lnTo>
                  <a:cubicBezTo>
                    <a:pt x="152400" y="17058"/>
                    <a:pt x="135342" y="0"/>
                    <a:pt x="114300" y="0"/>
                  </a:cubicBezTo>
                  <a:close/>
                </a:path>
              </a:pathLst>
            </a:custGeom>
            <a:solidFill>
              <a:srgbClr val="3D7DE4"/>
            </a:solidFill>
            <a:ln>
              <a:noFill/>
            </a:ln>
          </p:spPr>
        </p:sp>
        <p:sp>
          <p:nvSpPr>
            <p:cNvPr id="26" name="Freeform 26"/>
            <p:cNvSpPr/>
            <p:nvPr/>
          </p:nvSpPr>
          <p:spPr>
            <a:xfrm>
              <a:off x="5924550" y="2800350"/>
              <a:ext cx="152400" cy="152400"/>
            </a:xfrm>
            <a:custGeom>
              <a:avLst/>
              <a:gdLst/>
              <a:ahLst/>
              <a:cxnLst/>
              <a:rect l="l" t="t" r="r" b="b"/>
              <a:pathLst>
                <a:path w="152400" h="152400">
                  <a:moveTo>
                    <a:pt x="114300" y="0"/>
                  </a:moveTo>
                  <a:lnTo>
                    <a:pt x="38100" y="0"/>
                  </a:lnTo>
                  <a:cubicBezTo>
                    <a:pt x="17058" y="0"/>
                    <a:pt x="0" y="17058"/>
                    <a:pt x="0" y="38100"/>
                  </a:cubicBezTo>
                  <a:lnTo>
                    <a:pt x="0" y="114300"/>
                  </a:lnTo>
                  <a:cubicBezTo>
                    <a:pt x="0" y="135342"/>
                    <a:pt x="17058" y="152400"/>
                    <a:pt x="38100" y="152400"/>
                  </a:cubicBezTo>
                  <a:lnTo>
                    <a:pt x="114300" y="152400"/>
                  </a:lnTo>
                  <a:cubicBezTo>
                    <a:pt x="135342" y="152400"/>
                    <a:pt x="152400" y="135342"/>
                    <a:pt x="152400" y="114300"/>
                  </a:cubicBezTo>
                  <a:lnTo>
                    <a:pt x="152400" y="38100"/>
                  </a:lnTo>
                  <a:cubicBezTo>
                    <a:pt x="152400" y="17058"/>
                    <a:pt x="135342" y="0"/>
                    <a:pt x="114300" y="0"/>
                  </a:cubicBezTo>
                  <a:close/>
                </a:path>
              </a:pathLst>
            </a:custGeom>
            <a:solidFill>
              <a:srgbClr val="3D7DE4"/>
            </a:solidFill>
            <a:ln>
              <a:noFill/>
            </a:ln>
          </p:spPr>
        </p:sp>
        <p:sp>
          <p:nvSpPr>
            <p:cNvPr id="27" name="Freeform 27"/>
            <p:cNvSpPr/>
            <p:nvPr/>
          </p:nvSpPr>
          <p:spPr>
            <a:xfrm>
              <a:off x="6115050" y="2800350"/>
              <a:ext cx="152400" cy="152400"/>
            </a:xfrm>
            <a:custGeom>
              <a:avLst/>
              <a:gdLst/>
              <a:ahLst/>
              <a:cxnLst/>
              <a:rect l="l" t="t" r="r" b="b"/>
              <a:pathLst>
                <a:path w="152400" h="152400">
                  <a:moveTo>
                    <a:pt x="114300" y="0"/>
                  </a:moveTo>
                  <a:lnTo>
                    <a:pt x="38100" y="0"/>
                  </a:lnTo>
                  <a:cubicBezTo>
                    <a:pt x="17058" y="0"/>
                    <a:pt x="0" y="17058"/>
                    <a:pt x="0" y="38100"/>
                  </a:cubicBezTo>
                  <a:lnTo>
                    <a:pt x="0" y="114300"/>
                  </a:lnTo>
                  <a:cubicBezTo>
                    <a:pt x="0" y="135342"/>
                    <a:pt x="17058" y="152400"/>
                    <a:pt x="38100" y="152400"/>
                  </a:cubicBezTo>
                  <a:lnTo>
                    <a:pt x="114300" y="152400"/>
                  </a:lnTo>
                  <a:cubicBezTo>
                    <a:pt x="135342" y="152400"/>
                    <a:pt x="152400" y="135342"/>
                    <a:pt x="152400" y="114300"/>
                  </a:cubicBezTo>
                  <a:lnTo>
                    <a:pt x="152400" y="38100"/>
                  </a:lnTo>
                  <a:cubicBezTo>
                    <a:pt x="152400" y="17058"/>
                    <a:pt x="135342" y="0"/>
                    <a:pt x="114300" y="0"/>
                  </a:cubicBezTo>
                  <a:close/>
                </a:path>
              </a:pathLst>
            </a:custGeom>
            <a:solidFill>
              <a:srgbClr val="3D7DE4"/>
            </a:solidFill>
            <a:ln>
              <a:noFill/>
            </a:ln>
          </p:spPr>
        </p:sp>
        <p:sp>
          <p:nvSpPr>
            <p:cNvPr id="28" name="Freeform 28"/>
            <p:cNvSpPr/>
            <p:nvPr/>
          </p:nvSpPr>
          <p:spPr>
            <a:xfrm>
              <a:off x="6114513" y="2609850"/>
              <a:ext cx="153474" cy="152937"/>
            </a:xfrm>
            <a:custGeom>
              <a:avLst/>
              <a:gdLst/>
              <a:ahLst/>
              <a:cxnLst/>
              <a:rect l="l" t="t" r="r" b="b"/>
              <a:pathLst>
                <a:path w="153474" h="152937">
                  <a:moveTo>
                    <a:pt x="76737" y="0"/>
                  </a:moveTo>
                  <a:cubicBezTo>
                    <a:pt x="86395" y="1"/>
                    <a:pt x="94523" y="7230"/>
                    <a:pt x="95653" y="16821"/>
                  </a:cubicBezTo>
                  <a:lnTo>
                    <a:pt x="95787" y="19050"/>
                  </a:lnTo>
                  <a:lnTo>
                    <a:pt x="95787" y="57150"/>
                  </a:lnTo>
                  <a:lnTo>
                    <a:pt x="133887" y="57150"/>
                  </a:lnTo>
                  <a:cubicBezTo>
                    <a:pt x="143966" y="57161"/>
                    <a:pt x="152292" y="65022"/>
                    <a:pt x="152883" y="75084"/>
                  </a:cubicBezTo>
                  <a:cubicBezTo>
                    <a:pt x="153474" y="85145"/>
                    <a:pt x="146124" y="93926"/>
                    <a:pt x="136116" y="95117"/>
                  </a:cubicBezTo>
                  <a:lnTo>
                    <a:pt x="133887" y="95250"/>
                  </a:lnTo>
                  <a:lnTo>
                    <a:pt x="95787" y="95250"/>
                  </a:lnTo>
                  <a:lnTo>
                    <a:pt x="95787" y="133350"/>
                  </a:lnTo>
                  <a:cubicBezTo>
                    <a:pt x="95776" y="143429"/>
                    <a:pt x="87915" y="151755"/>
                    <a:pt x="77853" y="152346"/>
                  </a:cubicBezTo>
                  <a:cubicBezTo>
                    <a:pt x="67791" y="152937"/>
                    <a:pt x="59011" y="145588"/>
                    <a:pt x="57820" y="135579"/>
                  </a:cubicBezTo>
                  <a:lnTo>
                    <a:pt x="57687" y="133350"/>
                  </a:lnTo>
                  <a:lnTo>
                    <a:pt x="57687" y="95250"/>
                  </a:lnTo>
                  <a:lnTo>
                    <a:pt x="19587" y="95250"/>
                  </a:lnTo>
                  <a:cubicBezTo>
                    <a:pt x="9508" y="95239"/>
                    <a:pt x="1181" y="87378"/>
                    <a:pt x="591" y="77316"/>
                  </a:cubicBezTo>
                  <a:cubicBezTo>
                    <a:pt x="0" y="67255"/>
                    <a:pt x="7349" y="58474"/>
                    <a:pt x="17358" y="57283"/>
                  </a:cubicBezTo>
                  <a:lnTo>
                    <a:pt x="19587" y="57150"/>
                  </a:lnTo>
                  <a:lnTo>
                    <a:pt x="57687" y="57150"/>
                  </a:lnTo>
                  <a:lnTo>
                    <a:pt x="57687" y="19050"/>
                  </a:lnTo>
                  <a:cubicBezTo>
                    <a:pt x="57687" y="8529"/>
                    <a:pt x="66216" y="0"/>
                    <a:pt x="76737" y="0"/>
                  </a:cubicBezTo>
                  <a:close/>
                </a:path>
              </a:pathLst>
            </a:custGeom>
            <a:solidFill>
              <a:srgbClr val="3D7DE4"/>
            </a:solidFill>
            <a:ln>
              <a:noFill/>
            </a:ln>
          </p:spPr>
        </p:sp>
      </p:grpSp>
      <p:sp>
        <p:nvSpPr>
          <p:cNvPr id="30" name="TextBox 30"/>
          <p:cNvSpPr txBox="1"/>
          <p:nvPr/>
        </p:nvSpPr>
        <p:spPr>
          <a:xfrm>
            <a:off x="5840991" y="3212782"/>
            <a:ext cx="510019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Mac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5554980" y="3566160"/>
            <a:ext cx="108204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终端粘贴运行</a:t>
            </a:r>
          </a:p>
        </p:txBody>
      </p:sp>
      <p:sp>
        <p:nvSpPr>
          <p:cNvPr id="32" name="Rectangle 32"/>
          <p:cNvSpPr/>
          <p:nvPr/>
        </p:nvSpPr>
        <p:spPr>
          <a:xfrm>
            <a:off x="4705350" y="3867150"/>
            <a:ext cx="2781300" cy="704850"/>
          </a:xfrm>
          <a:prstGeom prst="roundRect">
            <a:avLst>
              <a:gd name="adj" fmla="val 10811"/>
            </a:avLst>
          </a:prstGeom>
          <a:solidFill>
            <a:srgbClr val="1E1E1E"/>
          </a:solidFill>
          <a:ln>
            <a:noFill/>
          </a:ln>
        </p:spPr>
      </p:sp>
      <p:sp>
        <p:nvSpPr>
          <p:cNvPr id="33" name="TextBox 33"/>
          <p:cNvSpPr txBox="1"/>
          <p:nvPr/>
        </p:nvSpPr>
        <p:spPr>
          <a:xfrm>
            <a:off x="4806267" y="4055745"/>
            <a:ext cx="2579465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00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curl -fsSL https://claude.ai/install.sh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5884259" y="4276249"/>
            <a:ext cx="42348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Consolas"/>
                <a:ea typeface="Microsoft YaHei"/>
                <a:cs typeface="Consolas"/>
              </a:rPr>
              <a:t>| bash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5584269" y="4725352"/>
            <a:ext cx="102346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无需先装 Node</a:t>
            </a:r>
          </a:p>
        </p:txBody>
      </p:sp>
      <p:sp>
        <p:nvSpPr>
          <p:cNvPr id="36" name="Freeform 36"/>
          <p:cNvSpPr/>
          <p:nvPr/>
        </p:nvSpPr>
        <p:spPr>
          <a:xfrm>
            <a:off x="7997825" y="3409664"/>
            <a:ext cx="345422" cy="305358"/>
          </a:xfrm>
          <a:custGeom>
            <a:avLst/>
            <a:gdLst/>
            <a:ahLst/>
            <a:cxnLst/>
            <a:rect l="l" t="t" r="r" b="b"/>
            <a:pathLst>
              <a:path w="345422" h="305358">
                <a:moveTo>
                  <a:pt x="176179" y="6594"/>
                </a:moveTo>
                <a:cubicBezTo>
                  <a:pt x="164509" y="12566"/>
                  <a:pt x="157166" y="24569"/>
                  <a:pt x="157162" y="37678"/>
                </a:cubicBezTo>
                <a:lnTo>
                  <a:pt x="157145" y="82836"/>
                </a:lnTo>
                <a:lnTo>
                  <a:pt x="34925" y="82836"/>
                </a:lnTo>
                <a:cubicBezTo>
                  <a:pt x="15636" y="82836"/>
                  <a:pt x="0" y="98472"/>
                  <a:pt x="0" y="117761"/>
                </a:cubicBezTo>
                <a:lnTo>
                  <a:pt x="0" y="187611"/>
                </a:lnTo>
                <a:lnTo>
                  <a:pt x="87" y="190230"/>
                </a:lnTo>
                <a:cubicBezTo>
                  <a:pt x="1458" y="208455"/>
                  <a:pt x="16648" y="222542"/>
                  <a:pt x="34925" y="222536"/>
                </a:cubicBezTo>
                <a:lnTo>
                  <a:pt x="157145" y="222518"/>
                </a:lnTo>
                <a:lnTo>
                  <a:pt x="157162" y="267694"/>
                </a:lnTo>
                <a:cubicBezTo>
                  <a:pt x="157166" y="281817"/>
                  <a:pt x="165675" y="294549"/>
                  <a:pt x="178723" y="299953"/>
                </a:cubicBezTo>
                <a:cubicBezTo>
                  <a:pt x="191772" y="305358"/>
                  <a:pt x="206791" y="302371"/>
                  <a:pt x="216779" y="292386"/>
                </a:cubicBezTo>
                <a:lnTo>
                  <a:pt x="331788" y="177378"/>
                </a:lnTo>
                <a:cubicBezTo>
                  <a:pt x="345422" y="163740"/>
                  <a:pt x="345422" y="141632"/>
                  <a:pt x="331788" y="127994"/>
                </a:cubicBezTo>
                <a:lnTo>
                  <a:pt x="216779" y="12986"/>
                </a:lnTo>
                <a:cubicBezTo>
                  <a:pt x="206791" y="2991"/>
                  <a:pt x="191765" y="0"/>
                  <a:pt x="178711" y="5407"/>
                </a:cubicBezTo>
                <a:lnTo>
                  <a:pt x="176179" y="6594"/>
                </a:lnTo>
                <a:close/>
              </a:path>
            </a:pathLst>
          </a:custGeom>
          <a:solidFill>
            <a:srgbClr val="C96133"/>
          </a:solidFill>
          <a:ln>
            <a:noFill/>
          </a:ln>
        </p:spPr>
      </p:sp>
      <p:sp>
        <p:nvSpPr>
          <p:cNvPr id="37" name="Rectangle 37"/>
          <p:cNvSpPr/>
          <p:nvPr/>
        </p:nvSpPr>
        <p:spPr>
          <a:xfrm>
            <a:off x="8229600" y="1238250"/>
            <a:ext cx="3390900" cy="4648200"/>
          </a:xfrm>
          <a:prstGeom prst="roundRect">
            <a:avLst>
              <a:gd name="adj" fmla="val 3933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38" name="Rectangle 38"/>
          <p:cNvSpPr/>
          <p:nvPr/>
        </p:nvSpPr>
        <p:spPr>
          <a:xfrm>
            <a:off x="8229600" y="1238250"/>
            <a:ext cx="3390900" cy="47625"/>
          </a:xfrm>
          <a:prstGeom prst="roundRect">
            <a:avLst>
              <a:gd name="adj" fmla="val 50000"/>
            </a:avLst>
          </a:prstGeom>
          <a:solidFill>
            <a:srgbClr val="3A9E6A"/>
          </a:solidFill>
          <a:ln>
            <a:noFill/>
          </a:ln>
        </p:spPr>
      </p:sp>
      <p:sp>
        <p:nvSpPr>
          <p:cNvPr id="39" name="Ellipse 39"/>
          <p:cNvSpPr/>
          <p:nvPr/>
        </p:nvSpPr>
        <p:spPr>
          <a:xfrm>
            <a:off x="9467850" y="1504950"/>
            <a:ext cx="914400" cy="914400"/>
          </a:xfrm>
          <a:prstGeom prst="ellipse">
            <a:avLst/>
          </a:prstGeom>
          <a:solidFill>
            <a:srgbClr val="3A9E6A"/>
          </a:solidFill>
          <a:ln>
            <a:noFill/>
          </a:ln>
        </p:spPr>
      </p:sp>
      <p:sp>
        <p:nvSpPr>
          <p:cNvPr id="40" name="TextBox 40"/>
          <p:cNvSpPr txBox="1"/>
          <p:nvPr/>
        </p:nvSpPr>
        <p:spPr>
          <a:xfrm>
            <a:off x="9760434" y="1771650"/>
            <a:ext cx="329232" cy="609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00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3</a:t>
            </a:r>
          </a:p>
        </p:txBody>
      </p:sp>
      <p:grpSp>
        <p:nvGrpSpPr>
          <p:cNvPr id="44" name="Group 44"/>
          <p:cNvGrpSpPr/>
          <p:nvPr/>
        </p:nvGrpSpPr>
        <p:grpSpPr>
          <a:xfrm>
            <a:off x="9741208" y="2590800"/>
            <a:ext cx="367489" cy="379633"/>
            <a:chOff x="9741208" y="2590800"/>
            <a:chExt cx="367489" cy="379633"/>
          </a:xfrm>
        </p:grpSpPr>
        <p:sp>
          <p:nvSpPr>
            <p:cNvPr id="41" name="Freeform 41"/>
            <p:cNvSpPr/>
            <p:nvPr/>
          </p:nvSpPr>
          <p:spPr>
            <a:xfrm>
              <a:off x="9935832" y="2819076"/>
              <a:ext cx="172865" cy="151357"/>
            </a:xfrm>
            <a:custGeom>
              <a:avLst/>
              <a:gdLst/>
              <a:ahLst/>
              <a:cxnLst/>
              <a:rect l="l" t="t" r="r" b="b"/>
              <a:pathLst>
                <a:path w="172865" h="151357">
                  <a:moveTo>
                    <a:pt x="132016" y="0"/>
                  </a:moveTo>
                  <a:lnTo>
                    <a:pt x="169469" y="64884"/>
                  </a:lnTo>
                  <a:cubicBezTo>
                    <a:pt x="172597" y="70307"/>
                    <a:pt x="172865" y="76920"/>
                    <a:pt x="170184" y="82578"/>
                  </a:cubicBezTo>
                  <a:cubicBezTo>
                    <a:pt x="167503" y="88236"/>
                    <a:pt x="162217" y="92217"/>
                    <a:pt x="156039" y="93231"/>
                  </a:cubicBezTo>
                  <a:lnTo>
                    <a:pt x="153886" y="93440"/>
                  </a:lnTo>
                  <a:lnTo>
                    <a:pt x="151752" y="93421"/>
                  </a:lnTo>
                  <a:lnTo>
                    <a:pt x="95879" y="89802"/>
                  </a:lnTo>
                  <a:lnTo>
                    <a:pt x="71057" y="140017"/>
                  </a:lnTo>
                  <a:cubicBezTo>
                    <a:pt x="68322" y="145534"/>
                    <a:pt x="63093" y="149391"/>
                    <a:pt x="57014" y="150374"/>
                  </a:cubicBezTo>
                  <a:cubicBezTo>
                    <a:pt x="50936" y="151357"/>
                    <a:pt x="44758" y="149345"/>
                    <a:pt x="40424" y="144970"/>
                  </a:cubicBezTo>
                  <a:lnTo>
                    <a:pt x="38862" y="143180"/>
                  </a:lnTo>
                  <a:lnTo>
                    <a:pt x="37490" y="141084"/>
                  </a:lnTo>
                  <a:lnTo>
                    <a:pt x="0" y="76181"/>
                  </a:lnTo>
                  <a:cubicBezTo>
                    <a:pt x="53500" y="72837"/>
                    <a:pt x="102351" y="44647"/>
                    <a:pt x="132016" y="0"/>
                  </a:cubicBezTo>
                  <a:close/>
                </a:path>
              </a:pathLst>
            </a:custGeom>
            <a:solidFill>
              <a:srgbClr val="3A9E6A"/>
            </a:solidFill>
            <a:ln>
              <a:noFill/>
            </a:ln>
          </p:spPr>
        </p:sp>
        <p:sp>
          <p:nvSpPr>
            <p:cNvPr id="42" name="Freeform 42"/>
            <p:cNvSpPr/>
            <p:nvPr/>
          </p:nvSpPr>
          <p:spPr>
            <a:xfrm>
              <a:off x="9741208" y="2819057"/>
              <a:ext cx="172983" cy="151166"/>
            </a:xfrm>
            <a:custGeom>
              <a:avLst/>
              <a:gdLst/>
              <a:ahLst/>
              <a:cxnLst/>
              <a:rect l="l" t="t" r="r" b="b"/>
              <a:pathLst>
                <a:path w="172983" h="151166">
                  <a:moveTo>
                    <a:pt x="172983" y="76200"/>
                  </a:moveTo>
                  <a:lnTo>
                    <a:pt x="135531" y="141122"/>
                  </a:lnTo>
                  <a:cubicBezTo>
                    <a:pt x="132452" y="146459"/>
                    <a:pt x="126984" y="149979"/>
                    <a:pt x="120851" y="150573"/>
                  </a:cubicBezTo>
                  <a:cubicBezTo>
                    <a:pt x="114719" y="151166"/>
                    <a:pt x="108677" y="148760"/>
                    <a:pt x="104632" y="144113"/>
                  </a:cubicBezTo>
                  <a:lnTo>
                    <a:pt x="103184" y="142208"/>
                  </a:lnTo>
                  <a:lnTo>
                    <a:pt x="101965" y="140037"/>
                  </a:lnTo>
                  <a:lnTo>
                    <a:pt x="77124" y="89840"/>
                  </a:lnTo>
                  <a:lnTo>
                    <a:pt x="21288" y="93459"/>
                  </a:lnTo>
                  <a:cubicBezTo>
                    <a:pt x="15045" y="93861"/>
                    <a:pt x="9002" y="91175"/>
                    <a:pt x="5117" y="86271"/>
                  </a:cubicBezTo>
                  <a:cubicBezTo>
                    <a:pt x="1233" y="81368"/>
                    <a:pt x="0" y="74870"/>
                    <a:pt x="1819" y="68885"/>
                  </a:cubicBezTo>
                  <a:lnTo>
                    <a:pt x="2581" y="66846"/>
                  </a:lnTo>
                  <a:lnTo>
                    <a:pt x="3534" y="64941"/>
                  </a:lnTo>
                  <a:lnTo>
                    <a:pt x="41024" y="0"/>
                  </a:lnTo>
                  <a:cubicBezTo>
                    <a:pt x="70669" y="44646"/>
                    <a:pt x="119497" y="72849"/>
                    <a:pt x="172983" y="76219"/>
                  </a:cubicBezTo>
                  <a:close/>
                </a:path>
              </a:pathLst>
            </a:custGeom>
            <a:solidFill>
              <a:srgbClr val="3A9E6A"/>
            </a:solidFill>
            <a:ln>
              <a:noFill/>
            </a:ln>
          </p:spPr>
        </p:sp>
        <p:sp>
          <p:nvSpPr>
            <p:cNvPr id="43" name="Freeform 43"/>
            <p:cNvSpPr/>
            <p:nvPr/>
          </p:nvSpPr>
          <p:spPr>
            <a:xfrm>
              <a:off x="9791699" y="2590800"/>
              <a:ext cx="266702" cy="266814"/>
            </a:xfrm>
            <a:custGeom>
              <a:avLst/>
              <a:gdLst/>
              <a:ahLst/>
              <a:cxnLst/>
              <a:rect l="l" t="t" r="r" b="b"/>
              <a:pathLst>
                <a:path w="266702" h="266814">
                  <a:moveTo>
                    <a:pt x="133351" y="0"/>
                  </a:moveTo>
                  <a:lnTo>
                    <a:pt x="137923" y="76"/>
                  </a:lnTo>
                  <a:cubicBezTo>
                    <a:pt x="209749" y="2540"/>
                    <a:pt x="266702" y="61482"/>
                    <a:pt x="266701" y="133350"/>
                  </a:cubicBezTo>
                  <a:lnTo>
                    <a:pt x="266644" y="137027"/>
                  </a:lnTo>
                  <a:lnTo>
                    <a:pt x="266511" y="140684"/>
                  </a:lnTo>
                  <a:lnTo>
                    <a:pt x="266168" y="145351"/>
                  </a:lnTo>
                  <a:lnTo>
                    <a:pt x="265672" y="149962"/>
                  </a:lnTo>
                  <a:lnTo>
                    <a:pt x="265215" y="153353"/>
                  </a:lnTo>
                  <a:cubicBezTo>
                    <a:pt x="263962" y="161575"/>
                    <a:pt x="261940" y="169663"/>
                    <a:pt x="259176" y="177508"/>
                  </a:cubicBezTo>
                  <a:lnTo>
                    <a:pt x="256967" y="183375"/>
                  </a:lnTo>
                  <a:lnTo>
                    <a:pt x="254052" y="190005"/>
                  </a:lnTo>
                  <a:cubicBezTo>
                    <a:pt x="232034" y="236908"/>
                    <a:pt x="184843" y="266814"/>
                    <a:pt x="133029" y="266700"/>
                  </a:cubicBezTo>
                  <a:cubicBezTo>
                    <a:pt x="81215" y="266586"/>
                    <a:pt x="34156" y="236472"/>
                    <a:pt x="12346" y="189471"/>
                  </a:cubicBezTo>
                  <a:lnTo>
                    <a:pt x="9869" y="183813"/>
                  </a:lnTo>
                  <a:lnTo>
                    <a:pt x="8878" y="181280"/>
                  </a:lnTo>
                  <a:lnTo>
                    <a:pt x="7354" y="177146"/>
                  </a:lnTo>
                  <a:lnTo>
                    <a:pt x="5545" y="171545"/>
                  </a:lnTo>
                  <a:cubicBezTo>
                    <a:pt x="4898" y="169376"/>
                    <a:pt x="4308" y="167191"/>
                    <a:pt x="3773" y="164992"/>
                  </a:cubicBezTo>
                  <a:lnTo>
                    <a:pt x="2630" y="159829"/>
                  </a:lnTo>
                  <a:lnTo>
                    <a:pt x="1697" y="154667"/>
                  </a:lnTo>
                  <a:lnTo>
                    <a:pt x="1316" y="152019"/>
                  </a:lnTo>
                  <a:lnTo>
                    <a:pt x="573" y="145866"/>
                  </a:lnTo>
                  <a:lnTo>
                    <a:pt x="115" y="138913"/>
                  </a:lnTo>
                  <a:lnTo>
                    <a:pt x="1" y="133350"/>
                  </a:lnTo>
                  <a:cubicBezTo>
                    <a:pt x="0" y="61482"/>
                    <a:pt x="56953" y="2540"/>
                    <a:pt x="128779" y="76"/>
                  </a:cubicBezTo>
                  <a:lnTo>
                    <a:pt x="133351" y="0"/>
                  </a:lnTo>
                  <a:close/>
                </a:path>
              </a:pathLst>
            </a:custGeom>
            <a:solidFill>
              <a:srgbClr val="3A9E6A"/>
            </a:solidFill>
            <a:ln>
              <a:noFill/>
            </a:ln>
          </p:spPr>
        </p:sp>
      </p:grpSp>
      <p:sp>
        <p:nvSpPr>
          <p:cNvPr id="45" name="TextBox 45"/>
          <p:cNvSpPr txBox="1"/>
          <p:nvPr/>
        </p:nvSpPr>
        <p:spPr>
          <a:xfrm>
            <a:off x="9271516" y="3212782"/>
            <a:ext cx="1307068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启动并登录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9518222" y="3574732"/>
            <a:ext cx="813656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b="1" dirty="0">
                <a:solidFill>
                  <a:srgbClr val="3A9E6A"/>
                </a:solidFill>
                <a:latin typeface="Consolas"/>
                <a:ea typeface="Microsoft YaHei"/>
                <a:cs typeface="Consolas"/>
              </a:rPr>
              <a:t>claude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9121140" y="3909060"/>
            <a:ext cx="160782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首次运行按提示登录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8646557" y="4172902"/>
            <a:ext cx="2556986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需 Claude Pro（$20/月，已有则免）</a:t>
            </a:r>
          </a:p>
        </p:txBody>
      </p:sp>
      <p:sp>
        <p:nvSpPr>
          <p:cNvPr id="49" name="Rectangle 49"/>
          <p:cNvSpPr/>
          <p:nvPr/>
        </p:nvSpPr>
        <p:spPr>
          <a:xfrm>
            <a:off x="8610600" y="4552950"/>
            <a:ext cx="1866900" cy="342900"/>
          </a:xfrm>
          <a:prstGeom prst="roundRect">
            <a:avLst>
              <a:gd name="adj" fmla="val 22222"/>
            </a:avLst>
          </a:prstGeom>
          <a:solidFill>
            <a:srgbClr val="3A9E6A"/>
          </a:solidFill>
          <a:ln>
            <a:noFill/>
          </a:ln>
        </p:spPr>
      </p:sp>
      <p:sp>
        <p:nvSpPr>
          <p:cNvPr id="50" name="TextBox 50"/>
          <p:cNvSpPr txBox="1"/>
          <p:nvPr/>
        </p:nvSpPr>
        <p:spPr>
          <a:xfrm>
            <a:off x="9279195" y="4650581"/>
            <a:ext cx="529709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dirty="0">
                <a:solidFill>
                  <a:srgbClr val="FAFAF8"/>
                </a:solidFill>
                <a:latin typeface="Consolas"/>
                <a:ea typeface="Microsoft YaHei"/>
                <a:cs typeface="Consolas"/>
              </a:rPr>
              <a:t>claude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5148739" y="5977414"/>
            <a:ext cx="1894522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安装完成后在终端输入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7794308" y="5977414"/>
            <a:ext cx="600337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claude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8251508" y="5977414"/>
            <a:ext cx="1894522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启动，按提示登录账号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3580150" y="6260306"/>
            <a:ext cx="5031700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Obsidian 课前也装好：obsidian.md 下载即用（详见课前作业手册）</a:t>
            </a:r>
          </a:p>
        </p:txBody>
      </p:sp>
      <p:sp>
        <p:nvSpPr>
          <p:cNvPr id="55" name="Line 55"/>
          <p:cNvSpPr/>
          <p:nvPr/>
        </p:nvSpPr>
        <p:spPr>
          <a:xfrm>
            <a:off x="571500" y="659130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56" name="TextBox 56"/>
          <p:cNvSpPr txBox="1"/>
          <p:nvPr/>
        </p:nvSpPr>
        <p:spPr>
          <a:xfrm>
            <a:off x="5264825" y="6657499"/>
            <a:ext cx="166235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从零上手 Claude · 第二节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8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47625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4" name="Rectangle 4"/>
          <p:cNvSpPr/>
          <p:nvPr/>
        </p:nvSpPr>
        <p:spPr>
          <a:xfrm>
            <a:off x="571500" y="342900"/>
            <a:ext cx="47625" cy="41910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746760" y="394335"/>
            <a:ext cx="2697809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LLM Wiki 方法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66762" y="792956"/>
            <a:ext cx="2608183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理论：Claude Code · 三层目录结构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321210" y="507682"/>
            <a:ext cx="320245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650" b="1" dirty="0">
                <a:solidFill>
                  <a:srgbClr val="C96133">
                    <a:alphaMod val="20000"/>
                  </a:srgbClr>
                </a:solidFill>
                <a:latin typeface="Arial"/>
                <a:ea typeface="Microsoft YaHei"/>
                <a:cs typeface="Arial"/>
              </a:rPr>
              <a:t>08</a:t>
            </a:r>
          </a:p>
        </p:txBody>
      </p:sp>
      <p:sp>
        <p:nvSpPr>
          <p:cNvPr id="8" name="Line 8"/>
          <p:cNvSpPr/>
          <p:nvPr/>
        </p:nvSpPr>
        <p:spPr>
          <a:xfrm>
            <a:off x="571500" y="108585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9" name="Freeform 9"/>
          <p:cNvSpPr/>
          <p:nvPr/>
        </p:nvSpPr>
        <p:spPr>
          <a:xfrm>
            <a:off x="4133850" y="2786184"/>
            <a:ext cx="376824" cy="333117"/>
          </a:xfrm>
          <a:custGeom>
            <a:avLst/>
            <a:gdLst/>
            <a:ahLst/>
            <a:cxnLst/>
            <a:rect l="l" t="t" r="r" b="b"/>
            <a:pathLst>
              <a:path w="376824" h="333117">
                <a:moveTo>
                  <a:pt x="192195" y="7194"/>
                </a:moveTo>
                <a:cubicBezTo>
                  <a:pt x="179465" y="13708"/>
                  <a:pt x="171453" y="26802"/>
                  <a:pt x="171450" y="41103"/>
                </a:cubicBezTo>
                <a:lnTo>
                  <a:pt x="171431" y="90366"/>
                </a:lnTo>
                <a:lnTo>
                  <a:pt x="38100" y="90366"/>
                </a:lnTo>
                <a:cubicBezTo>
                  <a:pt x="17058" y="90366"/>
                  <a:pt x="0" y="107424"/>
                  <a:pt x="0" y="128466"/>
                </a:cubicBezTo>
                <a:lnTo>
                  <a:pt x="0" y="204666"/>
                </a:lnTo>
                <a:lnTo>
                  <a:pt x="95" y="207524"/>
                </a:lnTo>
                <a:cubicBezTo>
                  <a:pt x="1591" y="227406"/>
                  <a:pt x="18162" y="242773"/>
                  <a:pt x="38100" y="242766"/>
                </a:cubicBezTo>
                <a:lnTo>
                  <a:pt x="171431" y="242747"/>
                </a:lnTo>
                <a:lnTo>
                  <a:pt x="171450" y="292030"/>
                </a:lnTo>
                <a:cubicBezTo>
                  <a:pt x="171453" y="307437"/>
                  <a:pt x="180736" y="321326"/>
                  <a:pt x="194971" y="327222"/>
                </a:cubicBezTo>
                <a:cubicBezTo>
                  <a:pt x="209206" y="333117"/>
                  <a:pt x="225590" y="329859"/>
                  <a:pt x="236487" y="318966"/>
                </a:cubicBezTo>
                <a:lnTo>
                  <a:pt x="361950" y="193503"/>
                </a:lnTo>
                <a:cubicBezTo>
                  <a:pt x="376824" y="178625"/>
                  <a:pt x="376824" y="154508"/>
                  <a:pt x="361950" y="139630"/>
                </a:cubicBezTo>
                <a:lnTo>
                  <a:pt x="236487" y="14166"/>
                </a:lnTo>
                <a:cubicBezTo>
                  <a:pt x="225591" y="3263"/>
                  <a:pt x="209199" y="0"/>
                  <a:pt x="194958" y="5899"/>
                </a:cubicBezTo>
                <a:lnTo>
                  <a:pt x="192195" y="7194"/>
                </a:lnTo>
                <a:close/>
              </a:path>
            </a:pathLst>
          </a:custGeom>
          <a:solidFill>
            <a:srgbClr val="C96133"/>
          </a:solidFill>
          <a:ln>
            <a:noFill/>
          </a:ln>
        </p:spPr>
      </p:sp>
      <p:sp>
        <p:nvSpPr>
          <p:cNvPr id="10" name="Freeform 10"/>
          <p:cNvSpPr/>
          <p:nvPr/>
        </p:nvSpPr>
        <p:spPr>
          <a:xfrm>
            <a:off x="7943850" y="2786184"/>
            <a:ext cx="376824" cy="333117"/>
          </a:xfrm>
          <a:custGeom>
            <a:avLst/>
            <a:gdLst/>
            <a:ahLst/>
            <a:cxnLst/>
            <a:rect l="l" t="t" r="r" b="b"/>
            <a:pathLst>
              <a:path w="376824" h="333117">
                <a:moveTo>
                  <a:pt x="192195" y="7194"/>
                </a:moveTo>
                <a:cubicBezTo>
                  <a:pt x="179465" y="13708"/>
                  <a:pt x="171453" y="26802"/>
                  <a:pt x="171450" y="41103"/>
                </a:cubicBezTo>
                <a:lnTo>
                  <a:pt x="171431" y="90366"/>
                </a:lnTo>
                <a:lnTo>
                  <a:pt x="38100" y="90366"/>
                </a:lnTo>
                <a:cubicBezTo>
                  <a:pt x="17058" y="90366"/>
                  <a:pt x="0" y="107424"/>
                  <a:pt x="0" y="128466"/>
                </a:cubicBezTo>
                <a:lnTo>
                  <a:pt x="0" y="204666"/>
                </a:lnTo>
                <a:lnTo>
                  <a:pt x="95" y="207524"/>
                </a:lnTo>
                <a:cubicBezTo>
                  <a:pt x="1591" y="227406"/>
                  <a:pt x="18162" y="242773"/>
                  <a:pt x="38100" y="242766"/>
                </a:cubicBezTo>
                <a:lnTo>
                  <a:pt x="171431" y="242747"/>
                </a:lnTo>
                <a:lnTo>
                  <a:pt x="171450" y="292030"/>
                </a:lnTo>
                <a:cubicBezTo>
                  <a:pt x="171453" y="307437"/>
                  <a:pt x="180736" y="321326"/>
                  <a:pt x="194971" y="327222"/>
                </a:cubicBezTo>
                <a:cubicBezTo>
                  <a:pt x="209206" y="333117"/>
                  <a:pt x="225590" y="329859"/>
                  <a:pt x="236487" y="318966"/>
                </a:cubicBezTo>
                <a:lnTo>
                  <a:pt x="361950" y="193503"/>
                </a:lnTo>
                <a:cubicBezTo>
                  <a:pt x="376824" y="178625"/>
                  <a:pt x="376824" y="154508"/>
                  <a:pt x="361950" y="139630"/>
                </a:cubicBezTo>
                <a:lnTo>
                  <a:pt x="236487" y="14166"/>
                </a:lnTo>
                <a:cubicBezTo>
                  <a:pt x="225591" y="3263"/>
                  <a:pt x="209199" y="0"/>
                  <a:pt x="194958" y="5899"/>
                </a:cubicBezTo>
                <a:lnTo>
                  <a:pt x="192195" y="7194"/>
                </a:lnTo>
                <a:close/>
              </a:path>
            </a:pathLst>
          </a:custGeom>
          <a:solidFill>
            <a:srgbClr val="C96133"/>
          </a:solidFill>
          <a:ln>
            <a:noFill/>
          </a:ln>
        </p:spPr>
      </p:sp>
      <p:sp>
        <p:nvSpPr>
          <p:cNvPr id="11" name="Rectangle 11"/>
          <p:cNvSpPr/>
          <p:nvPr/>
        </p:nvSpPr>
        <p:spPr>
          <a:xfrm>
            <a:off x="571500" y="1219200"/>
            <a:ext cx="3429000" cy="4610100"/>
          </a:xfrm>
          <a:prstGeom prst="roundRect">
            <a:avLst>
              <a:gd name="adj" fmla="val 3889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12" name="Rectangle 12"/>
          <p:cNvSpPr/>
          <p:nvPr/>
        </p:nvSpPr>
        <p:spPr>
          <a:xfrm>
            <a:off x="571500" y="1219200"/>
            <a:ext cx="3429000" cy="762000"/>
          </a:xfrm>
          <a:prstGeom prst="roundRect">
            <a:avLst>
              <a:gd name="adj" fmla="val 17500"/>
            </a:avLst>
          </a:prstGeom>
          <a:solidFill>
            <a:srgbClr val="5A5A5A"/>
          </a:solidFill>
          <a:ln>
            <a:noFill/>
          </a:ln>
        </p:spPr>
      </p:sp>
      <p:sp>
        <p:nvSpPr>
          <p:cNvPr id="13" name="Rectangle 13"/>
          <p:cNvSpPr/>
          <p:nvPr/>
        </p:nvSpPr>
        <p:spPr>
          <a:xfrm>
            <a:off x="571500" y="1676400"/>
            <a:ext cx="3429000" cy="304800"/>
          </a:xfrm>
          <a:prstGeom prst="rect">
            <a:avLst/>
          </a:prstGeom>
          <a:solidFill>
            <a:srgbClr val="5A5A5A"/>
          </a:solidFill>
          <a:ln>
            <a:noFill/>
          </a:ln>
        </p:spPr>
      </p:sp>
      <p:grpSp>
        <p:nvGrpSpPr>
          <p:cNvPr id="16" name="Group 16"/>
          <p:cNvGrpSpPr/>
          <p:nvPr/>
        </p:nvGrpSpPr>
        <p:grpSpPr>
          <a:xfrm>
            <a:off x="927098" y="1425575"/>
            <a:ext cx="279403" cy="349252"/>
            <a:chOff x="927098" y="1425575"/>
            <a:chExt cx="279403" cy="349252"/>
          </a:xfrm>
        </p:grpSpPr>
        <p:sp>
          <p:nvSpPr>
            <p:cNvPr id="14" name="Freeform 14"/>
            <p:cNvSpPr/>
            <p:nvPr/>
          </p:nvSpPr>
          <p:spPr>
            <a:xfrm>
              <a:off x="927098" y="1425575"/>
              <a:ext cx="279403" cy="349252"/>
            </a:xfrm>
            <a:custGeom>
              <a:avLst/>
              <a:gdLst/>
              <a:ahLst/>
              <a:cxnLst/>
              <a:rect l="l" t="t" r="r" b="b"/>
              <a:pathLst>
                <a:path w="279403" h="349252">
                  <a:moveTo>
                    <a:pt x="139702" y="0"/>
                  </a:moveTo>
                  <a:lnTo>
                    <a:pt x="141745" y="122"/>
                  </a:lnTo>
                  <a:cubicBezTo>
                    <a:pt x="149769" y="1068"/>
                    <a:pt x="156096" y="7396"/>
                    <a:pt x="157042" y="15419"/>
                  </a:cubicBezTo>
                  <a:lnTo>
                    <a:pt x="157164" y="17463"/>
                  </a:lnTo>
                  <a:lnTo>
                    <a:pt x="157164" y="87313"/>
                  </a:lnTo>
                  <a:lnTo>
                    <a:pt x="157251" y="89932"/>
                  </a:lnTo>
                  <a:cubicBezTo>
                    <a:pt x="158543" y="107113"/>
                    <a:pt x="172171" y="120786"/>
                    <a:pt x="189347" y="122133"/>
                  </a:cubicBezTo>
                  <a:lnTo>
                    <a:pt x="192089" y="122238"/>
                  </a:lnTo>
                  <a:lnTo>
                    <a:pt x="261939" y="122238"/>
                  </a:lnTo>
                  <a:lnTo>
                    <a:pt x="263982" y="122360"/>
                  </a:lnTo>
                  <a:cubicBezTo>
                    <a:pt x="272006" y="123306"/>
                    <a:pt x="278333" y="129633"/>
                    <a:pt x="279279" y="137657"/>
                  </a:cubicBezTo>
                  <a:lnTo>
                    <a:pt x="279402" y="139700"/>
                  </a:lnTo>
                  <a:lnTo>
                    <a:pt x="279402" y="296862"/>
                  </a:lnTo>
                  <a:cubicBezTo>
                    <a:pt x="279403" y="324603"/>
                    <a:pt x="257780" y="347535"/>
                    <a:pt x="230087" y="349163"/>
                  </a:cubicBezTo>
                  <a:lnTo>
                    <a:pt x="227014" y="349250"/>
                  </a:lnTo>
                  <a:lnTo>
                    <a:pt x="52389" y="349250"/>
                  </a:lnTo>
                  <a:cubicBezTo>
                    <a:pt x="24649" y="349252"/>
                    <a:pt x="1716" y="327628"/>
                    <a:pt x="89" y="299936"/>
                  </a:cubicBezTo>
                  <a:lnTo>
                    <a:pt x="2" y="296863"/>
                  </a:lnTo>
                  <a:lnTo>
                    <a:pt x="2" y="52388"/>
                  </a:lnTo>
                  <a:cubicBezTo>
                    <a:pt x="0" y="24647"/>
                    <a:pt x="21623" y="1715"/>
                    <a:pt x="49316" y="87"/>
                  </a:cubicBezTo>
                  <a:lnTo>
                    <a:pt x="52389" y="0"/>
                  </a:lnTo>
                  <a:close/>
                  <a:moveTo>
                    <a:pt x="87314" y="174625"/>
                  </a:moveTo>
                  <a:cubicBezTo>
                    <a:pt x="77670" y="174625"/>
                    <a:pt x="69852" y="182443"/>
                    <a:pt x="69852" y="192088"/>
                  </a:cubicBezTo>
                  <a:lnTo>
                    <a:pt x="69852" y="279400"/>
                  </a:lnTo>
                  <a:cubicBezTo>
                    <a:pt x="69852" y="289044"/>
                    <a:pt x="77670" y="296862"/>
                    <a:pt x="87314" y="296862"/>
                  </a:cubicBezTo>
                  <a:cubicBezTo>
                    <a:pt x="96958" y="296862"/>
                    <a:pt x="104777" y="289044"/>
                    <a:pt x="104777" y="279400"/>
                  </a:cubicBezTo>
                  <a:lnTo>
                    <a:pt x="104777" y="192088"/>
                  </a:lnTo>
                  <a:cubicBezTo>
                    <a:pt x="104777" y="182443"/>
                    <a:pt x="96958" y="174625"/>
                    <a:pt x="87314" y="174625"/>
                  </a:cubicBezTo>
                  <a:moveTo>
                    <a:pt x="139702" y="244475"/>
                  </a:moveTo>
                  <a:cubicBezTo>
                    <a:pt x="130057" y="244475"/>
                    <a:pt x="122239" y="252293"/>
                    <a:pt x="122239" y="261938"/>
                  </a:cubicBezTo>
                  <a:lnTo>
                    <a:pt x="122239" y="279400"/>
                  </a:lnTo>
                  <a:cubicBezTo>
                    <a:pt x="122239" y="289044"/>
                    <a:pt x="130057" y="296862"/>
                    <a:pt x="139702" y="296862"/>
                  </a:cubicBezTo>
                  <a:cubicBezTo>
                    <a:pt x="149346" y="296862"/>
                    <a:pt x="157164" y="289044"/>
                    <a:pt x="157164" y="279400"/>
                  </a:cubicBezTo>
                  <a:lnTo>
                    <a:pt x="157164" y="261938"/>
                  </a:lnTo>
                  <a:cubicBezTo>
                    <a:pt x="157164" y="252293"/>
                    <a:pt x="149346" y="244475"/>
                    <a:pt x="139702" y="244475"/>
                  </a:cubicBezTo>
                  <a:moveTo>
                    <a:pt x="192089" y="209550"/>
                  </a:moveTo>
                  <a:cubicBezTo>
                    <a:pt x="182445" y="209550"/>
                    <a:pt x="174627" y="217368"/>
                    <a:pt x="174627" y="227013"/>
                  </a:cubicBezTo>
                  <a:lnTo>
                    <a:pt x="174627" y="279400"/>
                  </a:lnTo>
                  <a:cubicBezTo>
                    <a:pt x="174627" y="289044"/>
                    <a:pt x="182445" y="296862"/>
                    <a:pt x="192089" y="296862"/>
                  </a:cubicBezTo>
                  <a:cubicBezTo>
                    <a:pt x="201733" y="296862"/>
                    <a:pt x="209552" y="289044"/>
                    <a:pt x="209552" y="279400"/>
                  </a:cubicBezTo>
                  <a:lnTo>
                    <a:pt x="209552" y="227013"/>
                  </a:lnTo>
                  <a:cubicBezTo>
                    <a:pt x="209552" y="217368"/>
                    <a:pt x="201733" y="209550"/>
                    <a:pt x="192089" y="209550"/>
                  </a:cubicBezTo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  <p:sp>
          <p:nvSpPr>
            <p:cNvPr id="15" name="Freeform 15"/>
            <p:cNvSpPr/>
            <p:nvPr/>
          </p:nvSpPr>
          <p:spPr>
            <a:xfrm>
              <a:off x="1119170" y="1443020"/>
              <a:ext cx="69867" cy="69867"/>
            </a:xfrm>
            <a:custGeom>
              <a:avLst/>
              <a:gdLst/>
              <a:ahLst/>
              <a:cxnLst/>
              <a:rect l="l" t="t" r="r" b="b"/>
              <a:pathLst>
                <a:path w="69867" h="69867">
                  <a:moveTo>
                    <a:pt x="69867" y="69867"/>
                  </a:moveTo>
                  <a:lnTo>
                    <a:pt x="17" y="698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AFAF8"/>
            </a:solidFill>
            <a:ln>
              <a:noFill/>
            </a:ln>
          </p:spPr>
        </p:sp>
      </p:grpSp>
      <p:sp>
        <p:nvSpPr>
          <p:cNvPr id="17" name="TextBox 17"/>
          <p:cNvSpPr txBox="1"/>
          <p:nvPr/>
        </p:nvSpPr>
        <p:spPr>
          <a:xfrm>
            <a:off x="1410652" y="1427321"/>
            <a:ext cx="1576813" cy="2895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425" b="1" dirty="0">
                <a:solidFill>
                  <a:srgbClr val="FAFAF8"/>
                </a:solidFill>
                <a:latin typeface="Consolas"/>
                <a:ea typeface="Microsoft YaHei"/>
                <a:cs typeface="Consolas"/>
              </a:rPr>
              <a:t>raw_material/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415415" y="1753552"/>
            <a:ext cx="793432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E0D8D0"/>
                </a:solidFill>
                <a:latin typeface="Arial"/>
                <a:ea typeface="Microsoft YaHei"/>
                <a:cs typeface="Arial"/>
              </a:rPr>
              <a:t>原始素材层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839152" y="2246471"/>
            <a:ext cx="1784414" cy="2895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42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你收集的原始资料</a:t>
            </a:r>
          </a:p>
        </p:txBody>
      </p:sp>
      <p:sp>
        <p:nvSpPr>
          <p:cNvPr id="20" name="Line 20"/>
          <p:cNvSpPr/>
          <p:nvPr/>
        </p:nvSpPr>
        <p:spPr>
          <a:xfrm>
            <a:off x="857250" y="2514600"/>
            <a:ext cx="2952750" cy="9525"/>
          </a:xfrm>
          <a:custGeom>
            <a:avLst/>
            <a:gdLst/>
            <a:ahLst/>
            <a:cxnLst/>
            <a:rect l="l" t="t" r="r" b="b"/>
            <a:pathLst>
              <a:path w="2952750" h="9525">
                <a:moveTo>
                  <a:pt x="0" y="0"/>
                </a:moveTo>
                <a:lnTo>
                  <a:pt x="295275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21" name="TextBox 21"/>
          <p:cNvSpPr txBox="1"/>
          <p:nvPr/>
        </p:nvSpPr>
        <p:spPr>
          <a:xfrm>
            <a:off x="842010" y="2708910"/>
            <a:ext cx="1274826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· 401K 相关文章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842010" y="2975610"/>
            <a:ext cx="1704213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· RSU / ISO 税务资料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842010" y="3242310"/>
            <a:ext cx="1222248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· 529 开户步骤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842010" y="3509010"/>
            <a:ext cx="1055751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· 凌乱没关系</a:t>
            </a:r>
          </a:p>
        </p:txBody>
      </p:sp>
      <p:sp>
        <p:nvSpPr>
          <p:cNvPr id="25" name="Rectangle 25"/>
          <p:cNvSpPr/>
          <p:nvPr/>
        </p:nvSpPr>
        <p:spPr>
          <a:xfrm>
            <a:off x="800100" y="3924300"/>
            <a:ext cx="2933700" cy="571500"/>
          </a:xfrm>
          <a:prstGeom prst="roundRect">
            <a:avLst>
              <a:gd name="adj" fmla="val 13333"/>
            </a:avLst>
          </a:prstGeom>
          <a:solidFill>
            <a:srgbClr val="FAFAF8"/>
          </a:solidFill>
          <a:ln>
            <a:noFill/>
          </a:ln>
        </p:spPr>
      </p:sp>
      <p:sp>
        <p:nvSpPr>
          <p:cNvPr id="26" name="TextBox 26"/>
          <p:cNvSpPr txBox="1"/>
          <p:nvPr/>
        </p:nvSpPr>
        <p:spPr>
          <a:xfrm>
            <a:off x="1450015" y="4057174"/>
            <a:ext cx="163387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Consolas"/>
                <a:ea typeface="Microsoft YaHei"/>
                <a:cs typeface="Consolas"/>
              </a:rPr>
              <a:t>401k-rollover-guide.md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613773" y="4266724"/>
            <a:ext cx="1306354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Consolas"/>
                <a:ea typeface="Microsoft YaHei"/>
                <a:cs typeface="Consolas"/>
              </a:rPr>
              <a:t>rsu-tax-notes.md</a:t>
            </a:r>
          </a:p>
        </p:txBody>
      </p:sp>
      <p:sp>
        <p:nvSpPr>
          <p:cNvPr id="28" name="Rectangle 28"/>
          <p:cNvSpPr/>
          <p:nvPr/>
        </p:nvSpPr>
        <p:spPr>
          <a:xfrm>
            <a:off x="800100" y="4667250"/>
            <a:ext cx="2933700" cy="304800"/>
          </a:xfrm>
          <a:prstGeom prst="roundRect">
            <a:avLst>
              <a:gd name="adj" fmla="val 18750"/>
            </a:avLst>
          </a:prstGeom>
          <a:solidFill>
            <a:srgbClr val="E0D8D0"/>
          </a:solidFill>
          <a:ln>
            <a:noFill/>
          </a:ln>
        </p:spPr>
      </p:sp>
      <p:sp>
        <p:nvSpPr>
          <p:cNvPr id="29" name="TextBox 29"/>
          <p:cNvSpPr txBox="1"/>
          <p:nvPr/>
        </p:nvSpPr>
        <p:spPr>
          <a:xfrm>
            <a:off x="1486852" y="4753928"/>
            <a:ext cx="156019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人工收集，原始未整理</a:t>
            </a:r>
          </a:p>
        </p:txBody>
      </p:sp>
      <p:sp>
        <p:nvSpPr>
          <p:cNvPr id="30" name="Rectangle 30"/>
          <p:cNvSpPr/>
          <p:nvPr/>
        </p:nvSpPr>
        <p:spPr>
          <a:xfrm>
            <a:off x="4381500" y="1219200"/>
            <a:ext cx="3429000" cy="4610100"/>
          </a:xfrm>
          <a:prstGeom prst="roundRect">
            <a:avLst>
              <a:gd name="adj" fmla="val 3889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31" name="Rectangle 31"/>
          <p:cNvSpPr/>
          <p:nvPr/>
        </p:nvSpPr>
        <p:spPr>
          <a:xfrm>
            <a:off x="4381500" y="1219200"/>
            <a:ext cx="3429000" cy="762000"/>
          </a:xfrm>
          <a:prstGeom prst="roundRect">
            <a:avLst>
              <a:gd name="adj" fmla="val 175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32" name="Rectangle 32"/>
          <p:cNvSpPr/>
          <p:nvPr/>
        </p:nvSpPr>
        <p:spPr>
          <a:xfrm>
            <a:off x="4381500" y="1676400"/>
            <a:ext cx="3429000" cy="304800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33" name="Freeform 33"/>
          <p:cNvSpPr/>
          <p:nvPr/>
        </p:nvSpPr>
        <p:spPr>
          <a:xfrm>
            <a:off x="4717745" y="1477962"/>
            <a:ext cx="318673" cy="245080"/>
          </a:xfrm>
          <a:custGeom>
            <a:avLst/>
            <a:gdLst/>
            <a:ahLst/>
            <a:cxnLst/>
            <a:rect l="l" t="t" r="r" b="b"/>
            <a:pathLst>
              <a:path w="318673" h="245080">
                <a:moveTo>
                  <a:pt x="314367" y="149357"/>
                </a:moveTo>
                <a:cubicBezTo>
                  <a:pt x="318673" y="157979"/>
                  <a:pt x="315179" y="168460"/>
                  <a:pt x="306561" y="172774"/>
                </a:cubicBezTo>
                <a:lnTo>
                  <a:pt x="166861" y="242624"/>
                </a:lnTo>
                <a:cubicBezTo>
                  <a:pt x="161947" y="245080"/>
                  <a:pt x="156164" y="245080"/>
                  <a:pt x="151250" y="242624"/>
                </a:cubicBezTo>
                <a:lnTo>
                  <a:pt x="11550" y="172774"/>
                </a:lnTo>
                <a:cubicBezTo>
                  <a:pt x="3246" y="168296"/>
                  <a:pt x="0" y="158033"/>
                  <a:pt x="4219" y="149594"/>
                </a:cubicBezTo>
                <a:cubicBezTo>
                  <a:pt x="8438" y="141156"/>
                  <a:pt x="18597" y="137595"/>
                  <a:pt x="27161" y="141551"/>
                </a:cubicBezTo>
                <a:lnTo>
                  <a:pt x="159055" y="207454"/>
                </a:lnTo>
                <a:lnTo>
                  <a:pt x="290967" y="141534"/>
                </a:lnTo>
                <a:cubicBezTo>
                  <a:pt x="299589" y="137228"/>
                  <a:pt x="310070" y="140721"/>
                  <a:pt x="314384" y="149339"/>
                </a:cubicBezTo>
                <a:moveTo>
                  <a:pt x="159195" y="0"/>
                </a:moveTo>
                <a:cubicBezTo>
                  <a:pt x="159847" y="0"/>
                  <a:pt x="160493" y="41"/>
                  <a:pt x="161133" y="122"/>
                </a:cubicBezTo>
                <a:lnTo>
                  <a:pt x="163072" y="471"/>
                </a:lnTo>
                <a:lnTo>
                  <a:pt x="164573" y="891"/>
                </a:lnTo>
                <a:lnTo>
                  <a:pt x="164783" y="995"/>
                </a:lnTo>
                <a:lnTo>
                  <a:pt x="164993" y="1030"/>
                </a:lnTo>
                <a:lnTo>
                  <a:pt x="165499" y="1275"/>
                </a:lnTo>
                <a:lnTo>
                  <a:pt x="166372" y="1607"/>
                </a:lnTo>
                <a:lnTo>
                  <a:pt x="166652" y="1764"/>
                </a:lnTo>
                <a:lnTo>
                  <a:pt x="166861" y="1851"/>
                </a:lnTo>
                <a:lnTo>
                  <a:pt x="306561" y="71701"/>
                </a:lnTo>
                <a:cubicBezTo>
                  <a:pt x="312469" y="74662"/>
                  <a:pt x="316199" y="80704"/>
                  <a:pt x="316199" y="87312"/>
                </a:cubicBezTo>
                <a:cubicBezTo>
                  <a:pt x="316199" y="93921"/>
                  <a:pt x="312469" y="99963"/>
                  <a:pt x="306561" y="102924"/>
                </a:cubicBezTo>
                <a:lnTo>
                  <a:pt x="166861" y="172774"/>
                </a:lnTo>
                <a:cubicBezTo>
                  <a:pt x="161947" y="175230"/>
                  <a:pt x="156164" y="175230"/>
                  <a:pt x="151250" y="172774"/>
                </a:cubicBezTo>
                <a:lnTo>
                  <a:pt x="11550" y="102924"/>
                </a:lnTo>
                <a:cubicBezTo>
                  <a:pt x="5642" y="99963"/>
                  <a:pt x="1911" y="93921"/>
                  <a:pt x="1911" y="87312"/>
                </a:cubicBezTo>
                <a:cubicBezTo>
                  <a:pt x="1911" y="80704"/>
                  <a:pt x="5642" y="74662"/>
                  <a:pt x="11550" y="71701"/>
                </a:cubicBezTo>
                <a:lnTo>
                  <a:pt x="151250" y="1851"/>
                </a:lnTo>
                <a:lnTo>
                  <a:pt x="151442" y="1764"/>
                </a:lnTo>
                <a:lnTo>
                  <a:pt x="151756" y="1589"/>
                </a:lnTo>
                <a:lnTo>
                  <a:pt x="153118" y="1030"/>
                </a:lnTo>
                <a:lnTo>
                  <a:pt x="153310" y="995"/>
                </a:lnTo>
                <a:lnTo>
                  <a:pt x="153537" y="891"/>
                </a:lnTo>
                <a:lnTo>
                  <a:pt x="155039" y="471"/>
                </a:lnTo>
                <a:lnTo>
                  <a:pt x="156960" y="122"/>
                </a:lnTo>
                <a:lnTo>
                  <a:pt x="157938" y="35"/>
                </a:lnTo>
                <a:close/>
              </a:path>
            </a:pathLst>
          </a:custGeom>
          <a:solidFill>
            <a:srgbClr val="FAFAF8"/>
          </a:solidFill>
          <a:ln>
            <a:noFill/>
          </a:ln>
        </p:spPr>
      </p:sp>
      <p:sp>
        <p:nvSpPr>
          <p:cNvPr id="34" name="TextBox 34"/>
          <p:cNvSpPr txBox="1"/>
          <p:nvPr/>
        </p:nvSpPr>
        <p:spPr>
          <a:xfrm>
            <a:off x="5220652" y="1427321"/>
            <a:ext cx="571587" cy="2895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425" b="1" dirty="0">
                <a:solidFill>
                  <a:srgbClr val="FAFAF8"/>
                </a:solidFill>
                <a:latin typeface="Consolas"/>
                <a:ea typeface="Microsoft YaHei"/>
                <a:cs typeface="Consolas"/>
              </a:rPr>
              <a:t>wiki/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5225415" y="1753552"/>
            <a:ext cx="66308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F0EDE8"/>
                </a:solidFill>
                <a:latin typeface="Arial"/>
                <a:ea typeface="Microsoft YaHei"/>
                <a:cs typeface="Arial"/>
              </a:rPr>
              <a:t>AI 整理层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4649152" y="2246471"/>
            <a:ext cx="1565886" cy="2895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42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结构化知识条目</a:t>
            </a:r>
          </a:p>
        </p:txBody>
      </p:sp>
      <p:sp>
        <p:nvSpPr>
          <p:cNvPr id="37" name="Line 37"/>
          <p:cNvSpPr/>
          <p:nvPr/>
        </p:nvSpPr>
        <p:spPr>
          <a:xfrm>
            <a:off x="4667250" y="2514600"/>
            <a:ext cx="2952750" cy="9525"/>
          </a:xfrm>
          <a:custGeom>
            <a:avLst/>
            <a:gdLst/>
            <a:ahLst/>
            <a:cxnLst/>
            <a:rect l="l" t="t" r="r" b="b"/>
            <a:pathLst>
              <a:path w="2952750" h="9525">
                <a:moveTo>
                  <a:pt x="0" y="0"/>
                </a:moveTo>
                <a:lnTo>
                  <a:pt x="295275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38" name="TextBox 38"/>
          <p:cNvSpPr txBox="1"/>
          <p:nvPr/>
        </p:nvSpPr>
        <p:spPr>
          <a:xfrm>
            <a:off x="4652010" y="2708910"/>
            <a:ext cx="1932051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· 是什么（一句话定义）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4652010" y="2975610"/>
            <a:ext cx="1756791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· 为什么客户需要了解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4652010" y="3242310"/>
            <a:ext cx="143256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· 常见问题 + 建议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4652010" y="3509010"/>
            <a:ext cx="1993392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· 格式统一，Claude 生成</a:t>
            </a:r>
          </a:p>
        </p:txBody>
      </p:sp>
      <p:sp>
        <p:nvSpPr>
          <p:cNvPr id="42" name="Rectangle 42"/>
          <p:cNvSpPr/>
          <p:nvPr/>
        </p:nvSpPr>
        <p:spPr>
          <a:xfrm>
            <a:off x="4610100" y="3924300"/>
            <a:ext cx="2933700" cy="571500"/>
          </a:xfrm>
          <a:prstGeom prst="roundRect">
            <a:avLst>
              <a:gd name="adj" fmla="val 13333"/>
            </a:avLst>
          </a:prstGeom>
          <a:solidFill>
            <a:srgbClr val="FAFAF8"/>
          </a:solidFill>
          <a:ln>
            <a:noFill/>
          </a:ln>
        </p:spPr>
      </p:sp>
      <p:sp>
        <p:nvSpPr>
          <p:cNvPr id="43" name="TextBox 43"/>
          <p:cNvSpPr txBox="1"/>
          <p:nvPr/>
        </p:nvSpPr>
        <p:spPr>
          <a:xfrm>
            <a:off x="5477173" y="4057174"/>
            <a:ext cx="1199555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401k-rollover.md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341894" y="4266724"/>
            <a:ext cx="1470112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rsu-tax-planning.md</a:t>
            </a:r>
          </a:p>
        </p:txBody>
      </p:sp>
      <p:sp>
        <p:nvSpPr>
          <p:cNvPr id="45" name="Rectangle 45"/>
          <p:cNvSpPr/>
          <p:nvPr/>
        </p:nvSpPr>
        <p:spPr>
          <a:xfrm>
            <a:off x="4610100" y="4667250"/>
            <a:ext cx="2933700" cy="304800"/>
          </a:xfrm>
          <a:prstGeom prst="roundRect">
            <a:avLst>
              <a:gd name="adj" fmla="val 1875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46" name="TextBox 46"/>
          <p:cNvSpPr txBox="1"/>
          <p:nvPr/>
        </p:nvSpPr>
        <p:spPr>
          <a:xfrm>
            <a:off x="5116663" y="4753928"/>
            <a:ext cx="192057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Claude 自动生成，结构一致</a:t>
            </a:r>
          </a:p>
        </p:txBody>
      </p:sp>
      <p:sp>
        <p:nvSpPr>
          <p:cNvPr id="47" name="Rectangle 47"/>
          <p:cNvSpPr/>
          <p:nvPr/>
        </p:nvSpPr>
        <p:spPr>
          <a:xfrm>
            <a:off x="8191500" y="1219200"/>
            <a:ext cx="3429000" cy="4610100"/>
          </a:xfrm>
          <a:prstGeom prst="roundRect">
            <a:avLst>
              <a:gd name="adj" fmla="val 3889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48" name="Rectangle 48"/>
          <p:cNvSpPr/>
          <p:nvPr/>
        </p:nvSpPr>
        <p:spPr>
          <a:xfrm>
            <a:off x="8191500" y="1219200"/>
            <a:ext cx="3429000" cy="762000"/>
          </a:xfrm>
          <a:prstGeom prst="roundRect">
            <a:avLst>
              <a:gd name="adj" fmla="val 17500"/>
            </a:avLst>
          </a:prstGeom>
          <a:solidFill>
            <a:srgbClr val="3D7DE4"/>
          </a:solidFill>
          <a:ln>
            <a:noFill/>
          </a:ln>
        </p:spPr>
      </p:sp>
      <p:sp>
        <p:nvSpPr>
          <p:cNvPr id="49" name="Rectangle 49"/>
          <p:cNvSpPr/>
          <p:nvPr/>
        </p:nvSpPr>
        <p:spPr>
          <a:xfrm>
            <a:off x="8191500" y="1676400"/>
            <a:ext cx="3429000" cy="304800"/>
          </a:xfrm>
          <a:prstGeom prst="rect">
            <a:avLst/>
          </a:prstGeom>
          <a:solidFill>
            <a:srgbClr val="3D7DE4"/>
          </a:solidFill>
          <a:ln>
            <a:noFill/>
          </a:ln>
        </p:spPr>
      </p:sp>
      <p:sp>
        <p:nvSpPr>
          <p:cNvPr id="50" name="Freeform 50"/>
          <p:cNvSpPr/>
          <p:nvPr/>
        </p:nvSpPr>
        <p:spPr>
          <a:xfrm>
            <a:off x="8547096" y="1425575"/>
            <a:ext cx="279408" cy="349250"/>
          </a:xfrm>
          <a:custGeom>
            <a:avLst/>
            <a:gdLst/>
            <a:ahLst/>
            <a:cxnLst/>
            <a:rect l="l" t="t" r="r" b="b"/>
            <a:pathLst>
              <a:path w="279408" h="349250">
                <a:moveTo>
                  <a:pt x="244426" y="37894"/>
                </a:moveTo>
                <a:cubicBezTo>
                  <a:pt x="265388" y="45280"/>
                  <a:pt x="279408" y="65088"/>
                  <a:pt x="279404" y="87313"/>
                </a:cubicBezTo>
                <a:lnTo>
                  <a:pt x="279404" y="296862"/>
                </a:lnTo>
                <a:cubicBezTo>
                  <a:pt x="279404" y="325795"/>
                  <a:pt x="255949" y="349250"/>
                  <a:pt x="227016" y="349250"/>
                </a:cubicBezTo>
                <a:lnTo>
                  <a:pt x="52391" y="349250"/>
                </a:lnTo>
                <a:cubicBezTo>
                  <a:pt x="23458" y="349250"/>
                  <a:pt x="4" y="325795"/>
                  <a:pt x="4" y="296862"/>
                </a:cubicBezTo>
                <a:lnTo>
                  <a:pt x="4" y="87313"/>
                </a:lnTo>
                <a:cubicBezTo>
                  <a:pt x="0" y="65088"/>
                  <a:pt x="14020" y="45280"/>
                  <a:pt x="34981" y="37894"/>
                </a:cubicBezTo>
                <a:cubicBezTo>
                  <a:pt x="36572" y="75286"/>
                  <a:pt x="67352" y="104781"/>
                  <a:pt x="104779" y="104775"/>
                </a:cubicBezTo>
                <a:lnTo>
                  <a:pt x="174629" y="104775"/>
                </a:lnTo>
                <a:cubicBezTo>
                  <a:pt x="210483" y="104778"/>
                  <a:pt x="240517" y="77634"/>
                  <a:pt x="244130" y="41962"/>
                </a:cubicBezTo>
                <a:close/>
                <a:moveTo>
                  <a:pt x="87316" y="157162"/>
                </a:moveTo>
                <a:cubicBezTo>
                  <a:pt x="77672" y="157162"/>
                  <a:pt x="69854" y="164981"/>
                  <a:pt x="69854" y="174625"/>
                </a:cubicBezTo>
                <a:lnTo>
                  <a:pt x="69854" y="261938"/>
                </a:lnTo>
                <a:cubicBezTo>
                  <a:pt x="69854" y="271582"/>
                  <a:pt x="77672" y="279400"/>
                  <a:pt x="87316" y="279400"/>
                </a:cubicBezTo>
                <a:cubicBezTo>
                  <a:pt x="96961" y="279400"/>
                  <a:pt x="104779" y="271582"/>
                  <a:pt x="104779" y="261938"/>
                </a:cubicBezTo>
                <a:lnTo>
                  <a:pt x="104779" y="174625"/>
                </a:lnTo>
                <a:cubicBezTo>
                  <a:pt x="104779" y="164981"/>
                  <a:pt x="96961" y="157162"/>
                  <a:pt x="87316" y="157162"/>
                </a:cubicBezTo>
                <a:moveTo>
                  <a:pt x="139704" y="227013"/>
                </a:moveTo>
                <a:cubicBezTo>
                  <a:pt x="130060" y="227013"/>
                  <a:pt x="122241" y="234831"/>
                  <a:pt x="122241" y="244475"/>
                </a:cubicBezTo>
                <a:lnTo>
                  <a:pt x="122241" y="261938"/>
                </a:lnTo>
                <a:cubicBezTo>
                  <a:pt x="122241" y="271582"/>
                  <a:pt x="130060" y="279400"/>
                  <a:pt x="139704" y="279400"/>
                </a:cubicBezTo>
                <a:cubicBezTo>
                  <a:pt x="149348" y="279400"/>
                  <a:pt x="157166" y="271582"/>
                  <a:pt x="157166" y="261938"/>
                </a:cubicBezTo>
                <a:lnTo>
                  <a:pt x="157166" y="244475"/>
                </a:lnTo>
                <a:cubicBezTo>
                  <a:pt x="157166" y="234831"/>
                  <a:pt x="149348" y="227013"/>
                  <a:pt x="139704" y="227013"/>
                </a:cubicBezTo>
                <a:moveTo>
                  <a:pt x="192091" y="192088"/>
                </a:moveTo>
                <a:cubicBezTo>
                  <a:pt x="182447" y="192088"/>
                  <a:pt x="174629" y="199906"/>
                  <a:pt x="174629" y="209550"/>
                </a:cubicBezTo>
                <a:lnTo>
                  <a:pt x="174629" y="261938"/>
                </a:lnTo>
                <a:cubicBezTo>
                  <a:pt x="174629" y="271582"/>
                  <a:pt x="182447" y="279400"/>
                  <a:pt x="192091" y="279400"/>
                </a:cubicBezTo>
                <a:cubicBezTo>
                  <a:pt x="201736" y="279400"/>
                  <a:pt x="209554" y="271582"/>
                  <a:pt x="209554" y="261938"/>
                </a:cubicBezTo>
                <a:lnTo>
                  <a:pt x="209554" y="209550"/>
                </a:lnTo>
                <a:cubicBezTo>
                  <a:pt x="209554" y="199906"/>
                  <a:pt x="201736" y="192088"/>
                  <a:pt x="192091" y="192088"/>
                </a:cubicBezTo>
                <a:moveTo>
                  <a:pt x="174629" y="0"/>
                </a:moveTo>
                <a:cubicBezTo>
                  <a:pt x="193917" y="0"/>
                  <a:pt x="209554" y="15636"/>
                  <a:pt x="209554" y="34925"/>
                </a:cubicBezTo>
                <a:cubicBezTo>
                  <a:pt x="209554" y="54214"/>
                  <a:pt x="193917" y="69850"/>
                  <a:pt x="174629" y="69850"/>
                </a:cubicBezTo>
                <a:lnTo>
                  <a:pt x="104779" y="69850"/>
                </a:lnTo>
                <a:cubicBezTo>
                  <a:pt x="85490" y="69850"/>
                  <a:pt x="69854" y="54214"/>
                  <a:pt x="69854" y="34925"/>
                </a:cubicBezTo>
                <a:cubicBezTo>
                  <a:pt x="69854" y="15636"/>
                  <a:pt x="85490" y="0"/>
                  <a:pt x="104779" y="0"/>
                </a:cubicBezTo>
                <a:close/>
              </a:path>
            </a:pathLst>
          </a:custGeom>
          <a:solidFill>
            <a:srgbClr val="FAFAF8"/>
          </a:solidFill>
          <a:ln>
            <a:noFill/>
          </a:ln>
        </p:spPr>
      </p:sp>
      <p:sp>
        <p:nvSpPr>
          <p:cNvPr id="51" name="TextBox 51"/>
          <p:cNvSpPr txBox="1"/>
          <p:nvPr/>
        </p:nvSpPr>
        <p:spPr>
          <a:xfrm>
            <a:off x="9030652" y="1427321"/>
            <a:ext cx="877525" cy="2895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425" b="1" dirty="0">
                <a:solidFill>
                  <a:srgbClr val="FAFAF8"/>
                </a:solidFill>
                <a:latin typeface="Consolas"/>
                <a:ea typeface="Microsoft YaHei"/>
                <a:cs typeface="Consolas"/>
              </a:rPr>
              <a:t>output/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9035415" y="1753552"/>
            <a:ext cx="156019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E0D8D0"/>
                </a:solidFill>
                <a:latin typeface="Arial"/>
                <a:ea typeface="Microsoft YaHei"/>
                <a:cs typeface="Arial"/>
              </a:rPr>
              <a:t>个性化输出层（私密）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8459152" y="2246471"/>
            <a:ext cx="2221468" cy="2895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425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基于客户情况提取方案</a:t>
            </a:r>
          </a:p>
        </p:txBody>
      </p:sp>
      <p:sp>
        <p:nvSpPr>
          <p:cNvPr id="54" name="Line 54"/>
          <p:cNvSpPr/>
          <p:nvPr/>
        </p:nvSpPr>
        <p:spPr>
          <a:xfrm>
            <a:off x="8477250" y="2514600"/>
            <a:ext cx="2952750" cy="9525"/>
          </a:xfrm>
          <a:custGeom>
            <a:avLst/>
            <a:gdLst/>
            <a:ahLst/>
            <a:cxnLst/>
            <a:rect l="l" t="t" r="r" b="b"/>
            <a:pathLst>
              <a:path w="2952750" h="9525">
                <a:moveTo>
                  <a:pt x="0" y="0"/>
                </a:moveTo>
                <a:lnTo>
                  <a:pt x="295275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55" name="TextBox 55"/>
          <p:cNvSpPr txBox="1"/>
          <p:nvPr/>
        </p:nvSpPr>
        <p:spPr>
          <a:xfrm>
            <a:off x="8462010" y="2708910"/>
            <a:ext cx="1800606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· 王先生 RSU 税务方案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8462010" y="2975610"/>
            <a:ext cx="1967103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· 李女士 ISO 期权时间轴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8462010" y="3242310"/>
            <a:ext cx="1625346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· 专属 PPT 一键生成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8462010" y="3509010"/>
            <a:ext cx="1843107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b="1" dirty="0">
                <a:solidFill>
                  <a:srgbClr val="D44545"/>
                </a:solidFill>
                <a:latin typeface="Arial"/>
                <a:ea typeface="Microsoft YaHei"/>
                <a:cs typeface="Arial"/>
              </a:rPr>
              <a:t>· 客户隐私，只存本地</a:t>
            </a:r>
          </a:p>
        </p:txBody>
      </p:sp>
      <p:sp>
        <p:nvSpPr>
          <p:cNvPr id="59" name="Rectangle 59"/>
          <p:cNvSpPr/>
          <p:nvPr/>
        </p:nvSpPr>
        <p:spPr>
          <a:xfrm>
            <a:off x="8420100" y="3924300"/>
            <a:ext cx="2933700" cy="571500"/>
          </a:xfrm>
          <a:prstGeom prst="roundRect">
            <a:avLst>
              <a:gd name="adj" fmla="val 13333"/>
            </a:avLst>
          </a:prstGeom>
          <a:solidFill>
            <a:srgbClr val="FAFAF8"/>
          </a:solidFill>
          <a:ln>
            <a:noFill/>
          </a:ln>
        </p:spPr>
      </p:sp>
      <p:sp>
        <p:nvSpPr>
          <p:cNvPr id="60" name="TextBox 60"/>
          <p:cNvSpPr txBox="1"/>
          <p:nvPr/>
        </p:nvSpPr>
        <p:spPr>
          <a:xfrm>
            <a:off x="9347692" y="4057174"/>
            <a:ext cx="1078516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3D7DE4"/>
                </a:solidFill>
                <a:latin typeface="Consolas"/>
                <a:ea typeface="Microsoft YaHei"/>
                <a:cs typeface="Consolas"/>
              </a:rPr>
              <a:t>output/王先生/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9347692" y="4266724"/>
            <a:ext cx="1078516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3D7DE4"/>
                </a:solidFill>
                <a:latin typeface="Consolas"/>
                <a:ea typeface="Microsoft YaHei"/>
                <a:cs typeface="Consolas"/>
              </a:rPr>
              <a:t>output/李女士/</a:t>
            </a:r>
          </a:p>
        </p:txBody>
      </p:sp>
      <p:sp>
        <p:nvSpPr>
          <p:cNvPr id="62" name="Rectangle 62"/>
          <p:cNvSpPr/>
          <p:nvPr/>
        </p:nvSpPr>
        <p:spPr>
          <a:xfrm>
            <a:off x="8420100" y="4667250"/>
            <a:ext cx="2933700" cy="304800"/>
          </a:xfrm>
          <a:prstGeom prst="roundRect">
            <a:avLst>
              <a:gd name="adj" fmla="val 18750"/>
            </a:avLst>
          </a:prstGeom>
          <a:solidFill>
            <a:srgbClr val="D44545"/>
          </a:solidFill>
          <a:ln>
            <a:noFill/>
          </a:ln>
        </p:spPr>
      </p:sp>
      <p:sp>
        <p:nvSpPr>
          <p:cNvPr id="63" name="TextBox 63"/>
          <p:cNvSpPr txBox="1"/>
          <p:nvPr/>
        </p:nvSpPr>
        <p:spPr>
          <a:xfrm>
            <a:off x="8865322" y="4753928"/>
            <a:ext cx="204325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不进 Git（CLAUDE.md 写明）</a:t>
            </a:r>
          </a:p>
        </p:txBody>
      </p:sp>
      <p:sp>
        <p:nvSpPr>
          <p:cNvPr id="64" name="Line 64"/>
          <p:cNvSpPr/>
          <p:nvPr/>
        </p:nvSpPr>
        <p:spPr>
          <a:xfrm>
            <a:off x="571500" y="659130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65" name="TextBox 65"/>
          <p:cNvSpPr txBox="1"/>
          <p:nvPr/>
        </p:nvSpPr>
        <p:spPr>
          <a:xfrm>
            <a:off x="3363801" y="6657499"/>
            <a:ext cx="5464397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来源：Karpathy LLM Wiki · 今天领域：北美华人个人理财（401K / RSU / ISO / 529）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8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47625"/>
          </a:xfrm>
          <a:prstGeom prst="rect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4" name="Rectangle 4"/>
          <p:cNvSpPr/>
          <p:nvPr/>
        </p:nvSpPr>
        <p:spPr>
          <a:xfrm>
            <a:off x="571500" y="342900"/>
            <a:ext cx="47625" cy="41910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746760" y="394335"/>
            <a:ext cx="2490783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Skills 是什么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66762" y="792956"/>
            <a:ext cx="2912150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理论：Skills · Claude Code 的插件系统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321210" y="507682"/>
            <a:ext cx="320245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650" b="1" dirty="0">
                <a:solidFill>
                  <a:srgbClr val="C96133">
                    <a:alphaMod val="20000"/>
                  </a:srgbClr>
                </a:solidFill>
                <a:latin typeface="Arial"/>
                <a:ea typeface="Microsoft YaHei"/>
                <a:cs typeface="Arial"/>
              </a:rPr>
              <a:t>09</a:t>
            </a:r>
          </a:p>
        </p:txBody>
      </p:sp>
      <p:sp>
        <p:nvSpPr>
          <p:cNvPr id="8" name="Line 8"/>
          <p:cNvSpPr/>
          <p:nvPr/>
        </p:nvSpPr>
        <p:spPr>
          <a:xfrm>
            <a:off x="571500" y="108585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9" name="Rectangle 9"/>
          <p:cNvSpPr/>
          <p:nvPr/>
        </p:nvSpPr>
        <p:spPr>
          <a:xfrm>
            <a:off x="571500" y="1181100"/>
            <a:ext cx="11049000" cy="609600"/>
          </a:xfrm>
          <a:prstGeom prst="roundRect">
            <a:avLst>
              <a:gd name="adj" fmla="val 15625"/>
            </a:avLst>
          </a:prstGeom>
          <a:solidFill>
            <a:srgbClr val="1E1E1E"/>
          </a:solidFill>
          <a:ln>
            <a:noFill/>
          </a:ln>
        </p:spPr>
      </p:sp>
      <p:sp>
        <p:nvSpPr>
          <p:cNvPr id="10" name="Freeform 10"/>
          <p:cNvSpPr/>
          <p:nvPr/>
        </p:nvSpPr>
        <p:spPr>
          <a:xfrm>
            <a:off x="812795" y="1327149"/>
            <a:ext cx="318287" cy="317507"/>
          </a:xfrm>
          <a:custGeom>
            <a:avLst/>
            <a:gdLst/>
            <a:ahLst/>
            <a:cxnLst/>
            <a:rect l="l" t="t" r="r" b="b"/>
            <a:pathLst>
              <a:path w="318287" h="317507">
                <a:moveTo>
                  <a:pt x="127005" y="1"/>
                </a:moveTo>
                <a:cubicBezTo>
                  <a:pt x="152224" y="0"/>
                  <a:pt x="173071" y="19657"/>
                  <a:pt x="174551" y="44832"/>
                </a:cubicBezTo>
                <a:lnTo>
                  <a:pt x="174630" y="47626"/>
                </a:lnTo>
                <a:lnTo>
                  <a:pt x="174630" y="63501"/>
                </a:lnTo>
                <a:lnTo>
                  <a:pt x="222255" y="63501"/>
                </a:lnTo>
                <a:cubicBezTo>
                  <a:pt x="238870" y="63496"/>
                  <a:pt x="252680" y="76302"/>
                  <a:pt x="253926" y="92870"/>
                </a:cubicBezTo>
                <a:lnTo>
                  <a:pt x="254005" y="95251"/>
                </a:lnTo>
                <a:lnTo>
                  <a:pt x="254005" y="142876"/>
                </a:lnTo>
                <a:lnTo>
                  <a:pt x="269880" y="142876"/>
                </a:lnTo>
                <a:cubicBezTo>
                  <a:pt x="295656" y="142852"/>
                  <a:pt x="316774" y="163339"/>
                  <a:pt x="317531" y="189104"/>
                </a:cubicBezTo>
                <a:cubicBezTo>
                  <a:pt x="318287" y="214869"/>
                  <a:pt x="298407" y="236560"/>
                  <a:pt x="272674" y="238047"/>
                </a:cubicBezTo>
                <a:lnTo>
                  <a:pt x="269880" y="238126"/>
                </a:lnTo>
                <a:lnTo>
                  <a:pt x="254005" y="238126"/>
                </a:lnTo>
                <a:lnTo>
                  <a:pt x="254005" y="285751"/>
                </a:lnTo>
                <a:cubicBezTo>
                  <a:pt x="254011" y="302367"/>
                  <a:pt x="241205" y="316176"/>
                  <a:pt x="224637" y="317422"/>
                </a:cubicBezTo>
                <a:lnTo>
                  <a:pt x="222255" y="317501"/>
                </a:lnTo>
                <a:lnTo>
                  <a:pt x="174630" y="317501"/>
                </a:lnTo>
                <a:cubicBezTo>
                  <a:pt x="158015" y="317507"/>
                  <a:pt x="144206" y="304701"/>
                  <a:pt x="142960" y="288133"/>
                </a:cubicBezTo>
                <a:lnTo>
                  <a:pt x="142880" y="285751"/>
                </a:lnTo>
                <a:lnTo>
                  <a:pt x="142880" y="269876"/>
                </a:lnTo>
                <a:cubicBezTo>
                  <a:pt x="142871" y="261477"/>
                  <a:pt x="136321" y="254539"/>
                  <a:pt x="127936" y="254046"/>
                </a:cubicBezTo>
                <a:cubicBezTo>
                  <a:pt x="119551" y="253554"/>
                  <a:pt x="112233" y="259678"/>
                  <a:pt x="111241" y="268019"/>
                </a:cubicBezTo>
                <a:lnTo>
                  <a:pt x="111130" y="269876"/>
                </a:lnTo>
                <a:lnTo>
                  <a:pt x="111130" y="285751"/>
                </a:lnTo>
                <a:cubicBezTo>
                  <a:pt x="111136" y="302367"/>
                  <a:pt x="98330" y="316176"/>
                  <a:pt x="81762" y="317422"/>
                </a:cubicBezTo>
                <a:lnTo>
                  <a:pt x="79380" y="317501"/>
                </a:lnTo>
                <a:lnTo>
                  <a:pt x="31755" y="317501"/>
                </a:lnTo>
                <a:cubicBezTo>
                  <a:pt x="15140" y="317507"/>
                  <a:pt x="1331" y="304701"/>
                  <a:pt x="85" y="288133"/>
                </a:cubicBezTo>
                <a:lnTo>
                  <a:pt x="5" y="285751"/>
                </a:lnTo>
                <a:lnTo>
                  <a:pt x="5" y="238126"/>
                </a:lnTo>
                <a:cubicBezTo>
                  <a:pt x="0" y="221511"/>
                  <a:pt x="12806" y="207702"/>
                  <a:pt x="29374" y="206456"/>
                </a:cubicBezTo>
                <a:lnTo>
                  <a:pt x="31755" y="206376"/>
                </a:lnTo>
                <a:lnTo>
                  <a:pt x="47630" y="206376"/>
                </a:lnTo>
                <a:cubicBezTo>
                  <a:pt x="56030" y="206367"/>
                  <a:pt x="62968" y="199817"/>
                  <a:pt x="63460" y="191432"/>
                </a:cubicBezTo>
                <a:cubicBezTo>
                  <a:pt x="63953" y="183047"/>
                  <a:pt x="57828" y="175730"/>
                  <a:pt x="49488" y="174738"/>
                </a:cubicBezTo>
                <a:lnTo>
                  <a:pt x="47630" y="174626"/>
                </a:lnTo>
                <a:lnTo>
                  <a:pt x="31755" y="174626"/>
                </a:lnTo>
                <a:cubicBezTo>
                  <a:pt x="15140" y="174632"/>
                  <a:pt x="1331" y="161826"/>
                  <a:pt x="85" y="145258"/>
                </a:cubicBezTo>
                <a:lnTo>
                  <a:pt x="5" y="142876"/>
                </a:lnTo>
                <a:lnTo>
                  <a:pt x="5" y="95251"/>
                </a:lnTo>
                <a:cubicBezTo>
                  <a:pt x="0" y="78636"/>
                  <a:pt x="12806" y="64827"/>
                  <a:pt x="29374" y="63581"/>
                </a:cubicBezTo>
                <a:lnTo>
                  <a:pt x="31755" y="63501"/>
                </a:lnTo>
                <a:lnTo>
                  <a:pt x="79380" y="63501"/>
                </a:lnTo>
                <a:lnTo>
                  <a:pt x="79380" y="47626"/>
                </a:lnTo>
                <a:cubicBezTo>
                  <a:pt x="79380" y="21324"/>
                  <a:pt x="100703" y="1"/>
                  <a:pt x="127005" y="1"/>
                </a:cubicBezTo>
                <a:close/>
              </a:path>
            </a:pathLst>
          </a:custGeom>
          <a:solidFill>
            <a:srgbClr val="C96133"/>
          </a:solidFill>
          <a:ln>
            <a:noFill/>
          </a:ln>
        </p:spPr>
      </p:sp>
      <p:sp>
        <p:nvSpPr>
          <p:cNvPr id="11" name="TextBox 11"/>
          <p:cNvSpPr txBox="1"/>
          <p:nvPr/>
        </p:nvSpPr>
        <p:spPr>
          <a:xfrm>
            <a:off x="1314450" y="1314450"/>
            <a:ext cx="4190119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b="1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Claude Code 的"插件"系统——安装一次，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6515100" y="1314450"/>
            <a:ext cx="1243012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/skill-name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7753350" y="1314450"/>
            <a:ext cx="914400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dirty="0">
                <a:solidFill>
                  <a:srgbClr val="FAFAF8"/>
                </a:solidFill>
                <a:latin typeface="Arial"/>
                <a:ea typeface="Microsoft YaHei"/>
                <a:cs typeface="Arial"/>
              </a:rPr>
              <a:t>随时调用</a:t>
            </a:r>
          </a:p>
        </p:txBody>
      </p:sp>
      <p:sp>
        <p:nvSpPr>
          <p:cNvPr id="14" name="Line 14"/>
          <p:cNvSpPr/>
          <p:nvPr/>
        </p:nvSpPr>
        <p:spPr>
          <a:xfrm>
            <a:off x="1104900" y="1905000"/>
            <a:ext cx="9525" cy="4286250"/>
          </a:xfrm>
          <a:custGeom>
            <a:avLst/>
            <a:gdLst/>
            <a:ahLst/>
            <a:cxnLst/>
            <a:rect l="l" t="t" r="r" b="b"/>
            <a:pathLst>
              <a:path w="9525" h="4286250">
                <a:moveTo>
                  <a:pt x="0" y="0"/>
                </a:moveTo>
                <a:lnTo>
                  <a:pt x="0" y="4286250"/>
                </a:lnTo>
              </a:path>
            </a:pathLst>
          </a:custGeom>
          <a:noFill/>
          <a:ln w="23812">
            <a:solidFill>
              <a:srgbClr val="E0D8D0"/>
            </a:solidFill>
          </a:ln>
        </p:spPr>
      </p:sp>
      <p:sp>
        <p:nvSpPr>
          <p:cNvPr id="15" name="Rectangle 15"/>
          <p:cNvSpPr/>
          <p:nvPr/>
        </p:nvSpPr>
        <p:spPr>
          <a:xfrm>
            <a:off x="1409700" y="1943100"/>
            <a:ext cx="10210800" cy="1924050"/>
          </a:xfrm>
          <a:prstGeom prst="roundRect">
            <a:avLst>
              <a:gd name="adj" fmla="val 5941"/>
            </a:avLst>
          </a:prstGeom>
          <a:solidFill>
            <a:srgbClr val="F0EDE8"/>
          </a:solidFill>
          <a:ln>
            <a:noFill/>
          </a:ln>
        </p:spPr>
      </p:sp>
      <p:sp>
        <p:nvSpPr>
          <p:cNvPr id="16" name="Rectangle 16"/>
          <p:cNvSpPr/>
          <p:nvPr/>
        </p:nvSpPr>
        <p:spPr>
          <a:xfrm>
            <a:off x="1409700" y="1943100"/>
            <a:ext cx="47625" cy="1924050"/>
          </a:xfrm>
          <a:prstGeom prst="roundRect">
            <a:avLst>
              <a:gd name="adj" fmla="val 50000"/>
            </a:avLst>
          </a:prstGeom>
          <a:solidFill>
            <a:srgbClr val="C96133"/>
          </a:solidFill>
          <a:ln>
            <a:noFill/>
          </a:ln>
        </p:spPr>
      </p:sp>
      <p:sp>
        <p:nvSpPr>
          <p:cNvPr id="17" name="Ellipse 17"/>
          <p:cNvSpPr/>
          <p:nvPr/>
        </p:nvSpPr>
        <p:spPr>
          <a:xfrm>
            <a:off x="819150" y="2619375"/>
            <a:ext cx="571500" cy="571500"/>
          </a:xfrm>
          <a:prstGeom prst="ellipse">
            <a:avLst/>
          </a:prstGeom>
          <a:solidFill>
            <a:srgbClr val="C96133"/>
          </a:solidFill>
          <a:ln>
            <a:noFill/>
          </a:ln>
        </p:spPr>
      </p:sp>
      <p:sp>
        <p:nvSpPr>
          <p:cNvPr id="18" name="Freeform 18"/>
          <p:cNvSpPr/>
          <p:nvPr/>
        </p:nvSpPr>
        <p:spPr>
          <a:xfrm>
            <a:off x="933450" y="2733675"/>
            <a:ext cx="342900" cy="361950"/>
          </a:xfrm>
          <a:custGeom>
            <a:avLst/>
            <a:gdLst/>
            <a:ahLst/>
            <a:cxnLst/>
            <a:rect l="l" t="t" r="r" b="b"/>
            <a:pathLst>
              <a:path w="342900" h="361950">
                <a:moveTo>
                  <a:pt x="323850" y="247650"/>
                </a:moveTo>
                <a:cubicBezTo>
                  <a:pt x="334371" y="247650"/>
                  <a:pt x="342900" y="256179"/>
                  <a:pt x="342900" y="266700"/>
                </a:cubicBezTo>
                <a:lnTo>
                  <a:pt x="342900" y="304800"/>
                </a:lnTo>
                <a:cubicBezTo>
                  <a:pt x="342900" y="336363"/>
                  <a:pt x="317313" y="361950"/>
                  <a:pt x="285750" y="361950"/>
                </a:cubicBezTo>
                <a:lnTo>
                  <a:pt x="57150" y="361950"/>
                </a:lnTo>
                <a:cubicBezTo>
                  <a:pt x="25587" y="361950"/>
                  <a:pt x="0" y="336363"/>
                  <a:pt x="0" y="304800"/>
                </a:cubicBezTo>
                <a:lnTo>
                  <a:pt x="0" y="266700"/>
                </a:lnTo>
                <a:cubicBezTo>
                  <a:pt x="0" y="256179"/>
                  <a:pt x="8529" y="247650"/>
                  <a:pt x="19050" y="247650"/>
                </a:cubicBezTo>
                <a:cubicBezTo>
                  <a:pt x="29571" y="247650"/>
                  <a:pt x="38100" y="256179"/>
                  <a:pt x="38100" y="266700"/>
                </a:cubicBezTo>
                <a:lnTo>
                  <a:pt x="38100" y="304800"/>
                </a:lnTo>
                <a:cubicBezTo>
                  <a:pt x="38100" y="315321"/>
                  <a:pt x="46629" y="323850"/>
                  <a:pt x="57150" y="323850"/>
                </a:cubicBezTo>
                <a:lnTo>
                  <a:pt x="285750" y="323850"/>
                </a:lnTo>
                <a:cubicBezTo>
                  <a:pt x="296271" y="323850"/>
                  <a:pt x="304800" y="315321"/>
                  <a:pt x="304800" y="304800"/>
                </a:cubicBezTo>
                <a:lnTo>
                  <a:pt x="304800" y="266700"/>
                </a:lnTo>
                <a:cubicBezTo>
                  <a:pt x="304800" y="256179"/>
                  <a:pt x="313329" y="247650"/>
                  <a:pt x="323850" y="247650"/>
                </a:cubicBezTo>
                <a:moveTo>
                  <a:pt x="171450" y="0"/>
                </a:moveTo>
                <a:cubicBezTo>
                  <a:pt x="181971" y="0"/>
                  <a:pt x="190500" y="8529"/>
                  <a:pt x="190500" y="19050"/>
                </a:cubicBezTo>
                <a:lnTo>
                  <a:pt x="190500" y="201644"/>
                </a:lnTo>
                <a:lnTo>
                  <a:pt x="253232" y="138932"/>
                </a:lnTo>
                <a:cubicBezTo>
                  <a:pt x="260706" y="131712"/>
                  <a:pt x="272588" y="131815"/>
                  <a:pt x="279936" y="139164"/>
                </a:cubicBezTo>
                <a:cubicBezTo>
                  <a:pt x="287285" y="146512"/>
                  <a:pt x="287388" y="158394"/>
                  <a:pt x="280168" y="165868"/>
                </a:cubicBezTo>
                <a:lnTo>
                  <a:pt x="184918" y="261118"/>
                </a:lnTo>
                <a:cubicBezTo>
                  <a:pt x="184378" y="261660"/>
                  <a:pt x="183805" y="262169"/>
                  <a:pt x="183204" y="262642"/>
                </a:cubicBezTo>
                <a:lnTo>
                  <a:pt x="184918" y="261118"/>
                </a:lnTo>
                <a:cubicBezTo>
                  <a:pt x="181499" y="264534"/>
                  <a:pt x="176909" y="266523"/>
                  <a:pt x="172079" y="266681"/>
                </a:cubicBezTo>
                <a:lnTo>
                  <a:pt x="171450" y="266700"/>
                </a:lnTo>
                <a:lnTo>
                  <a:pt x="170840" y="266700"/>
                </a:lnTo>
                <a:lnTo>
                  <a:pt x="169812" y="266624"/>
                </a:lnTo>
                <a:lnTo>
                  <a:pt x="171450" y="266700"/>
                </a:lnTo>
                <a:cubicBezTo>
                  <a:pt x="167188" y="266700"/>
                  <a:pt x="163050" y="265272"/>
                  <a:pt x="159696" y="262642"/>
                </a:cubicBezTo>
                <a:cubicBezTo>
                  <a:pt x="159095" y="262169"/>
                  <a:pt x="158522" y="261660"/>
                  <a:pt x="157982" y="261118"/>
                </a:cubicBezTo>
                <a:lnTo>
                  <a:pt x="62732" y="165868"/>
                </a:lnTo>
                <a:cubicBezTo>
                  <a:pt x="55512" y="158394"/>
                  <a:pt x="55615" y="146512"/>
                  <a:pt x="62964" y="139164"/>
                </a:cubicBezTo>
                <a:cubicBezTo>
                  <a:pt x="70312" y="131815"/>
                  <a:pt x="82194" y="131712"/>
                  <a:pt x="89668" y="138932"/>
                </a:cubicBezTo>
                <a:lnTo>
                  <a:pt x="152400" y="201644"/>
                </a:lnTo>
                <a:lnTo>
                  <a:pt x="152400" y="19050"/>
                </a:lnTo>
                <a:cubicBezTo>
                  <a:pt x="152400" y="8529"/>
                  <a:pt x="160929" y="0"/>
                  <a:pt x="171450" y="0"/>
                </a:cubicBezTo>
              </a:path>
            </a:pathLst>
          </a:custGeom>
          <a:solidFill>
            <a:srgbClr val="FAFAF8"/>
          </a:solidFill>
          <a:ln>
            <a:noFill/>
          </a:ln>
        </p:spPr>
      </p:sp>
      <p:sp>
        <p:nvSpPr>
          <p:cNvPr id="19" name="TextBox 19"/>
          <p:cNvSpPr txBox="1"/>
          <p:nvPr/>
        </p:nvSpPr>
        <p:spPr>
          <a:xfrm>
            <a:off x="1653540" y="2377440"/>
            <a:ext cx="4738306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8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社区 Skills — 别人做好的，装进来就用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659255" y="2787968"/>
            <a:ext cx="625792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安装：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2345055" y="2787968"/>
            <a:ext cx="3050953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claude skill install superpowers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5564505" y="2787968"/>
            <a:ext cx="142732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/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5831205" y="2787968"/>
            <a:ext cx="2942511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claude skill install ppt-master</a:t>
            </a:r>
          </a:p>
        </p:txBody>
      </p:sp>
      <p:sp>
        <p:nvSpPr>
          <p:cNvPr id="24" name="Rectangle 24"/>
          <p:cNvSpPr/>
          <p:nvPr/>
        </p:nvSpPr>
        <p:spPr>
          <a:xfrm>
            <a:off x="1676400" y="3067050"/>
            <a:ext cx="1905000" cy="304800"/>
          </a:xfrm>
          <a:prstGeom prst="roundRect">
            <a:avLst>
              <a:gd name="adj" fmla="val 18750"/>
            </a:avLst>
          </a:prstGeom>
          <a:solidFill>
            <a:srgbClr val="FAFAF8"/>
          </a:solidFill>
          <a:ln>
            <a:noFill/>
          </a:ln>
        </p:spPr>
      </p:sp>
      <p:sp>
        <p:nvSpPr>
          <p:cNvPr id="25" name="TextBox 25"/>
          <p:cNvSpPr txBox="1"/>
          <p:nvPr/>
        </p:nvSpPr>
        <p:spPr>
          <a:xfrm>
            <a:off x="2006679" y="3145631"/>
            <a:ext cx="1244441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/brainstorming</a:t>
            </a:r>
          </a:p>
        </p:txBody>
      </p:sp>
      <p:sp>
        <p:nvSpPr>
          <p:cNvPr id="26" name="Rectangle 26"/>
          <p:cNvSpPr/>
          <p:nvPr/>
        </p:nvSpPr>
        <p:spPr>
          <a:xfrm>
            <a:off x="3714750" y="3067050"/>
            <a:ext cx="1524000" cy="304800"/>
          </a:xfrm>
          <a:prstGeom prst="roundRect">
            <a:avLst>
              <a:gd name="adj" fmla="val 18750"/>
            </a:avLst>
          </a:prstGeom>
          <a:solidFill>
            <a:srgbClr val="FAFAF8"/>
          </a:solidFill>
          <a:ln>
            <a:noFill/>
          </a:ln>
        </p:spPr>
      </p:sp>
      <p:sp>
        <p:nvSpPr>
          <p:cNvPr id="27" name="TextBox 27"/>
          <p:cNvSpPr txBox="1"/>
          <p:nvPr/>
        </p:nvSpPr>
        <p:spPr>
          <a:xfrm>
            <a:off x="4257080" y="3145631"/>
            <a:ext cx="439341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/plan</a:t>
            </a:r>
          </a:p>
        </p:txBody>
      </p:sp>
      <p:sp>
        <p:nvSpPr>
          <p:cNvPr id="28" name="Rectangle 28"/>
          <p:cNvSpPr/>
          <p:nvPr/>
        </p:nvSpPr>
        <p:spPr>
          <a:xfrm>
            <a:off x="5372100" y="3067050"/>
            <a:ext cx="1905000" cy="304800"/>
          </a:xfrm>
          <a:prstGeom prst="roundRect">
            <a:avLst>
              <a:gd name="adj" fmla="val 18750"/>
            </a:avLst>
          </a:prstGeom>
          <a:solidFill>
            <a:srgbClr val="FAFAF8"/>
          </a:solidFill>
          <a:ln>
            <a:noFill/>
          </a:ln>
        </p:spPr>
      </p:sp>
      <p:sp>
        <p:nvSpPr>
          <p:cNvPr id="29" name="TextBox 29"/>
          <p:cNvSpPr txBox="1"/>
          <p:nvPr/>
        </p:nvSpPr>
        <p:spPr>
          <a:xfrm>
            <a:off x="5870793" y="3145631"/>
            <a:ext cx="907613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/skill-build</a:t>
            </a:r>
          </a:p>
        </p:txBody>
      </p:sp>
      <p:sp>
        <p:nvSpPr>
          <p:cNvPr id="30" name="Rectangle 30"/>
          <p:cNvSpPr/>
          <p:nvPr/>
        </p:nvSpPr>
        <p:spPr>
          <a:xfrm>
            <a:off x="7600950" y="3067050"/>
            <a:ext cx="1905000" cy="304800"/>
          </a:xfrm>
          <a:prstGeom prst="roundRect">
            <a:avLst>
              <a:gd name="adj" fmla="val 18750"/>
            </a:avLst>
          </a:prstGeom>
          <a:solidFill>
            <a:srgbClr val="FAFAF8"/>
          </a:solidFill>
          <a:ln>
            <a:noFill/>
          </a:ln>
        </p:spPr>
      </p:sp>
      <p:sp>
        <p:nvSpPr>
          <p:cNvPr id="31" name="TextBox 31"/>
          <p:cNvSpPr txBox="1"/>
          <p:nvPr/>
        </p:nvSpPr>
        <p:spPr>
          <a:xfrm>
            <a:off x="8025705" y="3145631"/>
            <a:ext cx="1055489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dirty="0">
                <a:solidFill>
                  <a:srgbClr val="C96133"/>
                </a:solidFill>
                <a:latin typeface="Consolas"/>
                <a:ea typeface="Microsoft YaHei"/>
                <a:cs typeface="Consolas"/>
              </a:rPr>
              <a:t>/ppt-master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661160" y="3547110"/>
            <a:ext cx="5936742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社区发展飞速，新 Skill 层出不穷；今天演示：superpowers + ppt-master</a:t>
            </a:r>
          </a:p>
        </p:txBody>
      </p:sp>
      <p:sp>
        <p:nvSpPr>
          <p:cNvPr id="33" name="Rectangle 33"/>
          <p:cNvSpPr/>
          <p:nvPr/>
        </p:nvSpPr>
        <p:spPr>
          <a:xfrm>
            <a:off x="1409700" y="4038600"/>
            <a:ext cx="10210800" cy="1885950"/>
          </a:xfrm>
          <a:prstGeom prst="roundRect">
            <a:avLst>
              <a:gd name="adj" fmla="val 6061"/>
            </a:avLst>
          </a:prstGeom>
          <a:solidFill>
            <a:srgbClr val="FFFFFF"/>
          </a:solidFill>
          <a:ln w="9525">
            <a:solidFill>
              <a:srgbClr val="E0D8D0"/>
            </a:solidFill>
          </a:ln>
        </p:spPr>
      </p:sp>
      <p:sp>
        <p:nvSpPr>
          <p:cNvPr id="34" name="Rectangle 34"/>
          <p:cNvSpPr/>
          <p:nvPr/>
        </p:nvSpPr>
        <p:spPr>
          <a:xfrm>
            <a:off x="1409700" y="4038600"/>
            <a:ext cx="47625" cy="1885950"/>
          </a:xfrm>
          <a:prstGeom prst="roundRect">
            <a:avLst>
              <a:gd name="adj" fmla="val 50000"/>
            </a:avLst>
          </a:prstGeom>
          <a:solidFill>
            <a:srgbClr val="3D7DE4"/>
          </a:solidFill>
          <a:ln>
            <a:noFill/>
          </a:ln>
        </p:spPr>
      </p:sp>
      <p:sp>
        <p:nvSpPr>
          <p:cNvPr id="35" name="Ellipse 35"/>
          <p:cNvSpPr/>
          <p:nvPr/>
        </p:nvSpPr>
        <p:spPr>
          <a:xfrm>
            <a:off x="819150" y="4695825"/>
            <a:ext cx="571500" cy="571500"/>
          </a:xfrm>
          <a:prstGeom prst="ellipse">
            <a:avLst/>
          </a:prstGeom>
          <a:solidFill>
            <a:srgbClr val="3D7DE4"/>
          </a:solidFill>
          <a:ln>
            <a:noFill/>
          </a:ln>
        </p:spPr>
      </p:sp>
      <p:sp>
        <p:nvSpPr>
          <p:cNvPr id="36" name="Freeform 36"/>
          <p:cNvSpPr/>
          <p:nvPr/>
        </p:nvSpPr>
        <p:spPr>
          <a:xfrm>
            <a:off x="933450" y="4818666"/>
            <a:ext cx="334371" cy="334359"/>
          </a:xfrm>
          <a:custGeom>
            <a:avLst/>
            <a:gdLst/>
            <a:ahLst/>
            <a:cxnLst/>
            <a:rect l="l" t="t" r="r" b="b"/>
            <a:pathLst>
              <a:path w="334371" h="334359">
                <a:moveTo>
                  <a:pt x="173069" y="58134"/>
                </a:moveTo>
                <a:lnTo>
                  <a:pt x="276225" y="161290"/>
                </a:lnTo>
                <a:lnTo>
                  <a:pt x="108718" y="328777"/>
                </a:lnTo>
                <a:cubicBezTo>
                  <a:pt x="105147" y="332350"/>
                  <a:pt x="100302" y="334358"/>
                  <a:pt x="95250" y="334359"/>
                </a:cubicBezTo>
                <a:lnTo>
                  <a:pt x="19050" y="334359"/>
                </a:lnTo>
                <a:cubicBezTo>
                  <a:pt x="8529" y="334359"/>
                  <a:pt x="0" y="325830"/>
                  <a:pt x="0" y="315309"/>
                </a:cubicBezTo>
                <a:lnTo>
                  <a:pt x="0" y="239109"/>
                </a:lnTo>
                <a:cubicBezTo>
                  <a:pt x="1" y="234057"/>
                  <a:pt x="2009" y="229212"/>
                  <a:pt x="5582" y="225640"/>
                </a:cubicBezTo>
                <a:close/>
                <a:moveTo>
                  <a:pt x="276054" y="6737"/>
                </a:moveTo>
                <a:cubicBezTo>
                  <a:pt x="301224" y="13478"/>
                  <a:pt x="320884" y="33137"/>
                  <a:pt x="327628" y="58306"/>
                </a:cubicBezTo>
                <a:cubicBezTo>
                  <a:pt x="334371" y="83476"/>
                  <a:pt x="327172" y="110330"/>
                  <a:pt x="308743" y="128752"/>
                </a:cubicBezTo>
                <a:lnTo>
                  <a:pt x="303181" y="134334"/>
                </a:lnTo>
                <a:lnTo>
                  <a:pt x="200025" y="31178"/>
                </a:lnTo>
                <a:lnTo>
                  <a:pt x="205607" y="25615"/>
                </a:lnTo>
                <a:cubicBezTo>
                  <a:pt x="224034" y="7196"/>
                  <a:pt x="250885" y="0"/>
                  <a:pt x="276054" y="6737"/>
                </a:cubicBezTo>
              </a:path>
            </a:pathLst>
          </a:custGeom>
          <a:solidFill>
            <a:srgbClr val="FAFAF8"/>
          </a:solidFill>
          <a:ln>
            <a:noFill/>
          </a:ln>
        </p:spPr>
      </p:sp>
      <p:sp>
        <p:nvSpPr>
          <p:cNvPr id="37" name="TextBox 37"/>
          <p:cNvSpPr txBox="1"/>
          <p:nvPr/>
        </p:nvSpPr>
        <p:spPr>
          <a:xfrm>
            <a:off x="1653540" y="4472940"/>
            <a:ext cx="6394513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800" b="1" dirty="0">
                <a:solidFill>
                  <a:srgbClr val="1E1E1E"/>
                </a:solidFill>
                <a:latin typeface="Arial"/>
                <a:ea typeface="Microsoft YaHei"/>
                <a:cs typeface="Arial"/>
              </a:rPr>
              <a:t>自建 Skills — 把你自己的工作流打包，一条命令触发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659255" y="4883468"/>
            <a:ext cx="231458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在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1887855" y="4883468"/>
            <a:ext cx="1463754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3D7DE4"/>
                </a:solidFill>
                <a:latin typeface="Consolas"/>
                <a:ea typeface="Microsoft YaHei"/>
                <a:cs typeface="Consolas"/>
              </a:rPr>
              <a:t>.claude/skills/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3488055" y="4883468"/>
            <a:ext cx="4539567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5A5A5A"/>
                </a:solidFill>
                <a:latin typeface="Arial"/>
                <a:ea typeface="Microsoft YaHei"/>
                <a:cs typeface="Arial"/>
              </a:rPr>
              <a:t>目录下放一个 Markdown 文件 → 就成为一个新 Skill</a:t>
            </a:r>
          </a:p>
        </p:txBody>
      </p:sp>
      <p:sp>
        <p:nvSpPr>
          <p:cNvPr id="41" name="Rectangle 41"/>
          <p:cNvSpPr/>
          <p:nvPr/>
        </p:nvSpPr>
        <p:spPr>
          <a:xfrm>
            <a:off x="1676400" y="5181600"/>
            <a:ext cx="2476500" cy="304800"/>
          </a:xfrm>
          <a:prstGeom prst="roundRect">
            <a:avLst>
              <a:gd name="adj" fmla="val 18750"/>
            </a:avLst>
          </a:prstGeom>
          <a:solidFill>
            <a:srgbClr val="EDF2FC"/>
          </a:solidFill>
          <a:ln>
            <a:noFill/>
          </a:ln>
        </p:spPr>
      </p:sp>
      <p:sp>
        <p:nvSpPr>
          <p:cNvPr id="42" name="TextBox 42"/>
          <p:cNvSpPr txBox="1"/>
          <p:nvPr/>
        </p:nvSpPr>
        <p:spPr>
          <a:xfrm>
            <a:off x="2226707" y="5260181"/>
            <a:ext cx="1375886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dirty="0">
                <a:solidFill>
                  <a:srgbClr val="3D7DE4"/>
                </a:solidFill>
                <a:latin typeface="Consolas"/>
                <a:ea typeface="Microsoft YaHei"/>
                <a:cs typeface="Consolas"/>
              </a:rPr>
              <a:t>/wealth-extract</a:t>
            </a:r>
          </a:p>
        </p:txBody>
      </p:sp>
      <p:sp>
        <p:nvSpPr>
          <p:cNvPr id="43" name="Rectangle 43"/>
          <p:cNvSpPr/>
          <p:nvPr/>
        </p:nvSpPr>
        <p:spPr>
          <a:xfrm>
            <a:off x="4286250" y="5181600"/>
            <a:ext cx="2819400" cy="304800"/>
          </a:xfrm>
          <a:prstGeom prst="roundRect">
            <a:avLst>
              <a:gd name="adj" fmla="val 18750"/>
            </a:avLst>
          </a:prstGeom>
          <a:solidFill>
            <a:srgbClr val="EDF2FC"/>
          </a:solidFill>
          <a:ln>
            <a:noFill/>
          </a:ln>
        </p:spPr>
      </p:sp>
      <p:sp>
        <p:nvSpPr>
          <p:cNvPr id="44" name="TextBox 44"/>
          <p:cNvSpPr txBox="1"/>
          <p:nvPr/>
        </p:nvSpPr>
        <p:spPr>
          <a:xfrm>
            <a:off x="4958715" y="5260181"/>
            <a:ext cx="1474470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125" dirty="0">
                <a:solidFill>
                  <a:srgbClr val="3D7DE4"/>
                </a:solidFill>
                <a:latin typeface="Consolas"/>
                <a:ea typeface="Microsoft YaHei"/>
                <a:cs typeface="Consolas"/>
              </a:rPr>
              <a:t>/wealth-client-qa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1661160" y="5585460"/>
            <a:ext cx="5156835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/skill-build Skill 专门帮你做 Skill，门槛极低；功能从需求来即可</a:t>
            </a:r>
          </a:p>
        </p:txBody>
      </p:sp>
      <p:sp>
        <p:nvSpPr>
          <p:cNvPr id="46" name="Line 46"/>
          <p:cNvSpPr/>
          <p:nvPr/>
        </p:nvSpPr>
        <p:spPr>
          <a:xfrm>
            <a:off x="571500" y="6591300"/>
            <a:ext cx="11049000" cy="9525"/>
          </a:xfrm>
          <a:custGeom>
            <a:avLst/>
            <a:gdLst/>
            <a:ahLst/>
            <a:cxnLst/>
            <a:rect l="l" t="t" r="r" b="b"/>
            <a:pathLst>
              <a:path w="11049000" h="9525">
                <a:moveTo>
                  <a:pt x="0" y="0"/>
                </a:moveTo>
                <a:lnTo>
                  <a:pt x="11049000" y="0"/>
                </a:lnTo>
              </a:path>
            </a:pathLst>
          </a:custGeom>
          <a:noFill/>
          <a:ln w="9525">
            <a:solidFill>
              <a:srgbClr val="E0D8D0"/>
            </a:solidFill>
          </a:ln>
        </p:spPr>
      </p:sp>
      <p:sp>
        <p:nvSpPr>
          <p:cNvPr id="47" name="TextBox 47"/>
          <p:cNvSpPr txBox="1"/>
          <p:nvPr/>
        </p:nvSpPr>
        <p:spPr>
          <a:xfrm>
            <a:off x="5264825" y="6657499"/>
            <a:ext cx="1662351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E9E9E"/>
                </a:solidFill>
                <a:latin typeface="Arial"/>
                <a:ea typeface="Microsoft YaHei"/>
                <a:cs typeface="Arial"/>
              </a:rPr>
              <a:t>从零上手 Claude · 第二节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